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64" r:id="rId3"/>
    <p:sldId id="265" r:id="rId4"/>
    <p:sldId id="257" r:id="rId5"/>
    <p:sldId id="270" r:id="rId6"/>
    <p:sldId id="258" r:id="rId7"/>
    <p:sldId id="259" r:id="rId8"/>
    <p:sldId id="260" r:id="rId9"/>
    <p:sldId id="261" r:id="rId10"/>
    <p:sldId id="262" r:id="rId11"/>
    <p:sldId id="266" r:id="rId12"/>
    <p:sldId id="271"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764555C-C923-47D7-8534-7DB8656B80E9}" type="datetimeFigureOut">
              <a:rPr lang="en-US" smtClean="0"/>
              <a:t>4/8/22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93189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64555C-C923-47D7-8534-7DB8656B80E9}"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408739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764555C-C923-47D7-8534-7DB8656B80E9}" type="datetimeFigureOut">
              <a:rPr lang="en-US" smtClean="0"/>
              <a:t>4/8/22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357555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764555C-C923-47D7-8534-7DB8656B80E9}" type="datetimeFigureOut">
              <a:rPr lang="en-US" smtClean="0"/>
              <a:t>4/8/22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A47AE4B-A6F4-4C15-A646-94D2AFC3C08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4305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764555C-C923-47D7-8534-7DB8656B80E9}" type="datetimeFigureOut">
              <a:rPr lang="en-US" smtClean="0"/>
              <a:t>4/8/22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2687987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64555C-C923-47D7-8534-7DB8656B80E9}" type="datetimeFigureOut">
              <a:rPr lang="en-US" smtClean="0"/>
              <a:t>4/8/22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2442404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64555C-C923-47D7-8534-7DB8656B80E9}" type="datetimeFigureOut">
              <a:rPr lang="en-US" smtClean="0"/>
              <a:t>4/8/22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158055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4555C-C923-47D7-8534-7DB8656B80E9}"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3777142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764555C-C923-47D7-8534-7DB8656B80E9}" type="datetimeFigureOut">
              <a:rPr lang="en-US" smtClean="0"/>
              <a:t>4/8/22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14335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4555C-C923-47D7-8534-7DB8656B80E9}"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322246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764555C-C923-47D7-8534-7DB8656B80E9}" type="datetimeFigureOut">
              <a:rPr lang="en-US" smtClean="0"/>
              <a:t>4/8/22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388215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64555C-C923-47D7-8534-7DB8656B80E9}"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190634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64555C-C923-47D7-8534-7DB8656B80E9}" type="datetimeFigureOut">
              <a:rPr lang="en-US" smtClean="0"/>
              <a:t>4/8/22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279323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64555C-C923-47D7-8534-7DB8656B80E9}" type="datetimeFigureOut">
              <a:rPr lang="en-US" smtClean="0"/>
              <a:t>4/8/22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176191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4555C-C923-47D7-8534-7DB8656B80E9}" type="datetimeFigureOut">
              <a:rPr lang="en-US" smtClean="0"/>
              <a:t>4/8/22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325001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64555C-C923-47D7-8534-7DB8656B80E9}"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41047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64555C-C923-47D7-8534-7DB8656B80E9}"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7AE4B-A6F4-4C15-A646-94D2AFC3C086}" type="slidenum">
              <a:rPr lang="en-US" smtClean="0"/>
              <a:t>‹#›</a:t>
            </a:fld>
            <a:endParaRPr lang="en-US"/>
          </a:p>
        </p:txBody>
      </p:sp>
    </p:spTree>
    <p:extLst>
      <p:ext uri="{BB962C8B-B14F-4D97-AF65-F5344CB8AC3E}">
        <p14:creationId xmlns:p14="http://schemas.microsoft.com/office/powerpoint/2010/main" val="234086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64555C-C923-47D7-8534-7DB8656B80E9}" type="datetimeFigureOut">
              <a:rPr lang="en-US" smtClean="0"/>
              <a:t>4/8/22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47AE4B-A6F4-4C15-A646-94D2AFC3C086}" type="slidenum">
              <a:rPr lang="en-US" smtClean="0"/>
              <a:t>‹#›</a:t>
            </a:fld>
            <a:endParaRPr lang="en-US"/>
          </a:p>
        </p:txBody>
      </p:sp>
    </p:spTree>
    <p:extLst>
      <p:ext uri="{BB962C8B-B14F-4D97-AF65-F5344CB8AC3E}">
        <p14:creationId xmlns:p14="http://schemas.microsoft.com/office/powerpoint/2010/main" val="358927516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AD35-F385-4059-A0E1-DAF3C38E6064}"/>
              </a:ext>
            </a:extLst>
          </p:cNvPr>
          <p:cNvSpPr>
            <a:spLocks noGrp="1"/>
          </p:cNvSpPr>
          <p:nvPr>
            <p:ph type="ctrTitle"/>
          </p:nvPr>
        </p:nvSpPr>
        <p:spPr>
          <a:xfrm>
            <a:off x="2589213" y="314864"/>
            <a:ext cx="8915399" cy="2262781"/>
          </a:xfrm>
        </p:spPr>
        <p:txBody>
          <a:bodyPr/>
          <a:lstStyle/>
          <a:p>
            <a:r>
              <a:rPr lang="mn-MN" b="1" i="0" dirty="0">
                <a:solidFill>
                  <a:srgbClr val="666666"/>
                </a:solidFill>
                <a:effectLst/>
                <a:latin typeface="Arial Mon"/>
              </a:rPr>
              <a:t>АЭРОБИК</a:t>
            </a:r>
            <a:endParaRPr lang="en-US" dirty="0"/>
          </a:p>
        </p:txBody>
      </p:sp>
      <p:sp>
        <p:nvSpPr>
          <p:cNvPr id="3" name="Subtitle 2">
            <a:extLst>
              <a:ext uri="{FF2B5EF4-FFF2-40B4-BE49-F238E27FC236}">
                <a16:creationId xmlns:a16="http://schemas.microsoft.com/office/drawing/2014/main" id="{370E3EEC-B246-4203-8530-B52A0161883C}"/>
              </a:ext>
            </a:extLst>
          </p:cNvPr>
          <p:cNvSpPr>
            <a:spLocks noGrp="1"/>
          </p:cNvSpPr>
          <p:nvPr>
            <p:ph type="subTitle" idx="1"/>
          </p:nvPr>
        </p:nvSpPr>
        <p:spPr>
          <a:xfrm>
            <a:off x="1147629" y="3810000"/>
            <a:ext cx="10572643" cy="3048001"/>
          </a:xfrm>
        </p:spPr>
        <p:txBody>
          <a:bodyPr>
            <a:normAutofit/>
          </a:bodyPr>
          <a:lstStyle/>
          <a:p>
            <a:r>
              <a:rPr lang="mn-MN" sz="2600" dirty="0"/>
              <a:t>Сэдэв</a:t>
            </a:r>
            <a:r>
              <a:rPr lang="en-US" sz="2600" dirty="0"/>
              <a:t>:</a:t>
            </a:r>
            <a:r>
              <a:rPr lang="mn-MN" sz="2600" dirty="0"/>
              <a:t> </a:t>
            </a:r>
            <a:r>
              <a:rPr lang="mn-MN" sz="2600" b="1" i="0" dirty="0">
                <a:solidFill>
                  <a:srgbClr val="666666"/>
                </a:solidFill>
                <a:effectLst/>
                <a:latin typeface="Arial Mon"/>
              </a:rPr>
              <a:t>АЭРОБИК</a:t>
            </a:r>
          </a:p>
          <a:p>
            <a:r>
              <a:rPr lang="mn-MN" sz="2600" b="1" dirty="0">
                <a:solidFill>
                  <a:srgbClr val="666666"/>
                </a:solidFill>
                <a:latin typeface="Arial Mon"/>
              </a:rPr>
              <a:t>Гүйцэтгэсэн</a:t>
            </a:r>
            <a:r>
              <a:rPr lang="en-US" sz="2600" b="1" dirty="0">
                <a:solidFill>
                  <a:srgbClr val="666666"/>
                </a:solidFill>
                <a:latin typeface="Arial Mon"/>
              </a:rPr>
              <a:t>:</a:t>
            </a:r>
            <a:r>
              <a:rPr lang="mn-MN" sz="2600" b="1" dirty="0">
                <a:solidFill>
                  <a:srgbClr val="666666"/>
                </a:solidFill>
                <a:latin typeface="Arial Mon"/>
              </a:rPr>
              <a:t> Д.Нарангоо</a:t>
            </a:r>
          </a:p>
          <a:p>
            <a:r>
              <a:rPr lang="mn-MN" sz="2600" b="1" dirty="0">
                <a:solidFill>
                  <a:srgbClr val="666666"/>
                </a:solidFill>
                <a:latin typeface="Arial Mon"/>
              </a:rPr>
              <a:t>                        Ж.Төмөрбаатар</a:t>
            </a:r>
          </a:p>
          <a:p>
            <a:r>
              <a:rPr lang="mn-MN" sz="2600" b="1" dirty="0">
                <a:solidFill>
                  <a:srgbClr val="666666"/>
                </a:solidFill>
                <a:latin typeface="Arial Mon"/>
              </a:rPr>
              <a:t>                        Энх-Од</a:t>
            </a:r>
          </a:p>
          <a:p>
            <a:r>
              <a:rPr lang="mn-MN" sz="2600" b="1" dirty="0">
                <a:solidFill>
                  <a:srgbClr val="666666"/>
                </a:solidFill>
                <a:latin typeface="Arial Mon"/>
              </a:rPr>
              <a:t>                        П.Төгөлдөр</a:t>
            </a:r>
          </a:p>
          <a:p>
            <a:r>
              <a:rPr lang="mn-MN" sz="2600" b="1" dirty="0">
                <a:solidFill>
                  <a:srgbClr val="666666"/>
                </a:solidFill>
                <a:latin typeface="Arial Mon"/>
              </a:rPr>
              <a:t>                        Ёлдосхажы</a:t>
            </a:r>
          </a:p>
        </p:txBody>
      </p:sp>
    </p:spTree>
    <p:extLst>
      <p:ext uri="{BB962C8B-B14F-4D97-AF65-F5344CB8AC3E}">
        <p14:creationId xmlns:p14="http://schemas.microsoft.com/office/powerpoint/2010/main" val="3219658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599C-499C-48AE-8BE9-8F74895A3A65}"/>
              </a:ext>
            </a:extLst>
          </p:cNvPr>
          <p:cNvSpPr>
            <a:spLocks noGrp="1"/>
          </p:cNvSpPr>
          <p:nvPr>
            <p:ph type="title"/>
          </p:nvPr>
        </p:nvSpPr>
        <p:spPr>
          <a:xfrm>
            <a:off x="1790700" y="546388"/>
            <a:ext cx="8610600" cy="1741099"/>
          </a:xfrm>
        </p:spPr>
        <p:txBody>
          <a:bodyPr/>
          <a:lstStyle/>
          <a:p>
            <a:pPr algn="ctr"/>
            <a:r>
              <a:rPr lang="mn-MN" b="1" i="0" dirty="0">
                <a:solidFill>
                  <a:srgbClr val="666666"/>
                </a:solidFill>
                <a:effectLst/>
                <a:latin typeface="Arial Mon"/>
              </a:rPr>
              <a:t>Туслах аэробик</a:t>
            </a:r>
            <a:endParaRPr lang="en-US" dirty="0"/>
          </a:p>
        </p:txBody>
      </p:sp>
      <p:sp>
        <p:nvSpPr>
          <p:cNvPr id="3" name="Content Placeholder 2">
            <a:extLst>
              <a:ext uri="{FF2B5EF4-FFF2-40B4-BE49-F238E27FC236}">
                <a16:creationId xmlns:a16="http://schemas.microsoft.com/office/drawing/2014/main" id="{8187ACF1-F419-4F77-938A-5B332B9EB100}"/>
              </a:ext>
            </a:extLst>
          </p:cNvPr>
          <p:cNvSpPr>
            <a:spLocks noGrp="1"/>
          </p:cNvSpPr>
          <p:nvPr>
            <p:ph idx="1"/>
          </p:nvPr>
        </p:nvSpPr>
        <p:spPr>
          <a:xfrm>
            <a:off x="805366" y="2287487"/>
            <a:ext cx="10015034" cy="4024125"/>
          </a:xfrm>
        </p:spPr>
        <p:txBody>
          <a:bodyPr>
            <a:normAutofit fontScale="92500"/>
          </a:bodyPr>
          <a:lstStyle/>
          <a:p>
            <a:pPr marL="0" indent="0" algn="just">
              <a:buNone/>
            </a:pPr>
            <a:r>
              <a:rPr lang="mn-MN" dirty="0">
                <a:latin typeface="Arial Mon"/>
              </a:rPr>
              <a:t>  </a:t>
            </a:r>
            <a:r>
              <a:rPr lang="mn-MN" i="0" dirty="0">
                <a:effectLst/>
                <a:latin typeface="Arial Mon"/>
              </a:rPr>
              <a:t>Энэ нь тус бүрдээ өөр өөрийн онцлог бүхий гурван чиглэлтэй.</a:t>
            </a:r>
            <a:endParaRPr lang="mn-MN" i="0" dirty="0">
              <a:effectLst/>
              <a:latin typeface="Arial" panose="020B0604020202020204" pitchFamily="34" charset="0"/>
            </a:endParaRPr>
          </a:p>
          <a:p>
            <a:pPr marL="1143000" indent="0" algn="just">
              <a:buNone/>
            </a:pPr>
            <a:r>
              <a:rPr lang="en-US" i="0" dirty="0">
                <a:effectLst/>
                <a:latin typeface="Wingdings" panose="05000000000000000000" pitchFamily="2" charset="2"/>
              </a:rPr>
              <a:t>Ø</a:t>
            </a:r>
            <a:r>
              <a:rPr lang="en-US" sz="1800" i="0" dirty="0">
                <a:effectLst/>
                <a:latin typeface="Times New Roman" panose="02020603050405020304" pitchFamily="18" charset="0"/>
              </a:rPr>
              <a:t>  </a:t>
            </a:r>
            <a:r>
              <a:rPr lang="mn-MN" i="0" dirty="0">
                <a:effectLst/>
                <a:latin typeface="Arial Mon"/>
              </a:rPr>
              <a:t>Спортод туслах чиглэлтэй аэробик. Хичээллэгсэдийн бие бялдрыг хөгжүүлэх нэмэлт хэрэглүүр болгон ашигладаг аэробик юм. Тамирчид өөрийн бэлтгэлжилтийн түвшингээ хадгалах, бие мах бодоо хөгжүүлэх, өөр төрлөөр хичээллэж анхаарлаа шилжүүлэх болон сэргээлтийн хэрэгсэл болгон хичээллэдэг.</a:t>
            </a:r>
            <a:endParaRPr lang="mn-MN" i="0" dirty="0">
              <a:effectLst/>
              <a:latin typeface="Arial" panose="020B0604020202020204" pitchFamily="34" charset="0"/>
            </a:endParaRPr>
          </a:p>
          <a:p>
            <a:pPr marL="1143000" indent="0" algn="just">
              <a:buNone/>
            </a:pPr>
            <a:r>
              <a:rPr lang="en-US" i="0" dirty="0">
                <a:effectLst/>
                <a:latin typeface="Wingdings" panose="05000000000000000000" pitchFamily="2" charset="2"/>
              </a:rPr>
              <a:t>Ø</a:t>
            </a:r>
            <a:r>
              <a:rPr lang="en-US" sz="1800" i="0" dirty="0">
                <a:effectLst/>
                <a:latin typeface="Times New Roman" panose="02020603050405020304" pitchFamily="18" charset="0"/>
              </a:rPr>
              <a:t>  </a:t>
            </a:r>
            <a:r>
              <a:rPr lang="mn-MN" i="0" dirty="0">
                <a:effectLst/>
                <a:latin typeface="Arial Mon"/>
              </a:rPr>
              <a:t>Сэргээн суюилах чиглэлтэй аэробик. Энэ нь эрүүл мэндийн хувьд согогтой хүмүүст зориулагдсан, мөн тамирчид бэртэл гэмтэл авсны дараа сэргээх зорилоготой хийгддэг аэробикийн төрөл юм.</a:t>
            </a:r>
            <a:endParaRPr lang="mn-MN" i="0" dirty="0">
              <a:effectLst/>
              <a:latin typeface="Arial" panose="020B0604020202020204" pitchFamily="34" charset="0"/>
            </a:endParaRPr>
          </a:p>
          <a:p>
            <a:pPr marL="1143000" indent="0" algn="just">
              <a:buNone/>
            </a:pPr>
            <a:r>
              <a:rPr lang="en-US" i="0" dirty="0">
                <a:effectLst/>
                <a:latin typeface="Wingdings" panose="05000000000000000000" pitchFamily="2" charset="2"/>
              </a:rPr>
              <a:t>Ø</a:t>
            </a:r>
            <a:r>
              <a:rPr lang="en-US" sz="1800" i="0" dirty="0">
                <a:effectLst/>
                <a:latin typeface="Times New Roman" panose="02020603050405020304" pitchFamily="18" charset="0"/>
              </a:rPr>
              <a:t>  </a:t>
            </a:r>
            <a:r>
              <a:rPr lang="mn-MN" i="0" dirty="0">
                <a:effectLst/>
                <a:latin typeface="Arial Mon"/>
              </a:rPr>
              <a:t>Шоу үзүүлэн тоглолтын чиглэлтэй аэробик. Үүнд янз бүрийн хөтөлбөрт үзүүлбэр, үзүүлэн тоглолтууд ордог. Жнь: сагсан бөмбөг, зэрэг тэмцээнүүдийн завсарлагаар явагддаг тоглолтууд орно. </a:t>
            </a:r>
            <a:endParaRPr lang="mn-MN" i="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2269459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24E0-3190-431B-90DE-9A986FEB26F8}"/>
              </a:ext>
            </a:extLst>
          </p:cNvPr>
          <p:cNvSpPr>
            <a:spLocks noGrp="1"/>
          </p:cNvSpPr>
          <p:nvPr>
            <p:ph type="title"/>
          </p:nvPr>
        </p:nvSpPr>
        <p:spPr>
          <a:xfrm>
            <a:off x="1129991" y="901532"/>
            <a:ext cx="8610600" cy="1293028"/>
          </a:xfrm>
        </p:spPr>
        <p:txBody>
          <a:bodyPr/>
          <a:lstStyle/>
          <a:p>
            <a:pPr algn="ctr"/>
            <a:r>
              <a:rPr lang="mn-MN" b="1" i="0" cap="all" dirty="0">
                <a:solidFill>
                  <a:srgbClr val="000000"/>
                </a:solidFill>
                <a:effectLst/>
                <a:latin typeface="Roboto" panose="02000000000000000000" pitchFamily="2" charset="0"/>
              </a:rPr>
              <a:t>НОЦТОЙ СПОРТ</a:t>
            </a:r>
            <a:br>
              <a:rPr lang="mn-MN" b="1" i="0" cap="all" dirty="0">
                <a:solidFill>
                  <a:srgbClr val="000000"/>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6AD422F-FA26-4368-A198-386E0E8D93B5}"/>
              </a:ext>
            </a:extLst>
          </p:cNvPr>
          <p:cNvSpPr>
            <a:spLocks noGrp="1"/>
          </p:cNvSpPr>
          <p:nvPr>
            <p:ph idx="1"/>
          </p:nvPr>
        </p:nvSpPr>
        <p:spPr>
          <a:xfrm>
            <a:off x="685800" y="1932343"/>
            <a:ext cx="10820400" cy="4024125"/>
          </a:xfrm>
        </p:spPr>
        <p:txBody>
          <a:bodyPr>
            <a:normAutofit/>
          </a:bodyPr>
          <a:lstStyle/>
          <a:p>
            <a:r>
              <a:rPr lang="mn-MN" b="0" i="0" dirty="0">
                <a:solidFill>
                  <a:srgbClr val="000000"/>
                </a:solidFill>
                <a:effectLst/>
                <a:latin typeface="Noto Serif" panose="02020600060500020200" pitchFamily="18" charset="0"/>
              </a:rPr>
              <a:t>1983 онд Ховард, Карен </a:t>
            </a:r>
            <a:r>
              <a:rPr lang="en-US" b="0" i="0" dirty="0">
                <a:solidFill>
                  <a:srgbClr val="000000"/>
                </a:solidFill>
                <a:effectLst/>
                <a:latin typeface="Noto Serif" panose="02020600060500020200" pitchFamily="18" charset="0"/>
              </a:rPr>
              <a:t>Schwartz </a:t>
            </a:r>
            <a:r>
              <a:rPr lang="mn-MN" b="0" i="0" dirty="0">
                <a:solidFill>
                  <a:srgbClr val="000000"/>
                </a:solidFill>
                <a:effectLst/>
                <a:latin typeface="Noto Serif" panose="02020600060500020200" pitchFamily="18" charset="0"/>
              </a:rPr>
              <a:t>спортын аэробик хэмээх цоо шинэ, өрсөлдөх чадвартай спортыг боловсруулсан. Аль хэдийн 1984 онд тэдний байгууллага анх удаа үндэсний аварга явуулах зөвшөөрөл авдаг байна. эрэгтэйчүүд, эмэгтэйчүүд, холимог хос, холимог тоглох: спортын аэробик тэмцээнд эхэнд дөрвөн ангилалд болсон юм. 2002 оноос хойш, өөрчлөлт зургаан тамирчин бүлэг өрсөлдөх юм хийсэн. </a:t>
            </a:r>
          </a:p>
        </p:txBody>
      </p:sp>
      <p:pic>
        <p:nvPicPr>
          <p:cNvPr id="4" name="Picture 4">
            <a:extLst>
              <a:ext uri="{FF2B5EF4-FFF2-40B4-BE49-F238E27FC236}">
                <a16:creationId xmlns:a16="http://schemas.microsoft.com/office/drawing/2014/main" id="{AF1DE75F-F79D-BA44-A26A-568EF2D50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4126903"/>
            <a:ext cx="8610600" cy="2731097"/>
          </a:xfrm>
          <a:prstGeom prst="rect">
            <a:avLst/>
          </a:prstGeom>
        </p:spPr>
      </p:pic>
    </p:spTree>
    <p:extLst>
      <p:ext uri="{BB962C8B-B14F-4D97-AF65-F5344CB8AC3E}">
        <p14:creationId xmlns:p14="http://schemas.microsoft.com/office/powerpoint/2010/main" val="41764758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42F3D-DD05-C24A-BF6B-A1DE8C480B8D}"/>
              </a:ext>
            </a:extLst>
          </p:cNvPr>
          <p:cNvSpPr>
            <a:spLocks noGrp="1"/>
          </p:cNvSpPr>
          <p:nvPr>
            <p:ph idx="1"/>
          </p:nvPr>
        </p:nvSpPr>
        <p:spPr/>
        <p:txBody>
          <a:bodyPr/>
          <a:lstStyle/>
          <a:p>
            <a:r>
              <a:rPr lang="mn-MN" b="0" i="0">
                <a:solidFill>
                  <a:srgbClr val="000000"/>
                </a:solidFill>
                <a:effectLst/>
                <a:latin typeface="Noto Serif" panose="02020600060500020200" pitchFamily="18" charset="0"/>
              </a:rPr>
              <a:t>1996 онд спортын аэробик албан ёсоор гимнастикийн салбарын нэг гэж хүлээн зөвшөөрчээ. Аэробикийн дасгал зүрх, цусны эргэлтийн систем дээр ачааллыг өгнө. Энэ нь хүчдэлийн олон өөрчлөлтүүд гарч эерэг үр дүнг хариуг шалтгаан, дасан зохицох биеийг үүрэг болгосон байна. анги авч болно эрүүл мэндийн ашиг тус, жингээ зохицуулахад тусалдаг, бас олон нийтлэг өвчний хөгжлийг урьдчилан сэргийлэх боломж, амин чухал ач холбогдолтой тоглодог энэ нь тийм биш зөвхөн дасгал юм оноос хойш.</a:t>
            </a:r>
            <a:endParaRPr lang="en-US" b="0" i="0" dirty="0">
              <a:solidFill>
                <a:srgbClr val="000000"/>
              </a:solidFill>
              <a:effectLst/>
              <a:latin typeface="Noto Serif" panose="02020600060500020200" pitchFamily="18" charset="0"/>
            </a:endParaRPr>
          </a:p>
        </p:txBody>
      </p:sp>
    </p:spTree>
    <p:extLst>
      <p:ext uri="{BB962C8B-B14F-4D97-AF65-F5344CB8AC3E}">
        <p14:creationId xmlns:p14="http://schemas.microsoft.com/office/powerpoint/2010/main" val="56529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0326-BC8A-4AF0-8533-CF7660C015DE}"/>
              </a:ext>
            </a:extLst>
          </p:cNvPr>
          <p:cNvSpPr>
            <a:spLocks noGrp="1"/>
          </p:cNvSpPr>
          <p:nvPr>
            <p:ph type="title"/>
          </p:nvPr>
        </p:nvSpPr>
        <p:spPr>
          <a:xfrm>
            <a:off x="1191941" y="901532"/>
            <a:ext cx="8610600" cy="1293028"/>
          </a:xfrm>
        </p:spPr>
        <p:txBody>
          <a:bodyPr>
            <a:normAutofit fontScale="90000"/>
          </a:bodyPr>
          <a:lstStyle/>
          <a:p>
            <a:r>
              <a:rPr lang="mn-MN" b="0" i="0" dirty="0">
                <a:solidFill>
                  <a:srgbClr val="000000"/>
                </a:solidFill>
                <a:effectLst/>
                <a:latin typeface="Noto Serif" panose="02020600060500020200" pitchFamily="18" charset="0"/>
              </a:rPr>
              <a:t>тогтмол аэробикийн дасгал өгөх зарим нэг давуу байдаг</a:t>
            </a:r>
            <a:endParaRPr lang="en-US" dirty="0"/>
          </a:p>
        </p:txBody>
      </p:sp>
      <p:sp>
        <p:nvSpPr>
          <p:cNvPr id="3" name="Content Placeholder 2">
            <a:extLst>
              <a:ext uri="{FF2B5EF4-FFF2-40B4-BE49-F238E27FC236}">
                <a16:creationId xmlns:a16="http://schemas.microsoft.com/office/drawing/2014/main" id="{2ED0B8A5-A86C-46F3-91F8-603F9E07F005}"/>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Жин хяналт.</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Хөгжиж буй чихрийн шижин, зүрхний өвчин, таргалалт эрсдэлийг бууруулах.</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"Муу" холестерины түвшинг бууруулах.</a:t>
            </a:r>
          </a:p>
          <a:p>
            <a:pPr algn="l" fontAlgn="base">
              <a:buFont typeface="Arial" panose="020B0604020202020204" pitchFamily="34" charset="0"/>
              <a:buChar char="•"/>
            </a:pPr>
            <a:r>
              <a:rPr lang="en-US" b="0" i="0" dirty="0">
                <a:solidFill>
                  <a:srgbClr val="000000"/>
                </a:solidFill>
                <a:effectLst/>
                <a:latin typeface="Noto Serif" panose="02020600060500020200" pitchFamily="18" charset="0"/>
              </a:rPr>
              <a:t>endorphins </a:t>
            </a:r>
            <a:r>
              <a:rPr lang="mn-MN" b="0" i="0" dirty="0">
                <a:solidFill>
                  <a:srgbClr val="000000"/>
                </a:solidFill>
                <a:effectLst/>
                <a:latin typeface="Noto Serif" panose="02020600060500020200" pitchFamily="18" charset="0"/>
              </a:rPr>
              <a:t>түвшинд өссөн байна.</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шингээх биеийн хүчилтөрөгч нь үр ашиг нэмэгдэнэ.</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биеийн өөх буурсан байна.</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Нэмэгдсэн булчингийн эд, түүний уян хатан.</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нойрны чанар, өглөө хөгжилтэйгээр мэдрэмжийг сайжруулах нь.</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Ийм зүрхний өвчин, цусны даралт ихсэх зэрэг архаг өвчний бууруулсан ноцтой.</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ядрах нь хүч чадал нь өсөлт, тусламжийн.</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сэтгэл санааг өөдрөг байлгах.</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сэтгэл гутралын байдал, стресс, түгшүүр ангижирч.</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Зүрх судасны өвчний урьдчилан сэргийлэх.</a:t>
            </a:r>
          </a:p>
          <a:p>
            <a:pPr algn="l" fontAlgn="base">
              <a:buFont typeface="Arial" panose="020B0604020202020204" pitchFamily="34" charset="0"/>
              <a:buChar char="•"/>
            </a:pPr>
            <a:r>
              <a:rPr lang="mn-MN" b="0" i="0" dirty="0">
                <a:solidFill>
                  <a:srgbClr val="000000"/>
                </a:solidFill>
                <a:effectLst/>
                <a:latin typeface="Noto Serif" panose="02020600060500020200" pitchFamily="18" charset="0"/>
              </a:rPr>
              <a:t>цусны даралтыг бууруулах.</a:t>
            </a:r>
          </a:p>
          <a:p>
            <a:endParaRPr lang="en-US" dirty="0"/>
          </a:p>
        </p:txBody>
      </p:sp>
    </p:spTree>
    <p:extLst>
      <p:ext uri="{BB962C8B-B14F-4D97-AF65-F5344CB8AC3E}">
        <p14:creationId xmlns:p14="http://schemas.microsoft.com/office/powerpoint/2010/main" val="4205898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CC5B-13B2-4273-B96C-773ACA8494E2}"/>
              </a:ext>
            </a:extLst>
          </p:cNvPr>
          <p:cNvSpPr>
            <a:spLocks noGrp="1"/>
          </p:cNvSpPr>
          <p:nvPr>
            <p:ph type="title"/>
          </p:nvPr>
        </p:nvSpPr>
        <p:spPr>
          <a:xfrm>
            <a:off x="1346819" y="901532"/>
            <a:ext cx="8610600" cy="1293028"/>
          </a:xfrm>
        </p:spPr>
        <p:txBody>
          <a:bodyPr>
            <a:normAutofit fontScale="90000"/>
          </a:bodyPr>
          <a:lstStyle/>
          <a:p>
            <a:pPr algn="ctr"/>
            <a:r>
              <a:rPr lang="mn-MN" b="1" i="0" dirty="0">
                <a:solidFill>
                  <a:srgbClr val="222222"/>
                </a:solidFill>
                <a:effectLst/>
                <a:latin typeface="Roboto Condensed" panose="020B0604020202020204" pitchFamily="2" charset="0"/>
              </a:rPr>
              <a:t>Аэробик дасгалын эрүүл мэндийн ач холбогдол</a:t>
            </a:r>
            <a:br>
              <a:rPr lang="en-US" b="1" i="0" dirty="0">
                <a:solidFill>
                  <a:srgbClr val="222222"/>
                </a:solidFill>
                <a:effectLst/>
                <a:latin typeface="Roboto Condensed" panose="020B0604020202020204" pitchFamily="2" charset="0"/>
              </a:rPr>
            </a:br>
            <a:endParaRPr lang="en-US" dirty="0"/>
          </a:p>
        </p:txBody>
      </p:sp>
      <p:sp>
        <p:nvSpPr>
          <p:cNvPr id="3" name="Content Placeholder 2">
            <a:extLst>
              <a:ext uri="{FF2B5EF4-FFF2-40B4-BE49-F238E27FC236}">
                <a16:creationId xmlns:a16="http://schemas.microsoft.com/office/drawing/2014/main" id="{653331F7-EEB9-4053-9A12-6F7C66BC11D1}"/>
              </a:ext>
            </a:extLst>
          </p:cNvPr>
          <p:cNvSpPr>
            <a:spLocks noGrp="1"/>
          </p:cNvSpPr>
          <p:nvPr>
            <p:ph idx="1"/>
          </p:nvPr>
        </p:nvSpPr>
        <p:spPr/>
        <p:txBody>
          <a:bodyPr/>
          <a:lstStyle/>
          <a:p>
            <a:pPr algn="just"/>
            <a:r>
              <a:rPr lang="mn-MN" b="0" i="0" dirty="0">
                <a:effectLst/>
                <a:latin typeface="Roboto" panose="02000000000000000000" pitchFamily="2" charset="0"/>
              </a:rPr>
              <a:t>Аэробик нь хөгжимтэй, хэмнэлтэй, биеийн ихэнх том бүлэг булчингийн идэвхтэй ажлыг шаардана. Энэ нь бусад спортын төрлүүдтай харьцуулвал контакт багатай, бүжгийн эвсэлийг хөгжүүлсэн гэх мэт давуу тал ихтэй юм.</a:t>
            </a:r>
          </a:p>
          <a:p>
            <a:pPr algn="just"/>
            <a:r>
              <a:rPr lang="mn-MN" b="0" i="0" dirty="0">
                <a:effectLst/>
                <a:latin typeface="Roboto" panose="02000000000000000000" pitchFamily="2" charset="0"/>
              </a:rPr>
              <a:t>Аэробик дасгалын үед зонхилон тохиолдох эмгэгүүдийг 2 бүлэгт авч үздэг. </a:t>
            </a:r>
            <a:endParaRPr lang="en-US" b="0" i="0" dirty="0">
              <a:effectLst/>
              <a:latin typeface="Roboto" panose="02000000000000000000" pitchFamily="2" charset="0"/>
            </a:endParaRPr>
          </a:p>
          <a:p>
            <a:pPr algn="just"/>
            <a:r>
              <a:rPr lang="mn-MN" b="0" i="0" dirty="0">
                <a:effectLst/>
                <a:latin typeface="Roboto" panose="02000000000000000000" pitchFamily="2" charset="0"/>
              </a:rPr>
              <a:t>1.Гэмтлийн улмаас үүдэлтэй. Үүнд унаж ойчсоноос шагай, өвдөгний үеэр гэмтэх. </a:t>
            </a:r>
            <a:endParaRPr lang="en-US" b="0" i="0" dirty="0">
              <a:effectLst/>
              <a:latin typeface="Roboto" panose="02000000000000000000" pitchFamily="2" charset="0"/>
            </a:endParaRPr>
          </a:p>
          <a:p>
            <a:pPr algn="just"/>
            <a:r>
              <a:rPr lang="mn-MN" b="0" i="0" dirty="0">
                <a:effectLst/>
                <a:latin typeface="Roboto" panose="02000000000000000000" pitchFamily="2" charset="0"/>
              </a:rPr>
              <a:t>2. Хэт ачааллын улмаас үүдэлтэй гэмтэл. Өөрийн ачаалал даах чадвараас хэтэрсэн өндөр эрчимтэй дасгал нь таны зүрх судас, амьсгалын систем, тулгуур эрхтэн системд өндөр эрсдлийг дагуулна.</a:t>
            </a:r>
          </a:p>
          <a:p>
            <a:endParaRPr lang="en-US" dirty="0"/>
          </a:p>
        </p:txBody>
      </p:sp>
    </p:spTree>
    <p:extLst>
      <p:ext uri="{BB962C8B-B14F-4D97-AF65-F5344CB8AC3E}">
        <p14:creationId xmlns:p14="http://schemas.microsoft.com/office/powerpoint/2010/main" val="296884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C96EE-29D1-491F-B168-403A0A73E8A1}"/>
              </a:ext>
            </a:extLst>
          </p:cNvPr>
          <p:cNvSpPr>
            <a:spLocks noGrp="1"/>
          </p:cNvSpPr>
          <p:nvPr>
            <p:ph idx="1"/>
          </p:nvPr>
        </p:nvSpPr>
        <p:spPr>
          <a:xfrm>
            <a:off x="685800" y="1079439"/>
            <a:ext cx="10403468" cy="3869067"/>
          </a:xfrm>
        </p:spPr>
        <p:txBody>
          <a:bodyPr/>
          <a:lstStyle/>
          <a:p>
            <a:r>
              <a:rPr lang="mn-MN" sz="1800" dirty="0">
                <a:latin typeface="Arial" panose="020B0604020202020204" pitchFamily="34" charset="0"/>
                <a:cs typeface="Arial" panose="020B0604020202020204" pitchFamily="34" charset="0"/>
              </a:rPr>
              <a:t>Аэробик нь 35-аас дээш насны хүмүүст (ихэвчлэн эмэгтэйчүүдэд) маш сайн байдаг, яагаад гэвэл энэ насанд кальци дутагдалтай байдаг. Энэ нь эргээд ясны эмзэг байдал нэмэгдэхэд хүргэдэг.Дасгал хийх явцад цусны нийт хэмжээ нэмэгдэж, улмаар хүчилтөрөгч бүх дотоод эрхтэнд илүү сайн тархдаг. Мөн уушгины эзэлхүүн нэмэгдэж байна. Сургалтын өндөр үр дүнд дасгалын эрч хүч, өндөр хэмнэлээр хүрдэг. Заримдаа эдгээр нь гар дээрх нэмэлт стрессээс болж хүндрэлтэй байдаг (жишээлбэл, жижиг дамббелл). Аэробикийг биеийн тамирын зааланд багшийн удирдлага дор эсвэл гэртээ янз бүрийн видео үзэж байхдаа дасгал хийж болно, үүнээс одоогоор маш олон тооны хүмүүс байдаг. Долоо хоногт аэробикийн дасгал хийхэд шаардагдах дундаж хугацаа 90 минут (долоо хоногт 3 удаа 3 цаг хичээллэнэ) АГ-тэй, судасны венийн судас, булчингийн тогтолцооны эмгэг, зүрх судасны тогтолцооны өвчнөөр хичээллэхийг хориглоно. Аливаа биеийн хөдөлгөөнийг зөвхөн мэргэжилтэнтэй зөвлөлдсөний дараа хийх ёстой.</a:t>
            </a:r>
            <a:endParaRPr lang="en-US" dirty="0">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A9C0A942-2AD4-C84F-85D7-26E133C03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95" y="3968774"/>
            <a:ext cx="6845610" cy="2889226"/>
          </a:xfrm>
          <a:prstGeom prst="rect">
            <a:avLst/>
          </a:prstGeom>
        </p:spPr>
      </p:pic>
    </p:spTree>
    <p:extLst>
      <p:ext uri="{BB962C8B-B14F-4D97-AF65-F5344CB8AC3E}">
        <p14:creationId xmlns:p14="http://schemas.microsoft.com/office/powerpoint/2010/main" val="337261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4421-AF52-45CC-A79D-758F5FB8BC73}"/>
              </a:ext>
            </a:extLst>
          </p:cNvPr>
          <p:cNvSpPr>
            <a:spLocks noGrp="1"/>
          </p:cNvSpPr>
          <p:nvPr>
            <p:ph type="title"/>
          </p:nvPr>
        </p:nvSpPr>
        <p:spPr>
          <a:xfrm>
            <a:off x="1418993" y="639315"/>
            <a:ext cx="8610600" cy="1293028"/>
          </a:xfrm>
        </p:spPr>
        <p:txBody>
          <a:bodyPr/>
          <a:lstStyle/>
          <a:p>
            <a:pPr algn="ctr"/>
            <a:r>
              <a:rPr lang="mn-MN" b="1" i="0" cap="all" dirty="0">
                <a:solidFill>
                  <a:srgbClr val="000000"/>
                </a:solidFill>
                <a:effectLst/>
                <a:latin typeface="Roboto" panose="020B0604020202020204" pitchFamily="2" charset="0"/>
              </a:rPr>
              <a:t>АЭРОБИК: ЭНЭ ЮУ ВЭ?</a:t>
            </a:r>
            <a:br>
              <a:rPr lang="mn-MN" b="1" i="0" cap="all" dirty="0">
                <a:solidFill>
                  <a:srgbClr val="000000"/>
                </a:solidFill>
                <a:effectLst/>
                <a:latin typeface="Roboto" panose="020B0604020202020204" pitchFamily="2" charset="0"/>
              </a:rPr>
            </a:br>
            <a:endParaRPr lang="en-US" dirty="0"/>
          </a:p>
        </p:txBody>
      </p:sp>
      <p:sp>
        <p:nvSpPr>
          <p:cNvPr id="3" name="Content Placeholder 2">
            <a:extLst>
              <a:ext uri="{FF2B5EF4-FFF2-40B4-BE49-F238E27FC236}">
                <a16:creationId xmlns:a16="http://schemas.microsoft.com/office/drawing/2014/main" id="{22151148-4056-4791-82E8-56708E4F08FB}"/>
              </a:ext>
            </a:extLst>
          </p:cNvPr>
          <p:cNvSpPr>
            <a:spLocks noGrp="1"/>
          </p:cNvSpPr>
          <p:nvPr>
            <p:ph idx="1"/>
          </p:nvPr>
        </p:nvSpPr>
        <p:spPr/>
        <p:txBody>
          <a:bodyPr/>
          <a:lstStyle/>
          <a:p>
            <a:pPr algn="just" fontAlgn="base"/>
            <a:r>
              <a:rPr lang="mn-MN" b="0" i="0" dirty="0">
                <a:solidFill>
                  <a:srgbClr val="000000"/>
                </a:solidFill>
                <a:effectLst/>
                <a:latin typeface="Noto Serif" panose="020B0604020202020204" pitchFamily="18" charset="0"/>
              </a:rPr>
              <a:t>цаг "аэробик" Учир нь илүү үр дүнтэй хүчилтөрөгчийн хангалт, дасгал тохиодог нь ойлголт юм. Тэд хүчилтөрөгчийн хэрэглээний түвшинг нэмэгдүүлэх зэрэг арга замаар биед ажиллах хэрэгтэй байна. Үүний үр дүнд тэд үргэлжилсэн байх ёстой ба хэмнэлт ижил цаг хугацаанд нь, том булчин бүх бүлэг оролцож байсан юм.</a:t>
            </a:r>
          </a:p>
          <a:p>
            <a:pPr algn="just" fontAlgn="base"/>
            <a:r>
              <a:rPr lang="mn-MN" b="0" i="0" dirty="0">
                <a:solidFill>
                  <a:srgbClr val="000000"/>
                </a:solidFill>
                <a:effectLst/>
                <a:latin typeface="Noto Serif" panose="020B0604020202020204" pitchFamily="18" charset="0"/>
              </a:rPr>
              <a:t>Доктор </a:t>
            </a:r>
            <a:r>
              <a:rPr lang="en-US" b="0" i="0" dirty="0" err="1">
                <a:solidFill>
                  <a:srgbClr val="000000"/>
                </a:solidFill>
                <a:effectLst/>
                <a:latin typeface="Noto Serif" panose="020B0604020202020204" pitchFamily="18" charset="0"/>
              </a:rPr>
              <a:t>Kennet</a:t>
            </a:r>
            <a:r>
              <a:rPr lang="en-US" b="0" i="0" dirty="0">
                <a:solidFill>
                  <a:srgbClr val="000000"/>
                </a:solidFill>
                <a:effectLst/>
                <a:latin typeface="Noto Serif" panose="020B0604020202020204" pitchFamily="18" charset="0"/>
              </a:rPr>
              <a:t> </a:t>
            </a:r>
            <a:r>
              <a:rPr lang="en-US" b="0" i="0" dirty="0" err="1">
                <a:solidFill>
                  <a:srgbClr val="000000"/>
                </a:solidFill>
                <a:effectLst/>
                <a:latin typeface="Noto Serif" panose="020B0604020202020204" pitchFamily="18" charset="0"/>
              </a:rPr>
              <a:t>Kuper</a:t>
            </a:r>
            <a:r>
              <a:rPr lang="en-US" b="0" i="0" dirty="0">
                <a:solidFill>
                  <a:srgbClr val="000000"/>
                </a:solidFill>
                <a:effectLst/>
                <a:latin typeface="Noto Serif" panose="020B0604020202020204" pitchFamily="18" charset="0"/>
              </a:rPr>
              <a:t> (</a:t>
            </a:r>
            <a:r>
              <a:rPr lang="mn-MN" b="0" i="0" dirty="0">
                <a:solidFill>
                  <a:srgbClr val="000000"/>
                </a:solidFill>
                <a:effectLst/>
                <a:latin typeface="Noto Serif" panose="020B0604020202020204" pitchFamily="18" charset="0"/>
              </a:rPr>
              <a:t>а эмч, хугацааны талаар асан оролцогч) "аэробик" нэртэй номыг хэвлэн, 1968 онд бялдрын ертөнцийг өөрчилсөн юм. дасгал энгийн бөгөөд ямар ч өмнө хийх шаардлагагүй , физик сургалт маш хэрэгтэй байна гэж л - эрүүл мэнд, сайн хэлбэр замдаа багштай дагах хүсэл юм. Энэ уран уран илтгэгчийг хэвлэн нийтлэх ба маш сайн хөшүүрэг масс нь тархсан шинэ амьдралын хэв маягтай үйл явцыг эхлүүлсэн.</a:t>
            </a:r>
          </a:p>
          <a:p>
            <a:pPr algn="just"/>
            <a:endParaRPr lang="en-US" dirty="0"/>
          </a:p>
        </p:txBody>
      </p:sp>
    </p:spTree>
    <p:extLst>
      <p:ext uri="{BB962C8B-B14F-4D97-AF65-F5344CB8AC3E}">
        <p14:creationId xmlns:p14="http://schemas.microsoft.com/office/powerpoint/2010/main" val="16493032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15DE-89CC-4540-B17A-B3ACDC5F681C}"/>
              </a:ext>
            </a:extLst>
          </p:cNvPr>
          <p:cNvSpPr>
            <a:spLocks noGrp="1"/>
          </p:cNvSpPr>
          <p:nvPr>
            <p:ph type="title"/>
          </p:nvPr>
        </p:nvSpPr>
        <p:spPr>
          <a:xfrm>
            <a:off x="1429215" y="901532"/>
            <a:ext cx="8610600" cy="1293028"/>
          </a:xfrm>
        </p:spPr>
        <p:txBody>
          <a:bodyPr>
            <a:normAutofit fontScale="90000"/>
          </a:bodyPr>
          <a:lstStyle/>
          <a:p>
            <a:pPr algn="ctr"/>
            <a:r>
              <a:rPr lang="mn-MN" b="1" i="0" cap="all" dirty="0">
                <a:solidFill>
                  <a:srgbClr val="000000"/>
                </a:solidFill>
                <a:effectLst/>
                <a:latin typeface="Roboto" panose="02000000000000000000" pitchFamily="2" charset="0"/>
              </a:rPr>
              <a:t>ТҮҮХИЙН А ХЭСЭГ: АМЬДРАЛ, ХӨДӨЛГӨӨН</a:t>
            </a:r>
            <a:br>
              <a:rPr lang="mn-MN" b="1" i="0" cap="all" dirty="0">
                <a:solidFill>
                  <a:srgbClr val="000000"/>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E541F25-7257-4ED8-B077-6C014E429C10}"/>
              </a:ext>
            </a:extLst>
          </p:cNvPr>
          <p:cNvSpPr>
            <a:spLocks noGrp="1"/>
          </p:cNvSpPr>
          <p:nvPr>
            <p:ph idx="1"/>
          </p:nvPr>
        </p:nvSpPr>
        <p:spPr>
          <a:xfrm>
            <a:off x="685800" y="2651379"/>
            <a:ext cx="10496395" cy="3079110"/>
          </a:xfrm>
        </p:spPr>
        <p:txBody>
          <a:bodyPr/>
          <a:lstStyle/>
          <a:p>
            <a:r>
              <a:rPr lang="mn-MN" b="0" i="0" dirty="0">
                <a:solidFill>
                  <a:srgbClr val="000000"/>
                </a:solidFill>
                <a:effectLst/>
                <a:latin typeface="Noto Serif" panose="02020600060500020200" pitchFamily="18" charset="0"/>
              </a:rPr>
              <a:t>Аэробик титэм судасны өвчин, агаарын хүчний Техасын эмнэлэгт 1968 онд доктор </a:t>
            </a:r>
            <a:r>
              <a:rPr lang="en-US" b="0" i="0" dirty="0">
                <a:solidFill>
                  <a:srgbClr val="000000"/>
                </a:solidFill>
                <a:effectLst/>
                <a:latin typeface="Noto Serif" panose="02020600060500020200" pitchFamily="18" charset="0"/>
              </a:rPr>
              <a:t>Cooper </a:t>
            </a:r>
            <a:r>
              <a:rPr lang="mn-MN" b="0" i="0" dirty="0">
                <a:solidFill>
                  <a:srgbClr val="000000"/>
                </a:solidFill>
                <a:effectLst/>
                <a:latin typeface="Noto Serif" panose="02020600060500020200" pitchFamily="18" charset="0"/>
              </a:rPr>
              <a:t>анх санал болгож байсан хөгжлийг урьдчилан сэргийлэх зорилготой дасгал систем юм. зүрх судасны системийг бэхжүүлэх - Номын нийтлэгдсэний дараа </a:t>
            </a:r>
            <a:r>
              <a:rPr lang="en-US" b="0" i="0" dirty="0" err="1">
                <a:solidFill>
                  <a:srgbClr val="000000"/>
                </a:solidFill>
                <a:effectLst/>
                <a:latin typeface="Noto Serif" panose="02020600060500020200" pitchFamily="18" charset="0"/>
              </a:rPr>
              <a:t>Dzheki</a:t>
            </a:r>
            <a:r>
              <a:rPr lang="en-US" b="0" i="0" dirty="0">
                <a:solidFill>
                  <a:srgbClr val="000000"/>
                </a:solidFill>
                <a:effectLst/>
                <a:latin typeface="Noto Serif" panose="02020600060500020200" pitchFamily="18" charset="0"/>
              </a:rPr>
              <a:t> Sorenson </a:t>
            </a:r>
            <a:r>
              <a:rPr lang="mn-MN" b="0" i="0" dirty="0">
                <a:solidFill>
                  <a:srgbClr val="000000"/>
                </a:solidFill>
                <a:effectLst/>
                <a:latin typeface="Noto Serif" panose="02020600060500020200" pitchFamily="18" charset="0"/>
              </a:rPr>
              <a:t>аэробикийн гэгддэг түүний зорилго нь бүжиг цуврал, боловсруулсан. Тиймээс төрсөн бүжгийн аэробик , агуу их нэр хүндийг нь зөвхөн АНУ-ын төдийгүй бусад олон улс оронд цаг хугацаа маш богино хугацаанд (хоёр арван жилийн орчим) хүлээн авсан дасгалууд бусад хэлбэрийн.</a:t>
            </a:r>
            <a:endParaRPr lang="en-US" dirty="0"/>
          </a:p>
        </p:txBody>
      </p:sp>
    </p:spTree>
    <p:extLst>
      <p:ext uri="{BB962C8B-B14F-4D97-AF65-F5344CB8AC3E}">
        <p14:creationId xmlns:p14="http://schemas.microsoft.com/office/powerpoint/2010/main" val="3970140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926F-588C-4818-8DF5-D10B67660E23}"/>
              </a:ext>
            </a:extLst>
          </p:cNvPr>
          <p:cNvSpPr>
            <a:spLocks noGrp="1"/>
          </p:cNvSpPr>
          <p:nvPr>
            <p:ph type="title"/>
          </p:nvPr>
        </p:nvSpPr>
        <p:spPr>
          <a:xfrm>
            <a:off x="1749503" y="1001354"/>
            <a:ext cx="7945863" cy="1193206"/>
          </a:xfrm>
        </p:spPr>
        <p:txBody>
          <a:bodyPr>
            <a:normAutofit fontScale="90000"/>
          </a:bodyPr>
          <a:lstStyle/>
          <a:p>
            <a:pPr algn="ctr"/>
            <a:r>
              <a:rPr lang="mn-MN" b="1" dirty="0">
                <a:effectLst/>
                <a:latin typeface="Times" panose="02020603050405020304" pitchFamily="18" charset="0"/>
              </a:rPr>
              <a:t>Аэробикийн тухай</a:t>
            </a:r>
            <a:br>
              <a:rPr lang="mn-MN" b="1" dirty="0">
                <a:effectLst/>
                <a:latin typeface="Times" panose="02020603050405020304" pitchFamily="18" charset="0"/>
              </a:rPr>
            </a:br>
            <a:br>
              <a:rPr lang="mn-MN" dirty="0"/>
            </a:br>
            <a:endParaRPr lang="en-US" dirty="0"/>
          </a:p>
        </p:txBody>
      </p:sp>
      <p:sp>
        <p:nvSpPr>
          <p:cNvPr id="3" name="Content Placeholder 2">
            <a:extLst>
              <a:ext uri="{FF2B5EF4-FFF2-40B4-BE49-F238E27FC236}">
                <a16:creationId xmlns:a16="http://schemas.microsoft.com/office/drawing/2014/main" id="{CD104E88-7386-4B48-8B29-C28220C2311C}"/>
              </a:ext>
            </a:extLst>
          </p:cNvPr>
          <p:cNvSpPr>
            <a:spLocks noGrp="1"/>
          </p:cNvSpPr>
          <p:nvPr>
            <p:ph idx="1"/>
          </p:nvPr>
        </p:nvSpPr>
        <p:spPr/>
        <p:txBody>
          <a:bodyPr>
            <a:normAutofit lnSpcReduction="10000"/>
          </a:bodyPr>
          <a:lstStyle/>
          <a:p>
            <a:pPr algn="just"/>
            <a:r>
              <a:rPr lang="mn-MN" b="1" i="0" dirty="0">
                <a:effectLst/>
                <a:latin typeface="Arial Mon"/>
              </a:rPr>
              <a:t>Дэхий дахинд үүсч хөгжсөн түүх:</a:t>
            </a:r>
            <a:r>
              <a:rPr lang="mn-MN" b="0" i="0" dirty="0">
                <a:effectLst/>
                <a:latin typeface="Arial Mon"/>
              </a:rPr>
              <a:t>  Эртний грекийн үеийн олдвор болох ваар савны бөөрөн дээр хөгжим тоглож, бүжиглэж байгаа охидын дүрс байдгийгсудлаачид тогтоожээ. Түүнчлэн эртний грект өвчнийг хөгжмөөр анагааж байсан тухай мэдээ баримт байдаг. Хөгжлийнхөө явцад хүний бие бялдрыг эрүүл чийрэг хүч тэнхээтэй, гоолиг сайхан болгоход хөдөлгөөн тэр дундаа гимнастик зайлшгүй чухал болох нь тогтоогдсон. Чухамдаа энэхүү хэрэгцээнээс  гимнастик үүссэн бөгөөд хожим хөгжмийн хэмнэл түүнд тохирсон хөдөлгөөн хоёрын хослолоос аэробик үүсчээ. Аэробик нь бусад спортын төрлүүдийн нэгэн адил түүхэн хөгжлийнхөө явцад улам боловсронгуй болон хөгжсөөр ирсэн. Гэнэт шинээр үүсч санамсаргүй бий болчихоогүй. Уянгатай хөгжим хөдөлгөөн хоёрыг зөв хослуулан хийхэд хүний сэтгэл оюунд нөлөөлөн эд эсийг сэргээх, хөгшрөлтөөс сэргийлэх, хөдөлгөөний эвслийг сайжруулах, гоолиг сайхан бие бялдартай болгох, эрүүл чийрэг байлгах, хүч тэнхээтэй, болгодог нь олон нийтэд тодорхой болсон байна. </a:t>
            </a:r>
            <a:endParaRPr lang="mn-MN" b="0" i="0" dirty="0">
              <a:effectLst/>
              <a:latin typeface="Arial" panose="020B0604020202020204" pitchFamily="34" charset="0"/>
            </a:endParaRPr>
          </a:p>
        </p:txBody>
      </p:sp>
    </p:spTree>
    <p:extLst>
      <p:ext uri="{BB962C8B-B14F-4D97-AF65-F5344CB8AC3E}">
        <p14:creationId xmlns:p14="http://schemas.microsoft.com/office/powerpoint/2010/main" val="733324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209CE-89AE-124F-AD6D-C2928EB79BCB}"/>
              </a:ext>
            </a:extLst>
          </p:cNvPr>
          <p:cNvSpPr>
            <a:spLocks noGrp="1"/>
          </p:cNvSpPr>
          <p:nvPr>
            <p:ph idx="1"/>
          </p:nvPr>
        </p:nvSpPr>
        <p:spPr>
          <a:xfrm>
            <a:off x="685800" y="1850595"/>
            <a:ext cx="10820400" cy="4024125"/>
          </a:xfrm>
        </p:spPr>
        <p:txBody>
          <a:bodyPr>
            <a:normAutofit fontScale="92500" lnSpcReduction="10000"/>
          </a:bodyPr>
          <a:lstStyle/>
          <a:p>
            <a:r>
              <a:rPr lang="mn-MN" b="0" i="0" dirty="0">
                <a:effectLst/>
                <a:latin typeface="Arial Mon"/>
              </a:rPr>
              <a:t>Орчин үеийн аэробикийн үүсэл хөгжил нь Америкийн эрүүл ахуйн биеийн тамирын мэргэжилтэн, доктор К.Купертэй салшгүй холбоотой. Аэробны  /хүчилтөрөгчтэй нөхцөлд хийгдэх/ дасгалын системийг үндэслэн “Аэробик” гэсэн нэр томьёог анх бий болгосон.  Аэробик гэдэг үг нь Аэро-биос буюу хүчилтөрөгч, агаар, амьдрал гэсэн үгнээс гаралтай ажээ. Анх өөрийн боловсруулсан эрүүлжүүлэх биеийн тамирыг цэргийн сургуулийн сонсогчдод зориулан гаргасан нь өргөн олон түмэнд тархаж аэробик хэмээн нэрлэгджээ.</a:t>
            </a:r>
          </a:p>
          <a:p>
            <a:r>
              <a:rPr lang="mn-MN" b="1" i="0" dirty="0">
                <a:effectLst/>
                <a:latin typeface="Arial Mon"/>
              </a:rPr>
              <a:t>Монголд хөгжсөн түүх:</a:t>
            </a:r>
            <a:r>
              <a:rPr lang="mn-MN" b="0" i="0" dirty="0">
                <a:effectLst/>
                <a:latin typeface="Arial Mon"/>
              </a:rPr>
              <a:t> Монголын гимнастикийн холбооны нийтийн гимнастикийн салбарт байсан гимнастик нь 1990 онд Айзамт гимнастикийн биеэ даасан холбоо болон МҮОХ-ны 35 дахь холбоогоор бүртгэгдэж үйл ажиллагаагаа үргэлжлүүлэн явуулж байна. 1992 оноос эхлэн УАШТ явуулж эхэлсэн. 1994 онд Айзамт нэрээ Аэробик болгон өөрчилсөн. УАШТ, болон УБ хотын АШТ-г спорт аэробик, эрүүлжүүлэх аэробик гэсэн төрлүүдээр зохиосон. 1995 онд Францын Парис хотноо зохиогдсон Спорт аэробикийн анхны ДАШТ-д оролцсон.</a:t>
            </a:r>
            <a:endParaRPr lang="mn-MN" b="0" i="0" dirty="0">
              <a:effectLst/>
              <a:latin typeface="Arial" panose="020B0604020202020204" pitchFamily="34" charset="0"/>
            </a:endParaRPr>
          </a:p>
        </p:txBody>
      </p:sp>
    </p:spTree>
    <p:extLst>
      <p:ext uri="{BB962C8B-B14F-4D97-AF65-F5344CB8AC3E}">
        <p14:creationId xmlns:p14="http://schemas.microsoft.com/office/powerpoint/2010/main" val="237283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FC6D-A863-4C9D-9EB5-BF4DAA22F919}"/>
              </a:ext>
            </a:extLst>
          </p:cNvPr>
          <p:cNvSpPr>
            <a:spLocks noGrp="1"/>
          </p:cNvSpPr>
          <p:nvPr>
            <p:ph type="title"/>
          </p:nvPr>
        </p:nvSpPr>
        <p:spPr>
          <a:xfrm>
            <a:off x="1553117" y="1103949"/>
            <a:ext cx="8610600" cy="1293028"/>
          </a:xfrm>
        </p:spPr>
        <p:txBody>
          <a:bodyPr>
            <a:normAutofit fontScale="90000"/>
          </a:bodyPr>
          <a:lstStyle/>
          <a:p>
            <a:pPr algn="ctr"/>
            <a:r>
              <a:rPr lang="mn-MN" b="1" i="0" dirty="0">
                <a:solidFill>
                  <a:srgbClr val="666666"/>
                </a:solidFill>
                <a:effectLst/>
                <a:latin typeface="Arial Mon"/>
              </a:rPr>
              <a:t>Аэробик түүний ангилал.</a:t>
            </a:r>
            <a:br>
              <a:rPr lang="mn-MN" b="0" i="0" dirty="0">
                <a:solidFill>
                  <a:srgbClr val="666666"/>
                </a:solidFill>
                <a:effectLst/>
                <a:latin typeface="Arial" panose="020B0604020202020204" pitchFamily="34" charset="0"/>
              </a:rPr>
            </a:br>
            <a:br>
              <a:rPr lang="mn-MN" dirty="0"/>
            </a:br>
            <a:endParaRPr lang="en-US" dirty="0"/>
          </a:p>
        </p:txBody>
      </p:sp>
      <p:sp>
        <p:nvSpPr>
          <p:cNvPr id="3" name="Content Placeholder 2">
            <a:extLst>
              <a:ext uri="{FF2B5EF4-FFF2-40B4-BE49-F238E27FC236}">
                <a16:creationId xmlns:a16="http://schemas.microsoft.com/office/drawing/2014/main" id="{021F9B65-9811-4032-B538-EA547BA5FB46}"/>
              </a:ext>
            </a:extLst>
          </p:cNvPr>
          <p:cNvSpPr>
            <a:spLocks noGrp="1"/>
          </p:cNvSpPr>
          <p:nvPr>
            <p:ph idx="1"/>
          </p:nvPr>
        </p:nvSpPr>
        <p:spPr>
          <a:xfrm>
            <a:off x="685800" y="1729926"/>
            <a:ext cx="10820400" cy="4024125"/>
          </a:xfrm>
        </p:spPr>
        <p:txBody>
          <a:bodyPr>
            <a:normAutofit fontScale="92500"/>
          </a:bodyPr>
          <a:lstStyle/>
          <a:p>
            <a:pPr marL="0" indent="0" algn="ctr">
              <a:buNone/>
            </a:pPr>
            <a:endParaRPr lang="mn-MN" b="0" i="0" dirty="0">
              <a:effectLst/>
              <a:latin typeface="Arial" panose="020B0604020202020204" pitchFamily="34" charset="0"/>
            </a:endParaRPr>
          </a:p>
          <a:p>
            <a:pPr indent="457200" algn="just"/>
            <a:r>
              <a:rPr lang="mn-MN" b="0" i="0" dirty="0">
                <a:effectLst/>
                <a:latin typeface="Arial Mon"/>
              </a:rPr>
              <a:t>Аэробик нь бусад спортын төрлүүдийн нэгэн адил түүхэн хөгжлийн явцад улам боловсронгуй болон хөгжсөөр ирсэн билээ. Аэробик гэдэг нэр томъёо нь олон улсад өргөн хэрэглэгддэг бөгөөд өөртөө 100 гаруй урсгал чиглэлийг нэгтгэдэг. \Үүнд: спортын, фитнэсс, шейпинг, калланетик, усны....гэх мэт\  Сүүлийн үед бий болсон Аэробикийн олон чиглэл урсгалуудад нэгдсэн ангилал хийгээгүй бөгөөд олон судлаачид янз бүрээр ангилсан байдаг. Эдгээрийг нэгтгэн Аэробикийн багш нар дараах байдлаар ангилсан байдаг. Үүнд: </a:t>
            </a:r>
          </a:p>
          <a:p>
            <a:pPr indent="0" algn="just">
              <a:buNone/>
            </a:pPr>
            <a:r>
              <a:rPr lang="mn-MN" b="0" i="0" dirty="0">
                <a:effectLst/>
                <a:latin typeface="Arial Mon"/>
              </a:rPr>
              <a:t>       1.</a:t>
            </a:r>
            <a:r>
              <a:rPr lang="mn-MN" sz="1800" b="0" i="0" dirty="0">
                <a:effectLst/>
                <a:latin typeface="Times New Roman" panose="02020603050405020304" pitchFamily="18" charset="0"/>
              </a:rPr>
              <a:t>    </a:t>
            </a:r>
            <a:r>
              <a:rPr lang="mn-MN" b="0" i="0" dirty="0">
                <a:effectLst/>
                <a:latin typeface="Arial Mon"/>
              </a:rPr>
              <a:t>Эрүүлжүүлэх аэробик</a:t>
            </a:r>
            <a:endParaRPr lang="mn-MN" b="0" i="0" dirty="0">
              <a:effectLst/>
              <a:latin typeface="Arial" panose="020B0604020202020204" pitchFamily="34" charset="0"/>
            </a:endParaRPr>
          </a:p>
          <a:p>
            <a:pPr marL="495300" indent="0" algn="just">
              <a:buNone/>
            </a:pPr>
            <a:r>
              <a:rPr lang="mn-MN" b="0" i="0" dirty="0">
                <a:effectLst/>
                <a:latin typeface="Arial Mon"/>
              </a:rPr>
              <a:t>   2.</a:t>
            </a:r>
            <a:r>
              <a:rPr lang="mn-MN" sz="1800" b="0" i="0" dirty="0">
                <a:effectLst/>
                <a:latin typeface="Times New Roman" panose="02020603050405020304" pitchFamily="18" charset="0"/>
              </a:rPr>
              <a:t>    </a:t>
            </a:r>
            <a:r>
              <a:rPr lang="mn-MN" b="0" i="0" dirty="0">
                <a:effectLst/>
                <a:latin typeface="Arial Mon"/>
              </a:rPr>
              <a:t>Спорт аэробик</a:t>
            </a:r>
            <a:endParaRPr lang="mn-MN" b="0" i="0" dirty="0">
              <a:effectLst/>
              <a:latin typeface="Arial" panose="020B0604020202020204" pitchFamily="34" charset="0"/>
            </a:endParaRPr>
          </a:p>
          <a:p>
            <a:pPr marL="495300" indent="0" algn="just">
              <a:buNone/>
            </a:pPr>
            <a:r>
              <a:rPr lang="mn-MN" b="0" i="0" dirty="0">
                <a:effectLst/>
                <a:latin typeface="Arial Mon"/>
              </a:rPr>
              <a:t>   3.</a:t>
            </a:r>
            <a:r>
              <a:rPr lang="mn-MN" sz="1800" b="0" i="0" dirty="0">
                <a:effectLst/>
                <a:latin typeface="Times New Roman" panose="02020603050405020304" pitchFamily="18" charset="0"/>
              </a:rPr>
              <a:t>    </a:t>
            </a:r>
            <a:r>
              <a:rPr lang="mn-MN" b="0" i="0" dirty="0">
                <a:effectLst/>
                <a:latin typeface="Arial Mon"/>
              </a:rPr>
              <a:t>Фитнес аэробик</a:t>
            </a:r>
          </a:p>
          <a:p>
            <a:pPr marL="495300" indent="0" algn="just">
              <a:buNone/>
            </a:pPr>
            <a:r>
              <a:rPr lang="mn-MN" b="0" i="0" dirty="0">
                <a:effectLst/>
                <a:latin typeface="Arial Mon"/>
              </a:rPr>
              <a:t>   4.</a:t>
            </a:r>
            <a:r>
              <a:rPr lang="mn-MN" sz="1800" b="0" i="0" dirty="0">
                <a:effectLst/>
                <a:latin typeface="Times New Roman" panose="02020603050405020304" pitchFamily="18" charset="0"/>
              </a:rPr>
              <a:t>    </a:t>
            </a:r>
            <a:r>
              <a:rPr lang="mn-MN" b="0" i="0" dirty="0">
                <a:effectLst/>
                <a:latin typeface="Arial Mon"/>
              </a:rPr>
              <a:t>Туслах аэробик</a:t>
            </a:r>
            <a:endParaRPr lang="mn-MN" b="0" i="0" dirty="0">
              <a:effectLst/>
              <a:latin typeface="Arial" panose="020B0604020202020204" pitchFamily="34" charset="0"/>
            </a:endParaRPr>
          </a:p>
          <a:p>
            <a:endParaRPr lang="en-US" dirty="0"/>
          </a:p>
        </p:txBody>
      </p:sp>
      <p:pic>
        <p:nvPicPr>
          <p:cNvPr id="4" name="Picture 4">
            <a:extLst>
              <a:ext uri="{FF2B5EF4-FFF2-40B4-BE49-F238E27FC236}">
                <a16:creationId xmlns:a16="http://schemas.microsoft.com/office/drawing/2014/main" id="{801F85AD-E25C-7D4F-BBC2-C1C50DED5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414" y="4098911"/>
            <a:ext cx="6952785" cy="2759089"/>
          </a:xfrm>
          <a:prstGeom prst="rect">
            <a:avLst/>
          </a:prstGeom>
        </p:spPr>
      </p:pic>
    </p:spTree>
    <p:extLst>
      <p:ext uri="{BB962C8B-B14F-4D97-AF65-F5344CB8AC3E}">
        <p14:creationId xmlns:p14="http://schemas.microsoft.com/office/powerpoint/2010/main" val="2045218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454F-6C87-4484-AAAC-62C8DDACF502}"/>
              </a:ext>
            </a:extLst>
          </p:cNvPr>
          <p:cNvSpPr>
            <a:spLocks noGrp="1"/>
          </p:cNvSpPr>
          <p:nvPr>
            <p:ph type="title"/>
          </p:nvPr>
        </p:nvSpPr>
        <p:spPr>
          <a:xfrm>
            <a:off x="1408771" y="901532"/>
            <a:ext cx="8610600" cy="1293028"/>
          </a:xfrm>
        </p:spPr>
        <p:txBody>
          <a:bodyPr/>
          <a:lstStyle/>
          <a:p>
            <a:pPr algn="ctr"/>
            <a:r>
              <a:rPr lang="mn-MN" b="1" i="0" dirty="0">
                <a:solidFill>
                  <a:srgbClr val="666666"/>
                </a:solidFill>
                <a:effectLst/>
                <a:latin typeface="Arial Mon"/>
              </a:rPr>
              <a:t>Эрүүлжүүлэх аэробик</a:t>
            </a:r>
            <a:endParaRPr lang="en-US" dirty="0"/>
          </a:p>
        </p:txBody>
      </p:sp>
      <p:sp>
        <p:nvSpPr>
          <p:cNvPr id="3" name="Content Placeholder 2">
            <a:extLst>
              <a:ext uri="{FF2B5EF4-FFF2-40B4-BE49-F238E27FC236}">
                <a16:creationId xmlns:a16="http://schemas.microsoft.com/office/drawing/2014/main" id="{AD6CE380-0E1A-44ED-A959-FECCDE5D44DD}"/>
              </a:ext>
            </a:extLst>
          </p:cNvPr>
          <p:cNvSpPr>
            <a:spLocks noGrp="1"/>
          </p:cNvSpPr>
          <p:nvPr>
            <p:ph idx="1"/>
          </p:nvPr>
        </p:nvSpPr>
        <p:spPr/>
        <p:txBody>
          <a:bodyPr/>
          <a:lstStyle/>
          <a:p>
            <a:pPr indent="-228600" algn="just"/>
            <a:r>
              <a:rPr lang="mn-MN" b="0" i="0" dirty="0">
                <a:effectLst/>
                <a:latin typeface="Arial Mon"/>
              </a:rPr>
              <a:t> Энэ нь олон нийтийг эрүүлжүүлэх үндсэн зорилготойгоос гадна хүчилтөрөгчтэй нөхцөлд зүрх судасны системийн үйл ажиллагааг бэхжүүлэх, тэсвэрийн чанарыг хөгжүүлдэг онцлогтой. Эрүүлжүүлэх аэробикийг</a:t>
            </a:r>
            <a:endParaRPr lang="mn-MN" dirty="0">
              <a:latin typeface="Arial" panose="020B0604020202020204" pitchFamily="34" charset="0"/>
            </a:endParaRPr>
          </a:p>
          <a:p>
            <a:pPr marL="0" indent="0" algn="just">
              <a:buNone/>
            </a:pPr>
            <a:r>
              <a:rPr lang="mn-MN" b="0" i="0" dirty="0">
                <a:effectLst/>
                <a:latin typeface="Arial" panose="020B0604020202020204" pitchFamily="34" charset="0"/>
              </a:rPr>
              <a:t>       </a:t>
            </a:r>
            <a:r>
              <a:rPr lang="mn-MN" b="0" i="0" dirty="0">
                <a:effectLst/>
                <a:latin typeface="Arial Mon"/>
              </a:rPr>
              <a:t>Хэрэгсэлтэй /стептэй, гантельтай, бөмбөгтэй, бодибар, резинтэй, аква аэробик г.м </a:t>
            </a:r>
            <a:endParaRPr lang="mn-MN" dirty="0">
              <a:latin typeface="Arial Mon"/>
            </a:endParaRPr>
          </a:p>
          <a:p>
            <a:pPr marL="0" indent="0" algn="just">
              <a:buNone/>
            </a:pPr>
            <a:r>
              <a:rPr lang="mn-MN" sz="1800" b="0" i="0" dirty="0">
                <a:effectLst/>
                <a:latin typeface="Arial Mon"/>
              </a:rPr>
              <a:t>        </a:t>
            </a:r>
            <a:r>
              <a:rPr lang="mn-MN" sz="1800" b="0" i="0" dirty="0">
                <a:effectLst/>
                <a:latin typeface="Times New Roman" panose="02020603050405020304" pitchFamily="18" charset="0"/>
              </a:rPr>
              <a:t> </a:t>
            </a:r>
            <a:r>
              <a:rPr lang="mn-MN" b="0" i="0" dirty="0">
                <a:effectLst/>
                <a:latin typeface="Arial Mon"/>
              </a:rPr>
              <a:t>Хэрэгсэлгүй /өндөр эрчимтэй, бага эрчимтэй, холимог, маш бага эрчимтэй г.м/</a:t>
            </a:r>
            <a:endParaRPr lang="mn-MN" dirty="0">
              <a:latin typeface="Arial" panose="020B0604020202020204" pitchFamily="34" charset="0"/>
            </a:endParaRPr>
          </a:p>
          <a:p>
            <a:pPr marL="0" indent="0" algn="just">
              <a:buNone/>
            </a:pPr>
            <a:r>
              <a:rPr lang="mn-MN" sz="1800" b="0" i="0" dirty="0">
                <a:effectLst/>
                <a:latin typeface="Times New Roman" panose="02020603050405020304" pitchFamily="18" charset="0"/>
              </a:rPr>
              <a:t>  </a:t>
            </a:r>
            <a:r>
              <a:rPr lang="mn-MN" b="0" i="0" dirty="0">
                <a:effectLst/>
                <a:latin typeface="Arial Mon"/>
              </a:rPr>
              <a:t>Холимог /дорны тулааны дасгалтай аэробик/тай-бо, каратэ, у-шу, кикбоксинг, /йога аэробик г.м/ ангилсан.</a:t>
            </a:r>
            <a:endParaRPr lang="mn-MN" b="0" i="0" dirty="0">
              <a:effectLst/>
              <a:latin typeface="Arial" panose="020B0604020202020204" pitchFamily="34" charset="0"/>
            </a:endParaRPr>
          </a:p>
          <a:p>
            <a:pPr algn="just"/>
            <a:endParaRPr lang="en-US" dirty="0"/>
          </a:p>
        </p:txBody>
      </p:sp>
    </p:spTree>
    <p:extLst>
      <p:ext uri="{BB962C8B-B14F-4D97-AF65-F5344CB8AC3E}">
        <p14:creationId xmlns:p14="http://schemas.microsoft.com/office/powerpoint/2010/main" val="2492818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D641-774D-482C-9FB5-723D7F428929}"/>
              </a:ext>
            </a:extLst>
          </p:cNvPr>
          <p:cNvSpPr>
            <a:spLocks noGrp="1"/>
          </p:cNvSpPr>
          <p:nvPr>
            <p:ph type="title"/>
          </p:nvPr>
        </p:nvSpPr>
        <p:spPr>
          <a:xfrm>
            <a:off x="1284868" y="1136080"/>
            <a:ext cx="8610600" cy="1293028"/>
          </a:xfrm>
        </p:spPr>
        <p:txBody>
          <a:bodyPr/>
          <a:lstStyle/>
          <a:p>
            <a:pPr algn="ctr"/>
            <a:r>
              <a:rPr lang="mn-MN" b="1" i="0" dirty="0">
                <a:solidFill>
                  <a:srgbClr val="666666"/>
                </a:solidFill>
                <a:effectLst/>
                <a:latin typeface="Arial Mon"/>
              </a:rPr>
              <a:t>Спорт аэробик</a:t>
            </a:r>
            <a:endParaRPr lang="en-US" dirty="0"/>
          </a:p>
        </p:txBody>
      </p:sp>
      <p:sp>
        <p:nvSpPr>
          <p:cNvPr id="3" name="Content Placeholder 2">
            <a:extLst>
              <a:ext uri="{FF2B5EF4-FFF2-40B4-BE49-F238E27FC236}">
                <a16:creationId xmlns:a16="http://schemas.microsoft.com/office/drawing/2014/main" id="{460C7F37-9BE3-4AA1-9A95-A9909290BA6F}"/>
              </a:ext>
            </a:extLst>
          </p:cNvPr>
          <p:cNvSpPr>
            <a:spLocks noGrp="1"/>
          </p:cNvSpPr>
          <p:nvPr>
            <p:ph idx="1"/>
          </p:nvPr>
        </p:nvSpPr>
        <p:spPr/>
        <p:txBody>
          <a:bodyPr>
            <a:normAutofit/>
          </a:bodyPr>
          <a:lstStyle/>
          <a:p>
            <a:pPr indent="-228600" algn="just"/>
            <a:r>
              <a:rPr lang="mn-MN" b="0" i="0" dirty="0">
                <a:effectLst/>
                <a:latin typeface="Arial Mon"/>
              </a:rPr>
              <a:t> Энэ нь тусгайлан зохиосон дүрэм зааврын дагуу гимнастик, акробатик, үндсэн аэробик болон бүжгийн хөдөлгөөнүүдийг хослуулсан хөтөлбөрт дасгалаар өрсөлддөг спортын төрөл юм. Тэмцээнийг ФИЖ-Олон улсын гимнастикийн холбоо,  ФИСАФ- Олон улсын спорт аэробикийн холбоо,   АНАК, СУДЗУКИ зэрэг байгууллагуудын гаргасан дүрмийн дагуу зохион явуулдаг.   ФИЖ-Олон улсын гимнастикийн холбооны дүрмээр 5 төрлөөр /эрэгтэй ганцаарчилсан, эмэгтэй ганцаарчилсан, гурвал, хос, баг /  ФИСАФ- Олон улсын спорт аэробикийн холбоо 4 төрлөөр /эр, эм ганцаарчилсан, гурвал, хос /зохиогддог. Спорт аэробикийн багийн төрөл нь 10х10 метр талбайд, ганцаарчилсан, гурвал, хос төрлүүд нь 7х7 метр талбайд 1мин 45/+-5/  сек-ийн хугацаанд багтаан хөгжмийн аянд хийж гүйцэтгэдэг. Тамирчнаас маш өндөр ур чадвар шаарддаг сохирхолтой спортын төрлүүдийн нэг юм.</a:t>
            </a:r>
            <a:br>
              <a:rPr lang="mn-MN" dirty="0"/>
            </a:br>
            <a:endParaRPr lang="en-US" dirty="0"/>
          </a:p>
        </p:txBody>
      </p:sp>
    </p:spTree>
    <p:extLst>
      <p:ext uri="{BB962C8B-B14F-4D97-AF65-F5344CB8AC3E}">
        <p14:creationId xmlns:p14="http://schemas.microsoft.com/office/powerpoint/2010/main" val="234078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AD1D-95C1-44E7-BEDE-5CBBE1085639}"/>
              </a:ext>
            </a:extLst>
          </p:cNvPr>
          <p:cNvSpPr>
            <a:spLocks noGrp="1"/>
          </p:cNvSpPr>
          <p:nvPr>
            <p:ph type="title"/>
          </p:nvPr>
        </p:nvSpPr>
        <p:spPr>
          <a:xfrm>
            <a:off x="1790700" y="901532"/>
            <a:ext cx="8610600" cy="1293028"/>
          </a:xfrm>
        </p:spPr>
        <p:txBody>
          <a:bodyPr/>
          <a:lstStyle/>
          <a:p>
            <a:pPr algn="ctr"/>
            <a:r>
              <a:rPr lang="mn-MN" b="1" i="0" dirty="0">
                <a:solidFill>
                  <a:srgbClr val="666666"/>
                </a:solidFill>
                <a:effectLst/>
                <a:latin typeface="Arial Mon"/>
              </a:rPr>
              <a:t>Фитнес аэробик</a:t>
            </a:r>
            <a:endParaRPr lang="en-US" dirty="0"/>
          </a:p>
        </p:txBody>
      </p:sp>
      <p:sp>
        <p:nvSpPr>
          <p:cNvPr id="3" name="Content Placeholder 2">
            <a:extLst>
              <a:ext uri="{FF2B5EF4-FFF2-40B4-BE49-F238E27FC236}">
                <a16:creationId xmlns:a16="http://schemas.microsoft.com/office/drawing/2014/main" id="{BC269E6A-40A2-4D2F-A647-A001A21EFC6E}"/>
              </a:ext>
            </a:extLst>
          </p:cNvPr>
          <p:cNvSpPr>
            <a:spLocks noGrp="1"/>
          </p:cNvSpPr>
          <p:nvPr>
            <p:ph idx="1"/>
          </p:nvPr>
        </p:nvSpPr>
        <p:spPr/>
        <p:txBody>
          <a:bodyPr>
            <a:normAutofit lnSpcReduction="10000"/>
          </a:bodyPr>
          <a:lstStyle/>
          <a:p>
            <a:pPr indent="-228600" algn="just"/>
            <a:r>
              <a:rPr lang="mn-MN" b="0" i="0" dirty="0">
                <a:effectLst/>
                <a:latin typeface="Arial Mon"/>
              </a:rPr>
              <a:t>Эрүүлжүүлэх аэробикээс илүү эрчтэй, спорт аэробикийг бодвол нарийн төвөгтэй хүнд элементгүйгээрээ онцлогтой багийн спорт юм. Тэмцээний Дүрэмд заасны дагуу хүйс харгалзэхгүйгээр 6-8 хүн нэг баг болох ба төрлөөсөө хамаарч 9х9 м, 12х12 м талбайд 2 мин-ын хугацаанд дасгал хөдөлгөөнийг хийж гүйцэтгэдэг. Фитнес аэробикийн тэмцээн нь:</a:t>
            </a:r>
            <a:endParaRPr lang="mn-MN" b="0" i="0" dirty="0">
              <a:effectLst/>
              <a:latin typeface="Arial" panose="020B0604020202020204" pitchFamily="34" charset="0"/>
            </a:endParaRPr>
          </a:p>
          <a:p>
            <a:pPr marL="1905635" indent="-228600" algn="just"/>
            <a:r>
              <a:rPr lang="mn-MN" sz="1800" b="0" i="0" dirty="0">
                <a:effectLst/>
                <a:latin typeface="Times New Roman" panose="02020603050405020304" pitchFamily="18" charset="0"/>
              </a:rPr>
              <a:t>         </a:t>
            </a:r>
            <a:r>
              <a:rPr lang="mn-MN" b="0" i="0" dirty="0">
                <a:effectLst/>
                <a:latin typeface="Arial Mon"/>
              </a:rPr>
              <a:t>Сонгодог аэробик</a:t>
            </a:r>
            <a:endParaRPr lang="mn-MN" b="0" i="0" dirty="0">
              <a:effectLst/>
              <a:latin typeface="Arial" panose="020B0604020202020204" pitchFamily="34" charset="0"/>
            </a:endParaRPr>
          </a:p>
          <a:p>
            <a:pPr marL="1905635" indent="-228600" algn="just"/>
            <a:r>
              <a:rPr lang="mn-MN" sz="1800" b="0" i="0" dirty="0">
                <a:effectLst/>
                <a:latin typeface="Times New Roman" panose="02020603050405020304" pitchFamily="18" charset="0"/>
              </a:rPr>
              <a:t>         </a:t>
            </a:r>
            <a:r>
              <a:rPr lang="mn-MN" b="0" i="0" dirty="0">
                <a:effectLst/>
                <a:latin typeface="Arial Mon"/>
              </a:rPr>
              <a:t>Стэп аэробик</a:t>
            </a:r>
            <a:endParaRPr lang="mn-MN" b="0" i="0" dirty="0">
              <a:effectLst/>
              <a:latin typeface="Arial" panose="020B0604020202020204" pitchFamily="34" charset="0"/>
            </a:endParaRPr>
          </a:p>
          <a:p>
            <a:pPr marL="1905635" indent="-228600" algn="just"/>
            <a:r>
              <a:rPr lang="mn-MN" sz="1800" b="0" i="0" dirty="0">
                <a:effectLst/>
                <a:latin typeface="Times New Roman" panose="02020603050405020304" pitchFamily="18" charset="0"/>
              </a:rPr>
              <a:t>         </a:t>
            </a:r>
            <a:r>
              <a:rPr lang="mn-MN" b="0" i="0" dirty="0">
                <a:effectLst/>
                <a:latin typeface="Arial Mon"/>
              </a:rPr>
              <a:t>Хип хоп аэробик гэсэн 3 төрлөөр</a:t>
            </a:r>
            <a:endParaRPr lang="mn-MN" b="0" i="0" dirty="0">
              <a:effectLst/>
              <a:latin typeface="Arial" panose="020B0604020202020204" pitchFamily="34" charset="0"/>
            </a:endParaRPr>
          </a:p>
          <a:p>
            <a:pPr marL="914400" indent="-228600" algn="just"/>
            <a:r>
              <a:rPr lang="en-US" b="0" i="0" dirty="0">
                <a:effectLst/>
                <a:latin typeface="Wingdings" panose="05000000000000000000" pitchFamily="2" charset="2"/>
              </a:rPr>
              <a:t>Ø</a:t>
            </a:r>
            <a:r>
              <a:rPr lang="en-US" sz="1800" b="0" i="0" dirty="0">
                <a:effectLst/>
                <a:latin typeface="Times New Roman" panose="02020603050405020304" pitchFamily="18" charset="0"/>
              </a:rPr>
              <a:t>  </a:t>
            </a:r>
            <a:r>
              <a:rPr lang="mn-MN" b="0" i="0" dirty="0">
                <a:effectLst/>
                <a:latin typeface="Arial Mon"/>
              </a:rPr>
              <a:t>Ахлах нас /17-с дээш нас/</a:t>
            </a:r>
            <a:endParaRPr lang="mn-MN" b="0" i="0" dirty="0">
              <a:effectLst/>
              <a:latin typeface="Arial" panose="020B0604020202020204" pitchFamily="34" charset="0"/>
            </a:endParaRPr>
          </a:p>
          <a:p>
            <a:pPr marL="914400" indent="-228600" algn="just"/>
            <a:r>
              <a:rPr lang="en-US" b="0" i="0" dirty="0">
                <a:effectLst/>
                <a:latin typeface="Wingdings" panose="05000000000000000000" pitchFamily="2" charset="2"/>
              </a:rPr>
              <a:t>Ø</a:t>
            </a:r>
            <a:r>
              <a:rPr lang="en-US" sz="1800" b="0" i="0" dirty="0">
                <a:effectLst/>
                <a:latin typeface="Times New Roman" panose="02020603050405020304" pitchFamily="18" charset="0"/>
              </a:rPr>
              <a:t>  </a:t>
            </a:r>
            <a:r>
              <a:rPr lang="mn-MN" b="0" i="0" dirty="0">
                <a:effectLst/>
                <a:latin typeface="Arial Mon"/>
              </a:rPr>
              <a:t>Өсвөр нас /11-13, 14-16 нас/</a:t>
            </a:r>
            <a:endParaRPr lang="mn-MN" b="0" i="0" dirty="0">
              <a:effectLst/>
              <a:latin typeface="Arial" panose="020B0604020202020204" pitchFamily="34" charset="0"/>
            </a:endParaRPr>
          </a:p>
          <a:p>
            <a:pPr marL="914400" indent="-228600" algn="just"/>
            <a:r>
              <a:rPr lang="en-US" b="0" i="0" dirty="0">
                <a:effectLst/>
                <a:latin typeface="Wingdings" panose="05000000000000000000" pitchFamily="2" charset="2"/>
              </a:rPr>
              <a:t>Ø</a:t>
            </a:r>
            <a:r>
              <a:rPr lang="en-US" sz="1800" b="0" i="0" dirty="0">
                <a:effectLst/>
                <a:latin typeface="Times New Roman" panose="02020603050405020304" pitchFamily="18" charset="0"/>
              </a:rPr>
              <a:t>  </a:t>
            </a:r>
            <a:r>
              <a:rPr lang="mn-MN" b="0" i="0" dirty="0">
                <a:effectLst/>
                <a:latin typeface="Arial Mon"/>
              </a:rPr>
              <a:t>Бага нас /10 нас хүртэл/ гэсэн насны ангиллаар зохиогддог.</a:t>
            </a:r>
            <a:endParaRPr lang="mn-MN" b="0" i="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789731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31</TotalTime>
  <Words>1414</Words>
  <Application>Microsoft Office PowerPoint</Application>
  <PresentationFormat>Widescreen</PresentationFormat>
  <Paragraphs>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Vapor Trail</vt:lpstr>
      <vt:lpstr>АЭРОБИК</vt:lpstr>
      <vt:lpstr>АЭРОБИК: ЭНЭ ЮУ ВЭ? </vt:lpstr>
      <vt:lpstr>ТҮҮХИЙН А ХЭСЭГ: АМЬДРАЛ, ХӨДӨЛГӨӨН </vt:lpstr>
      <vt:lpstr>Аэробикийн тухай  </vt:lpstr>
      <vt:lpstr>PowerPoint Presentation</vt:lpstr>
      <vt:lpstr>Аэробик түүний ангилал.  </vt:lpstr>
      <vt:lpstr>Эрүүлжүүлэх аэробик</vt:lpstr>
      <vt:lpstr>Спорт аэробик</vt:lpstr>
      <vt:lpstr>Фитнес аэробик</vt:lpstr>
      <vt:lpstr>Туслах аэробик</vt:lpstr>
      <vt:lpstr>НОЦТОЙ СПОРТ </vt:lpstr>
      <vt:lpstr>PowerPoint Presentation</vt:lpstr>
      <vt:lpstr>тогтмол аэробикийн дасгал өгөх зарим нэг давуу байдаг</vt:lpstr>
      <vt:lpstr>Аэробик дасгалын эрүүл мэндийн ач холбогдол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АЭРОБИК</dc:title>
  <dc:creator>М. Болорхон</dc:creator>
  <cp:lastModifiedBy>ng n</cp:lastModifiedBy>
  <cp:revision>2</cp:revision>
  <dcterms:created xsi:type="dcterms:W3CDTF">2022-04-06T13:36:43Z</dcterms:created>
  <dcterms:modified xsi:type="dcterms:W3CDTF">2022-04-08T13:33:02Z</dcterms:modified>
</cp:coreProperties>
</file>