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7" r:id="rId2"/>
    <p:sldId id="258" r:id="rId3"/>
    <p:sldId id="259" r:id="rId4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E3E3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91" autoAdjust="0"/>
    <p:restoredTop sz="97099" autoAdjust="0"/>
  </p:normalViewPr>
  <p:slideViewPr>
    <p:cSldViewPr snapToObjects="1" showGuides="1">
      <p:cViewPr>
        <p:scale>
          <a:sx n="75" d="100"/>
          <a:sy n="75" d="100"/>
        </p:scale>
        <p:origin x="-2968" y="-14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85" d="100"/>
          <a:sy n="85" d="100"/>
        </p:scale>
        <p:origin x="-3834" y="-96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handoutMaster" Target="handoutMasters/handoutMaster1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GB" dirty="0">
              <a:latin typeface="Arial" panose="020B060402020202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15B2C45A-E869-45FE-B529-AF49C0F3C669}" type="datetimeFigureOut">
              <a:rPr lang="en-GB" smtClean="0">
                <a:latin typeface="Arial" panose="020B0604020202020204" pitchFamily="34" charset="0"/>
              </a:rPr>
              <a:pPr/>
              <a:t>04.07.17</a:t>
            </a:fld>
            <a:endParaRPr lang="en-GB" dirty="0">
              <a:latin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GB" dirty="0">
              <a:latin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A1166760-0E69-430F-A97F-08802152DB5E}" type="slidenum">
              <a:rPr lang="en-GB" smtClean="0">
                <a:latin typeface="Arial" panose="020B0604020202020204" pitchFamily="34" charset="0"/>
              </a:rPr>
              <a:pPr/>
              <a:t>‹#›</a:t>
            </a:fld>
            <a:endParaRPr lang="en-GB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36496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fld id="{F93E6C17-F35F-4654-8DE9-B693AC206066}" type="datetimeFigureOut">
              <a:rPr lang="en-GB" smtClean="0"/>
              <a:pPr/>
              <a:t>04.07.17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fld id="{49027E0A-1465-4A40-B1D5-9126D49509FC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133482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1.png" descr="EUROFUSION PowerPoint MASTER DECKBLATT.png"/>
          <p:cNvPicPr/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219459"/>
            <a:ext cx="9144000" cy="6419089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95536" y="2348880"/>
            <a:ext cx="8496944" cy="1296144"/>
          </a:xfrm>
        </p:spPr>
        <p:txBody>
          <a:bodyPr>
            <a:normAutofit/>
          </a:bodyPr>
          <a:lstStyle>
            <a:lvl1pPr algn="l">
              <a:defRPr sz="35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 smtClean="0"/>
              <a:t>Test title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95536" y="4293096"/>
            <a:ext cx="4392488" cy="432048"/>
          </a:xfrm>
        </p:spPr>
        <p:txBody>
          <a:bodyPr>
            <a:normAutofit/>
          </a:bodyPr>
          <a:lstStyle>
            <a:lvl1pPr marL="0" indent="0" algn="l">
              <a:buNone/>
              <a:defRPr sz="22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TEST 1</a:t>
            </a:r>
          </a:p>
        </p:txBody>
      </p:sp>
      <p:sp>
        <p:nvSpPr>
          <p:cNvPr id="5" name="AutoShape 2" descr="https://idw-online.de/pages/de/institutionlogo921"/>
          <p:cNvSpPr>
            <a:spLocks noChangeAspect="1" noChangeArrowheads="1"/>
          </p:cNvSpPr>
          <p:nvPr userDrawn="1"/>
        </p:nvSpPr>
        <p:spPr bwMode="auto">
          <a:xfrm>
            <a:off x="155578" y="-457200"/>
            <a:ext cx="1076325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" name="Picture Placeholder 10"/>
          <p:cNvSpPr>
            <a:spLocks noGrp="1"/>
          </p:cNvSpPr>
          <p:nvPr>
            <p:ph type="pic" sz="quarter" idx="10" hasCustomPrompt="1"/>
          </p:nvPr>
        </p:nvSpPr>
        <p:spPr>
          <a:xfrm>
            <a:off x="395539" y="5691689"/>
            <a:ext cx="1295375" cy="905669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Logo of presenter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942950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692696"/>
          </a:xfrm>
          <a:prstGeom prst="rect">
            <a:avLst/>
          </a:prstGeom>
          <a:solidFill>
            <a:srgbClr val="E3E3E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  <a:effectLst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" y="0"/>
            <a:ext cx="8100392" cy="692696"/>
          </a:xfrm>
        </p:spPr>
        <p:txBody>
          <a:bodyPr>
            <a:normAutofit/>
          </a:bodyPr>
          <a:lstStyle>
            <a:lvl1pPr algn="l"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896544"/>
          </a:xfrm>
        </p:spPr>
        <p:txBody>
          <a:bodyPr/>
          <a:lstStyle>
            <a:lvl1pPr marL="342900" indent="-342900">
              <a:spcBef>
                <a:spcPts val="1800"/>
              </a:spcBef>
              <a:buFont typeface="Arial" panose="020B0604020202020204" pitchFamily="34" charset="0"/>
              <a:buChar char="•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buFont typeface="Arial" panose="020B0604020202020204" pitchFamily="34" charset="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Font typeface="Arial" panose="020B0604020202020204" pitchFamily="34" charset="0"/>
              <a:buChar char="•"/>
              <a:defRPr sz="1800">
                <a:solidFill>
                  <a:srgbClr val="8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</p:txBody>
      </p:sp>
      <p:pic>
        <p:nvPicPr>
          <p:cNvPr id="4" name="Picture 3" descr="EurofusionDisc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4411" y="116632"/>
            <a:ext cx="458197" cy="465708"/>
          </a:xfrm>
          <a:prstGeom prst="rect">
            <a:avLst/>
          </a:prstGeom>
        </p:spPr>
      </p:pic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67544" y="6545243"/>
            <a:ext cx="7560840" cy="268139"/>
          </a:xfrm>
        </p:spPr>
        <p:txBody>
          <a:bodyPr rIns="0"/>
          <a:lstStyle>
            <a:lvl1pPr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r"/>
            <a:r>
              <a:rPr lang="en-GB" dirty="0" smtClean="0"/>
              <a:t>H. Meyer | ITPA PEP TGM | </a:t>
            </a:r>
            <a:r>
              <a:rPr lang="en-GB" dirty="0" err="1" smtClean="0"/>
              <a:t>Garching</a:t>
            </a:r>
            <a:r>
              <a:rPr lang="en-GB" dirty="0" smtClean="0"/>
              <a:t>, Germany | 23rd Oct. 2015 |</a:t>
            </a:r>
            <a:endParaRPr lang="en-GB" dirty="0"/>
          </a:p>
        </p:txBody>
      </p:sp>
      <p:sp>
        <p:nvSpPr>
          <p:cNvPr id="9" name="Footer Placeholder 4"/>
          <p:cNvSpPr txBox="1">
            <a:spLocks/>
          </p:cNvSpPr>
          <p:nvPr userDrawn="1"/>
        </p:nvSpPr>
        <p:spPr>
          <a:xfrm>
            <a:off x="8028384" y="6545237"/>
            <a:ext cx="693928" cy="268139"/>
          </a:xfrm>
          <a:prstGeom prst="rect">
            <a:avLst/>
          </a:prstGeom>
        </p:spPr>
        <p:txBody>
          <a:bodyPr vert="horz" lIns="0" tIns="45720" rIns="10800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dirty="0" smtClean="0">
                <a:latin typeface="Arial"/>
                <a:cs typeface="Arial"/>
              </a:rPr>
              <a:t> Page </a:t>
            </a:r>
            <a:fld id="{A93540C9-FDB6-E749-91EB-1A9D9D162D4C}" type="slidenum">
              <a:rPr lang="en-GB" smtClean="0">
                <a:latin typeface="Arial"/>
                <a:cs typeface="Arial"/>
              </a:rPr>
              <a:pPr algn="l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969751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two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692696"/>
          </a:xfrm>
          <a:prstGeom prst="rect">
            <a:avLst/>
          </a:prstGeom>
          <a:solidFill>
            <a:srgbClr val="E3E3E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  <a:effectLst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" y="0"/>
            <a:ext cx="8100392" cy="692696"/>
          </a:xfrm>
        </p:spPr>
        <p:txBody>
          <a:bodyPr>
            <a:normAutofit/>
          </a:bodyPr>
          <a:lstStyle>
            <a:lvl1pPr algn="l"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smtClean="0"/>
              <a:t>Click to edit Master title style</a:t>
            </a:r>
            <a:endParaRPr lang="en-GB" dirty="0"/>
          </a:p>
        </p:txBody>
      </p:sp>
      <p:pic>
        <p:nvPicPr>
          <p:cNvPr id="4" name="Picture 3" descr="EurofusionDisc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4411" y="116632"/>
            <a:ext cx="458197" cy="465708"/>
          </a:xfrm>
          <a:prstGeom prst="rect">
            <a:avLst/>
          </a:prstGeom>
        </p:spPr>
      </p:pic>
      <p:sp>
        <p:nvSpPr>
          <p:cNvPr id="7" name="Content Placeholder 6"/>
          <p:cNvSpPr>
            <a:spLocks noGrp="1"/>
          </p:cNvSpPr>
          <p:nvPr>
            <p:ph sz="quarter" idx="12"/>
          </p:nvPr>
        </p:nvSpPr>
        <p:spPr>
          <a:xfrm>
            <a:off x="468316" y="908050"/>
            <a:ext cx="4175125" cy="5473700"/>
          </a:xfrm>
        </p:spPr>
        <p:txBody>
          <a:bodyPr/>
          <a:lstStyle>
            <a:lvl1pPr marL="342900" indent="-342900" algn="l" defTabSz="914400" rtl="0" eaLnBrk="1" latinLnBrk="0" hangingPunct="1">
              <a:spcBef>
                <a:spcPts val="1800"/>
              </a:spcBef>
              <a:buFont typeface="Arial" panose="020B0604020202020204" pitchFamily="34" charset="0"/>
              <a:buChar char="•"/>
              <a:defRPr lang="en-GB" sz="24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lang="en-GB" sz="20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lang="en-GB" sz="1800" kern="1200" dirty="0" smtClean="0">
                <a:solidFill>
                  <a:srgbClr val="8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lang="en-GB" sz="24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lang="en-GB" sz="24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4787900" y="908050"/>
            <a:ext cx="3887788" cy="5545138"/>
          </a:xfr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ts val="1800"/>
              </a:spcBef>
              <a:buFont typeface="Arial" panose="020B0604020202020204" pitchFamily="34" charset="0"/>
              <a:buChar char="•"/>
              <a:defRPr lang="en-GB" sz="24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lang="en-GB" sz="20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lang="en-GB" sz="1800" kern="1200" dirty="0" smtClean="0">
                <a:solidFill>
                  <a:srgbClr val="8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lang="en-GB" sz="24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lang="en-GB" sz="24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67544" y="6545243"/>
            <a:ext cx="7560840" cy="268139"/>
          </a:xfrm>
        </p:spPr>
        <p:txBody>
          <a:bodyPr rIns="0"/>
          <a:lstStyle>
            <a:lvl1pPr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r"/>
            <a:r>
              <a:rPr lang="en-GB" dirty="0" smtClean="0"/>
              <a:t>H. Meyer | ITPA PEP TGM | </a:t>
            </a:r>
            <a:r>
              <a:rPr lang="en-GB" dirty="0" err="1" smtClean="0"/>
              <a:t>Garching</a:t>
            </a:r>
            <a:r>
              <a:rPr lang="en-GB" dirty="0" smtClean="0"/>
              <a:t>, Germany | 23rd Oct. 2015 |</a:t>
            </a:r>
            <a:endParaRPr lang="en-GB" dirty="0"/>
          </a:p>
        </p:txBody>
      </p:sp>
      <p:sp>
        <p:nvSpPr>
          <p:cNvPr id="11" name="Footer Placeholder 4"/>
          <p:cNvSpPr txBox="1">
            <a:spLocks/>
          </p:cNvSpPr>
          <p:nvPr userDrawn="1"/>
        </p:nvSpPr>
        <p:spPr>
          <a:xfrm>
            <a:off x="8028384" y="6545237"/>
            <a:ext cx="693928" cy="268139"/>
          </a:xfrm>
          <a:prstGeom prst="rect">
            <a:avLst/>
          </a:prstGeom>
        </p:spPr>
        <p:txBody>
          <a:bodyPr vert="horz" lIns="0" tIns="45720" rIns="10800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dirty="0" smtClean="0">
                <a:latin typeface="Arial"/>
                <a:cs typeface="Arial"/>
              </a:rPr>
              <a:t> Page </a:t>
            </a:r>
            <a:fld id="{A93540C9-FDB6-E749-91EB-1A9D9D162D4C}" type="slidenum">
              <a:rPr lang="en-GB" smtClean="0">
                <a:latin typeface="Arial"/>
                <a:cs typeface="Arial"/>
              </a:rPr>
              <a:pPr algn="l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967768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692696"/>
          </a:xfrm>
          <a:prstGeom prst="rect">
            <a:avLst/>
          </a:prstGeom>
          <a:solidFill>
            <a:srgbClr val="E3E3E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  <a:effectLst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" y="0"/>
            <a:ext cx="8100392" cy="692696"/>
          </a:xfrm>
        </p:spPr>
        <p:txBody>
          <a:bodyPr>
            <a:normAutofit/>
          </a:bodyPr>
          <a:lstStyle>
            <a:lvl1pPr algn="l"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smtClean="0"/>
              <a:t>Click to edit Master title style</a:t>
            </a:r>
            <a:endParaRPr lang="en-GB" dirty="0"/>
          </a:p>
        </p:txBody>
      </p:sp>
      <p:pic>
        <p:nvPicPr>
          <p:cNvPr id="4" name="Picture 3" descr="EurofusionDisc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4411" y="116632"/>
            <a:ext cx="458197" cy="465708"/>
          </a:xfrm>
          <a:prstGeom prst="rect">
            <a:avLst/>
          </a:prstGeom>
        </p:spPr>
      </p:pic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67544" y="6545243"/>
            <a:ext cx="7560840" cy="268139"/>
          </a:xfrm>
        </p:spPr>
        <p:txBody>
          <a:bodyPr rIns="0"/>
          <a:lstStyle>
            <a:lvl1pPr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r"/>
            <a:r>
              <a:rPr lang="en-GB" dirty="0" smtClean="0"/>
              <a:t>H. Meyer | ITPA PEP TGM | </a:t>
            </a:r>
            <a:r>
              <a:rPr lang="en-GB" dirty="0" err="1" smtClean="0"/>
              <a:t>Garching</a:t>
            </a:r>
            <a:r>
              <a:rPr lang="en-GB" dirty="0" smtClean="0"/>
              <a:t>, Germany | 23rd Oct. 2015 |</a:t>
            </a:r>
            <a:endParaRPr lang="en-GB" dirty="0"/>
          </a:p>
        </p:txBody>
      </p:sp>
      <p:sp>
        <p:nvSpPr>
          <p:cNvPr id="7" name="Footer Placeholder 4"/>
          <p:cNvSpPr txBox="1">
            <a:spLocks/>
          </p:cNvSpPr>
          <p:nvPr userDrawn="1"/>
        </p:nvSpPr>
        <p:spPr>
          <a:xfrm>
            <a:off x="8028384" y="6545237"/>
            <a:ext cx="693928" cy="268139"/>
          </a:xfrm>
          <a:prstGeom prst="rect">
            <a:avLst/>
          </a:prstGeom>
        </p:spPr>
        <p:txBody>
          <a:bodyPr vert="horz" lIns="0" tIns="45720" rIns="10800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dirty="0" smtClean="0">
                <a:latin typeface="Arial"/>
                <a:cs typeface="Arial"/>
              </a:rPr>
              <a:t> Page </a:t>
            </a:r>
            <a:fld id="{A93540C9-FDB6-E749-91EB-1A9D9D162D4C}" type="slidenum">
              <a:rPr lang="en-GB" smtClean="0">
                <a:latin typeface="Arial"/>
                <a:cs typeface="Arial"/>
              </a:rPr>
              <a:pPr algn="l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133063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692696"/>
          </a:xfrm>
          <a:prstGeom prst="rect">
            <a:avLst/>
          </a:prstGeom>
          <a:solidFill>
            <a:srgbClr val="E3E3E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  <a:effectLst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2996952"/>
            <a:ext cx="8100392" cy="692696"/>
          </a:xfrm>
        </p:spPr>
        <p:txBody>
          <a:bodyPr>
            <a:normAutofit/>
          </a:bodyPr>
          <a:lstStyle>
            <a:lvl1pPr algn="ctr">
              <a:defRPr sz="28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smtClean="0"/>
              <a:t>Click to edit Master title style</a:t>
            </a:r>
            <a:endParaRPr lang="en-GB" dirty="0"/>
          </a:p>
        </p:txBody>
      </p:sp>
      <p:pic>
        <p:nvPicPr>
          <p:cNvPr id="4" name="Picture 3" descr="EurofusionDisc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4411" y="116632"/>
            <a:ext cx="458197" cy="465708"/>
          </a:xfrm>
          <a:prstGeom prst="rect">
            <a:avLst/>
          </a:prstGeom>
        </p:spPr>
      </p:pic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67544" y="6545243"/>
            <a:ext cx="7560840" cy="268139"/>
          </a:xfrm>
        </p:spPr>
        <p:txBody>
          <a:bodyPr rIns="0"/>
          <a:lstStyle>
            <a:lvl1pPr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r"/>
            <a:r>
              <a:rPr lang="en-GB" dirty="0" smtClean="0"/>
              <a:t>H. Meyer | ITPA PEP TGM | </a:t>
            </a:r>
            <a:r>
              <a:rPr lang="en-GB" dirty="0" err="1" smtClean="0"/>
              <a:t>Garching</a:t>
            </a:r>
            <a:r>
              <a:rPr lang="en-GB" dirty="0" smtClean="0"/>
              <a:t>, Germany | 23rd Oct. 2015 |</a:t>
            </a:r>
            <a:endParaRPr lang="en-GB" dirty="0"/>
          </a:p>
        </p:txBody>
      </p:sp>
      <p:sp>
        <p:nvSpPr>
          <p:cNvPr id="7" name="Footer Placeholder 4"/>
          <p:cNvSpPr txBox="1">
            <a:spLocks/>
          </p:cNvSpPr>
          <p:nvPr userDrawn="1"/>
        </p:nvSpPr>
        <p:spPr>
          <a:xfrm>
            <a:off x="8028384" y="6545237"/>
            <a:ext cx="693928" cy="268139"/>
          </a:xfrm>
          <a:prstGeom prst="rect">
            <a:avLst/>
          </a:prstGeom>
        </p:spPr>
        <p:txBody>
          <a:bodyPr vert="horz" lIns="0" tIns="45720" rIns="10800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dirty="0" smtClean="0">
                <a:latin typeface="Arial"/>
                <a:cs typeface="Arial"/>
              </a:rPr>
              <a:t> Page </a:t>
            </a:r>
            <a:fld id="{A93540C9-FDB6-E749-91EB-1A9D9D162D4C}" type="slidenum">
              <a:rPr lang="en-GB" smtClean="0">
                <a:latin typeface="Arial"/>
                <a:cs typeface="Arial"/>
              </a:rPr>
              <a:pPr algn="l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133063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algn="r"/>
            <a:r>
              <a:rPr lang="en-GB" dirty="0" smtClean="0"/>
              <a:t>H. Meyer | Colloq. Uni. Greifswald | Greifswald, Germany | 14th Oct. 2015 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6A6D9FA1-99C7-4910-8E32-B85D378B006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86642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iming>
    <p:tnLst>
      <p:par>
        <p:cTn xmlns:p14="http://schemas.microsoft.com/office/powerpoint/2010/main" id="1" dur="indefinite" restart="never" nodeType="tmRoot"/>
      </p:par>
    </p:tnLst>
  </p:timing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Filamentary transport in high density (high-power) regimes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GB" dirty="0" smtClean="0"/>
              <a:t>H. Meyer/P. Martin | GA Meeting| Madrid, Spain | 15</a:t>
            </a:r>
            <a:r>
              <a:rPr lang="en-GB" baseline="30000" dirty="0" smtClean="0"/>
              <a:t>th</a:t>
            </a:r>
            <a:r>
              <a:rPr lang="en-GB" dirty="0" smtClean="0"/>
              <a:t> Dec. 2016 |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3491880" y="830903"/>
            <a:ext cx="51845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GB" dirty="0" smtClean="0">
                <a:latin typeface="Arial"/>
                <a:cs typeface="Arial"/>
              </a:rPr>
              <a:t>Filamentary transport studies extended to low power H-Mode in 2016 in AUG</a:t>
            </a:r>
          </a:p>
          <a:p>
            <a:pPr marL="285750" indent="-285750">
              <a:buFont typeface="Arial"/>
              <a:buChar char="•"/>
            </a:pPr>
            <a:r>
              <a:rPr lang="en-GB" dirty="0" smtClean="0">
                <a:latin typeface="Arial"/>
                <a:cs typeface="Arial"/>
              </a:rPr>
              <a:t>Dependence on </a:t>
            </a:r>
            <a:r>
              <a:rPr lang="en-GB" dirty="0" err="1" smtClean="0">
                <a:latin typeface="Arial"/>
                <a:cs typeface="Arial"/>
              </a:rPr>
              <a:t>divertor</a:t>
            </a:r>
            <a:r>
              <a:rPr lang="en-GB" dirty="0" smtClean="0">
                <a:latin typeface="Arial"/>
                <a:cs typeface="Arial"/>
              </a:rPr>
              <a:t> </a:t>
            </a:r>
            <a:r>
              <a:rPr lang="en-GB" dirty="0" err="1" smtClean="0">
                <a:latin typeface="Arial"/>
                <a:cs typeface="Arial"/>
              </a:rPr>
              <a:t>collisionality</a:t>
            </a:r>
            <a:r>
              <a:rPr lang="en-GB" dirty="0" smtClean="0">
                <a:latin typeface="Arial"/>
                <a:cs typeface="Arial"/>
              </a:rPr>
              <a:t> less robust in H-Mode with strong dependence on total </a:t>
            </a:r>
            <a:r>
              <a:rPr lang="en-GB" dirty="0" err="1" smtClean="0">
                <a:latin typeface="Arial"/>
                <a:cs typeface="Arial"/>
              </a:rPr>
              <a:t>fueling</a:t>
            </a:r>
            <a:endParaRPr lang="en-GB" dirty="0" smtClean="0">
              <a:latin typeface="Arial"/>
              <a:cs typeface="Arial"/>
            </a:endParaRPr>
          </a:p>
        </p:txBody>
      </p:sp>
      <p:pic>
        <p:nvPicPr>
          <p:cNvPr id="11" name="Picture 10" descr="Screen Shot 2017-07-04 at 15.28.19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274" b="34346"/>
          <a:stretch/>
        </p:blipFill>
        <p:spPr>
          <a:xfrm>
            <a:off x="45384" y="3109124"/>
            <a:ext cx="3839191" cy="2780928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74961" y="859186"/>
            <a:ext cx="2768847" cy="2065758"/>
            <a:chOff x="166507" y="830902"/>
            <a:chExt cx="4706530" cy="3702988"/>
          </a:xfrm>
        </p:grpSpPr>
        <p:pic>
          <p:nvPicPr>
            <p:cNvPr id="12" name="Picture 11" descr="Screen Shot 2017-07-04 at 15.28.40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680" t="46090"/>
            <a:stretch/>
          </p:blipFill>
          <p:spPr>
            <a:xfrm>
              <a:off x="668083" y="830902"/>
              <a:ext cx="4204954" cy="3697111"/>
            </a:xfrm>
            <a:prstGeom prst="rect">
              <a:avLst/>
            </a:prstGeom>
          </p:spPr>
        </p:pic>
        <p:pic>
          <p:nvPicPr>
            <p:cNvPr id="13" name="Picture 12" descr="Screen Shot 2017-07-04 at 15.28.40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6090" r="93368"/>
            <a:stretch/>
          </p:blipFill>
          <p:spPr>
            <a:xfrm>
              <a:off x="166507" y="836779"/>
              <a:ext cx="602074" cy="3697111"/>
            </a:xfrm>
            <a:prstGeom prst="rect">
              <a:avLst/>
            </a:prstGeom>
          </p:spPr>
        </p:pic>
      </p:grpSp>
      <p:sp>
        <p:nvSpPr>
          <p:cNvPr id="14" name="Rectangle 13"/>
          <p:cNvSpPr/>
          <p:nvPr/>
        </p:nvSpPr>
        <p:spPr>
          <a:xfrm>
            <a:off x="74961" y="6467482"/>
            <a:ext cx="3809614" cy="3459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i="1" dirty="0" err="1" smtClean="0">
                <a:solidFill>
                  <a:schemeClr val="bg1">
                    <a:lumMod val="50000"/>
                  </a:schemeClr>
                </a:solidFill>
              </a:rPr>
              <a:t>Carralero</a:t>
            </a:r>
            <a:r>
              <a:rPr lang="en-US" sz="1600" i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600" i="1" dirty="0">
                <a:solidFill>
                  <a:schemeClr val="bg1">
                    <a:lumMod val="50000"/>
                  </a:schemeClr>
                </a:solidFill>
              </a:rPr>
              <a:t>D</a:t>
            </a:r>
            <a:r>
              <a:rPr lang="en-US" sz="1600" i="1" dirty="0" smtClean="0">
                <a:solidFill>
                  <a:schemeClr val="bg1">
                    <a:lumMod val="50000"/>
                  </a:schemeClr>
                </a:solidFill>
              </a:rPr>
              <a:t>, et al Nuclear </a:t>
            </a:r>
            <a:r>
              <a:rPr lang="en-US" sz="1600" i="1" dirty="0">
                <a:solidFill>
                  <a:schemeClr val="bg1">
                    <a:lumMod val="50000"/>
                  </a:schemeClr>
                </a:solidFill>
              </a:rPr>
              <a:t>Fusion 57 056044</a:t>
            </a:r>
          </a:p>
        </p:txBody>
      </p:sp>
      <p:pic>
        <p:nvPicPr>
          <p:cNvPr id="16" name="Picture 15" descr="Fig13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382"/>
          <a:stretch/>
        </p:blipFill>
        <p:spPr>
          <a:xfrm>
            <a:off x="5004610" y="3139227"/>
            <a:ext cx="3095784" cy="2780028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45384" y="5890052"/>
            <a:ext cx="4572000" cy="584776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GB" sz="1600" dirty="0">
                <a:latin typeface="Arial"/>
                <a:cs typeface="Arial"/>
              </a:rPr>
              <a:t>Role of neutrals at the </a:t>
            </a:r>
            <a:r>
              <a:rPr lang="en-GB" sz="1600" dirty="0" err="1">
                <a:latin typeface="Arial"/>
                <a:cs typeface="Arial"/>
              </a:rPr>
              <a:t>midplane</a:t>
            </a:r>
            <a:r>
              <a:rPr lang="en-GB" sz="1600" dirty="0">
                <a:latin typeface="Arial"/>
                <a:cs typeface="Arial"/>
              </a:rPr>
              <a:t> investigated so far by EIRENCE numerical simulations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7220" y="764704"/>
            <a:ext cx="8917268" cy="2156961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45384" y="3140968"/>
            <a:ext cx="4427984" cy="3333860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475517" y="5821151"/>
            <a:ext cx="5427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TCV L-Mode confirms complex dependence </a:t>
            </a:r>
          </a:p>
          <a:p>
            <a:r>
              <a:rPr lang="en-US" dirty="0" smtClean="0">
                <a:latin typeface="Arial"/>
                <a:cs typeface="Arial"/>
              </a:rPr>
              <a:t>on </a:t>
            </a:r>
            <a:r>
              <a:rPr lang="en-US" dirty="0" err="1" smtClean="0">
                <a:latin typeface="Arial"/>
                <a:cs typeface="Arial"/>
              </a:rPr>
              <a:t>Divertor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collisionality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sz="1600" i="1" dirty="0" smtClean="0">
                <a:solidFill>
                  <a:srgbClr val="7F7F7F"/>
                </a:solidFill>
                <a:latin typeface="Arial"/>
                <a:cs typeface="Arial"/>
              </a:rPr>
              <a:t>(Vianello IAEA 2016) </a:t>
            </a:r>
            <a:endParaRPr lang="en-US" sz="1600" i="1" dirty="0" smtClean="0">
              <a:solidFill>
                <a:srgbClr val="7F7F7F"/>
              </a:solidFill>
              <a:latin typeface="Arial"/>
              <a:cs typeface="Arial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528797" y="3139227"/>
            <a:ext cx="4579707" cy="3321947"/>
          </a:xfrm>
          <a:prstGeom prst="rect">
            <a:avLst/>
          </a:prstGeom>
          <a:noFill/>
          <a:ln>
            <a:solidFill>
              <a:srgbClr val="FF66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2843808" y="2367171"/>
            <a:ext cx="59584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 err="1" smtClean="0">
                <a:solidFill>
                  <a:srgbClr val="7F7F7F"/>
                </a:solidFill>
              </a:rPr>
              <a:t>Carralero</a:t>
            </a:r>
            <a:r>
              <a:rPr lang="en-US" i="1" dirty="0" smtClean="0">
                <a:solidFill>
                  <a:srgbClr val="7F7F7F"/>
                </a:solidFill>
              </a:rPr>
              <a:t> </a:t>
            </a:r>
            <a:r>
              <a:rPr lang="en-US" i="1" dirty="0">
                <a:solidFill>
                  <a:srgbClr val="7F7F7F"/>
                </a:solidFill>
              </a:rPr>
              <a:t>D, </a:t>
            </a:r>
            <a:r>
              <a:rPr lang="en-US" i="1" dirty="0" smtClean="0">
                <a:solidFill>
                  <a:srgbClr val="7F7F7F"/>
                </a:solidFill>
              </a:rPr>
              <a:t>et al Nuclear </a:t>
            </a:r>
            <a:r>
              <a:rPr lang="en-US" i="1" dirty="0">
                <a:solidFill>
                  <a:srgbClr val="7F7F7F"/>
                </a:solidFill>
              </a:rPr>
              <a:t>Materials and </a:t>
            </a:r>
            <a:r>
              <a:rPr lang="en-US" i="1" dirty="0" smtClean="0">
                <a:solidFill>
                  <a:srgbClr val="7F7F7F"/>
                </a:solidFill>
              </a:rPr>
              <a:t>Energy 2016</a:t>
            </a:r>
            <a:endParaRPr lang="en-US" i="1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98524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Highlights from 2017 campaign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GB" smtClean="0"/>
              <a:t>H. Meyer | ITPA PEP TGM | Garching, Germany | 23rd Oct. 2015 |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695743" y="620688"/>
            <a:ext cx="697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AUG</a:t>
            </a:r>
            <a:endParaRPr lang="en-US" dirty="0" smtClean="0">
              <a:latin typeface="Arial"/>
              <a:cs typeface="Arial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64088" y="62068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TCV</a:t>
            </a:r>
            <a:endParaRPr lang="en-US" dirty="0" smtClean="0">
              <a:latin typeface="Arial"/>
              <a:cs typeface="Arial"/>
            </a:endParaRPr>
          </a:p>
        </p:txBody>
      </p:sp>
      <p:pic>
        <p:nvPicPr>
          <p:cNvPr id="9" name="Picture 8" descr="IpConstantq95_samedensity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68" b="4560"/>
          <a:stretch/>
        </p:blipFill>
        <p:spPr>
          <a:xfrm>
            <a:off x="4276895" y="908720"/>
            <a:ext cx="3840763" cy="4908956"/>
          </a:xfrm>
          <a:prstGeom prst="rect">
            <a:avLst/>
          </a:prstGeom>
        </p:spPr>
      </p:pic>
      <p:pic>
        <p:nvPicPr>
          <p:cNvPr id="10" name="Picture 9" descr="IpConstantq95_samedensity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80" b="4560"/>
          <a:stretch/>
        </p:blipFill>
        <p:spPr>
          <a:xfrm>
            <a:off x="270932" y="908720"/>
            <a:ext cx="3796289" cy="490895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-36512" y="5980638"/>
            <a:ext cx="88665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err="1" smtClean="0">
                <a:latin typeface="Arial"/>
                <a:cs typeface="Arial"/>
              </a:rPr>
              <a:t>I</a:t>
            </a:r>
            <a:r>
              <a:rPr lang="en-US" baseline="-25000" dirty="0" err="1" smtClean="0">
                <a:latin typeface="Arial"/>
                <a:cs typeface="Arial"/>
              </a:rPr>
              <a:t>p</a:t>
            </a:r>
            <a:r>
              <a:rPr lang="en-US" dirty="0" smtClean="0">
                <a:latin typeface="Arial"/>
                <a:cs typeface="Arial"/>
              </a:rPr>
              <a:t> scans at constant q</a:t>
            </a:r>
            <a:r>
              <a:rPr lang="en-US" baseline="-25000" dirty="0" smtClean="0">
                <a:latin typeface="Arial"/>
                <a:cs typeface="Arial"/>
              </a:rPr>
              <a:t>95</a:t>
            </a:r>
            <a:r>
              <a:rPr lang="en-US" dirty="0" smtClean="0">
                <a:latin typeface="Arial"/>
                <a:cs typeface="Arial"/>
              </a:rPr>
              <a:t> to compare the effect of </a:t>
            </a:r>
            <a:r>
              <a:rPr lang="en-US" dirty="0" err="1" smtClean="0">
                <a:latin typeface="Arial"/>
                <a:cs typeface="Arial"/>
              </a:rPr>
              <a:t>I</a:t>
            </a:r>
            <a:r>
              <a:rPr lang="en-US" baseline="-25000" dirty="0" err="1" smtClean="0">
                <a:latin typeface="Arial"/>
                <a:cs typeface="Arial"/>
              </a:rPr>
              <a:t>p</a:t>
            </a:r>
            <a:r>
              <a:rPr lang="en-US" dirty="0" smtClean="0">
                <a:latin typeface="Arial"/>
                <a:cs typeface="Arial"/>
              </a:rPr>
              <a:t> on evolution of upstream profiles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latin typeface="Arial"/>
                <a:cs typeface="Arial"/>
              </a:rPr>
              <a:t>Performed also at constant </a:t>
            </a:r>
            <a:r>
              <a:rPr lang="en-US" dirty="0" err="1" smtClean="0">
                <a:latin typeface="Arial"/>
                <a:cs typeface="Arial"/>
              </a:rPr>
              <a:t>B</a:t>
            </a:r>
            <a:r>
              <a:rPr lang="en-US" baseline="-25000" dirty="0" err="1" smtClean="0">
                <a:latin typeface="Arial"/>
                <a:cs typeface="Arial"/>
              </a:rPr>
              <a:t>t</a:t>
            </a:r>
            <a:r>
              <a:rPr lang="en-US" dirty="0" smtClean="0">
                <a:latin typeface="Arial"/>
                <a:cs typeface="Arial"/>
              </a:rPr>
              <a:t> </a:t>
            </a:r>
            <a:endParaRPr lang="en-US" dirty="0" smtClean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06757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Highlights of 2017 campaign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GB" smtClean="0"/>
              <a:t>H. Meyer | ITPA PEP TGM | Garching, Germany | 23rd Oct. 2015 |</a:t>
            </a:r>
            <a:endParaRPr lang="en-GB" dirty="0"/>
          </a:p>
        </p:txBody>
      </p:sp>
      <p:pic>
        <p:nvPicPr>
          <p:cNvPr id="4" name="Picture 3" descr="EvolutionEdgeProfiles_34276_34281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4" r="2592" b="2716"/>
          <a:stretch/>
        </p:blipFill>
        <p:spPr>
          <a:xfrm>
            <a:off x="467544" y="1052736"/>
            <a:ext cx="4838696" cy="500380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306240" y="1052736"/>
            <a:ext cx="380560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>
                <a:latin typeface="Arial"/>
                <a:cs typeface="Arial"/>
              </a:rPr>
              <a:t>6 MW total heating power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latin typeface="Arial"/>
                <a:cs typeface="Arial"/>
              </a:rPr>
              <a:t>Density ramps performed with/</a:t>
            </a:r>
            <a:r>
              <a:rPr lang="en-US" dirty="0" err="1" smtClean="0">
                <a:latin typeface="Arial"/>
                <a:cs typeface="Arial"/>
              </a:rPr>
              <a:t>wo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cryopumps</a:t>
            </a:r>
            <a:r>
              <a:rPr lang="en-US" dirty="0" smtClean="0">
                <a:latin typeface="Arial"/>
                <a:cs typeface="Arial"/>
              </a:rPr>
              <a:t> in order to match similar edge density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latin typeface="Arial"/>
                <a:cs typeface="Arial"/>
              </a:rPr>
              <a:t>Much higher fueling with </a:t>
            </a:r>
            <a:r>
              <a:rPr lang="en-US" dirty="0" err="1" smtClean="0">
                <a:latin typeface="Arial"/>
                <a:cs typeface="Arial"/>
              </a:rPr>
              <a:t>cryopumps</a:t>
            </a:r>
            <a:r>
              <a:rPr lang="en-US" dirty="0" smtClean="0">
                <a:latin typeface="Arial"/>
                <a:cs typeface="Arial"/>
              </a:rPr>
              <a:t> and degraded H-mode phase reached earlier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latin typeface="Arial"/>
                <a:cs typeface="Arial"/>
              </a:rPr>
              <a:t>SOL saturation observed in both case, more pronounced w/o </a:t>
            </a:r>
            <a:r>
              <a:rPr lang="en-US" dirty="0" err="1" smtClean="0">
                <a:latin typeface="Arial"/>
                <a:cs typeface="Arial"/>
              </a:rPr>
              <a:t>cryopumps</a:t>
            </a:r>
            <a:endParaRPr lang="en-US" dirty="0" smtClean="0">
              <a:latin typeface="Arial"/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latin typeface="Arial"/>
                <a:cs typeface="Arial"/>
              </a:rPr>
              <a:t>Work in progress to assess the role of neutrals in this process </a:t>
            </a:r>
            <a:endParaRPr lang="en-US" dirty="0" smtClean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664182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EUROFusion_MST1_extende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dirty="0" err="1" smtClean="0">
            <a:latin typeface="Arial"/>
            <a:cs typeface="Arial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EUROFusion_MST1_extended.potm</Template>
  <TotalTime>10839</TotalTime>
  <Words>230</Words>
  <Application>Microsoft Macintosh PowerPoint</Application>
  <PresentationFormat>On-screen Show (4:3)</PresentationFormat>
  <Paragraphs>22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EUROFusion_MST1_extended</vt:lpstr>
      <vt:lpstr>Filamentary transport in high density (high-power) regimes</vt:lpstr>
      <vt:lpstr>Highlights from 2017 campaign</vt:lpstr>
      <vt:lpstr>Highlights of 2017 campaign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Nieckchen Petra</dc:creator>
  <cp:lastModifiedBy>Nicola Vianello</cp:lastModifiedBy>
  <cp:revision>287</cp:revision>
  <cp:lastPrinted>2014-10-16T14:51:28Z</cp:lastPrinted>
  <dcterms:created xsi:type="dcterms:W3CDTF">2014-10-17T14:45:18Z</dcterms:created>
  <dcterms:modified xsi:type="dcterms:W3CDTF">2017-07-05T09:28:11Z</dcterms:modified>
</cp:coreProperties>
</file>