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7099" autoAdjust="0"/>
  </p:normalViewPr>
  <p:slideViewPr>
    <p:cSldViewPr snapToObjects="1" showGuides="1">
      <p:cViewPr>
        <p:scale>
          <a:sx n="75" d="100"/>
          <a:sy n="75" d="100"/>
        </p:scale>
        <p:origin x="-2968" y="-1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pPr/>
              <a:t>06.07.17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pPr/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06.07.17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9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2348880"/>
            <a:ext cx="8496944" cy="1296144"/>
          </a:xfrm>
        </p:spPr>
        <p:txBody>
          <a:bodyPr>
            <a:normAutofit/>
          </a:bodyPr>
          <a:lstStyle>
            <a:lvl1pPr algn="l">
              <a:defRPr sz="3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Test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TEST 1</a:t>
            </a:r>
          </a:p>
        </p:txBody>
      </p:sp>
      <p:sp>
        <p:nvSpPr>
          <p:cNvPr id="5" name="AutoShape 2" descr="https://idw-online.de/pages/de/institutionlogo921"/>
          <p:cNvSpPr>
            <a:spLocks noChangeAspect="1" noChangeArrowheads="1"/>
          </p:cNvSpPr>
          <p:nvPr userDrawn="1"/>
        </p:nvSpPr>
        <p:spPr bwMode="auto">
          <a:xfrm>
            <a:off x="155578" y="-457200"/>
            <a:ext cx="10763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9" y="5691689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8316" y="908050"/>
            <a:ext cx="4175125" cy="547370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908050"/>
            <a:ext cx="3887788" cy="5545138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100392" cy="692696"/>
          </a:xfrm>
        </p:spPr>
        <p:txBody>
          <a:bodyPr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Colloq. Uni. Greifswald | Greifswald, Germany | 14th Oct. 2015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Filamentary transport in high density (high-power) regimes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H. Meyer/P. Martin | GA Meeting| Madrid, Spain | 15</a:t>
            </a:r>
            <a:r>
              <a:rPr lang="en-GB" baseline="30000" dirty="0" smtClean="0"/>
              <a:t>th</a:t>
            </a:r>
            <a:r>
              <a:rPr lang="en-GB" dirty="0" smtClean="0"/>
              <a:t> Dec. 2016 |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33069" y="805633"/>
            <a:ext cx="54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Arial"/>
                <a:cs typeface="Arial"/>
              </a:rPr>
              <a:t>Filamentary transport studies extended to low power H-Mode in 2016 in AUG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Arial"/>
                <a:cs typeface="Arial"/>
              </a:rPr>
              <a:t>Dependence on </a:t>
            </a:r>
            <a:r>
              <a:rPr lang="en-GB" sz="1600" dirty="0" err="1" smtClean="0">
                <a:latin typeface="Arial"/>
                <a:cs typeface="Arial"/>
              </a:rPr>
              <a:t>divertor</a:t>
            </a:r>
            <a:r>
              <a:rPr lang="en-GB" sz="1600" dirty="0" smtClean="0">
                <a:latin typeface="Arial"/>
                <a:cs typeface="Arial"/>
              </a:rPr>
              <a:t> </a:t>
            </a:r>
            <a:r>
              <a:rPr lang="en-GB" sz="1600" dirty="0" err="1" smtClean="0">
                <a:latin typeface="Arial"/>
                <a:cs typeface="Arial"/>
              </a:rPr>
              <a:t>collisionality</a:t>
            </a:r>
            <a:r>
              <a:rPr lang="en-GB" sz="1600" dirty="0" smtClean="0">
                <a:latin typeface="Arial"/>
                <a:cs typeface="Arial"/>
              </a:rPr>
              <a:t> less robust in H-Mode with strong dependence on total </a:t>
            </a:r>
            <a:r>
              <a:rPr lang="en-GB" sz="1600" dirty="0" err="1" smtClean="0">
                <a:latin typeface="Arial"/>
                <a:cs typeface="Arial"/>
              </a:rPr>
              <a:t>fueling</a:t>
            </a:r>
            <a:endParaRPr lang="en-GB" sz="1600" dirty="0" smtClean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Arial"/>
                <a:cs typeface="Arial"/>
              </a:rPr>
              <a:t>Role of neutrals at the </a:t>
            </a:r>
            <a:r>
              <a:rPr lang="en-GB" sz="1600" dirty="0" err="1">
                <a:latin typeface="Arial"/>
                <a:cs typeface="Arial"/>
              </a:rPr>
              <a:t>midplane</a:t>
            </a:r>
            <a:r>
              <a:rPr lang="en-GB" sz="1600" dirty="0">
                <a:latin typeface="Arial"/>
                <a:cs typeface="Arial"/>
              </a:rPr>
              <a:t> investigated so far by EIRENCE numerical </a:t>
            </a:r>
            <a:r>
              <a:rPr lang="en-GB" sz="1600" dirty="0" smtClean="0">
                <a:latin typeface="Arial"/>
                <a:cs typeface="Arial"/>
              </a:rPr>
              <a:t>simulations. Steady state simulation missing intermittent character</a:t>
            </a:r>
            <a:endParaRPr lang="en-GB" sz="16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GB" sz="1600" dirty="0" smtClean="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961" y="764704"/>
            <a:ext cx="3488927" cy="2531770"/>
            <a:chOff x="166507" y="830902"/>
            <a:chExt cx="4706530" cy="3702988"/>
          </a:xfrm>
        </p:grpSpPr>
        <p:pic>
          <p:nvPicPr>
            <p:cNvPr id="12" name="Picture 11" descr="Screen Shot 2017-07-04 at 15.28.4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80" t="46090"/>
            <a:stretch/>
          </p:blipFill>
          <p:spPr>
            <a:xfrm>
              <a:off x="668083" y="830902"/>
              <a:ext cx="4204954" cy="3697111"/>
            </a:xfrm>
            <a:prstGeom prst="rect">
              <a:avLst/>
            </a:prstGeom>
          </p:spPr>
        </p:pic>
        <p:pic>
          <p:nvPicPr>
            <p:cNvPr id="13" name="Picture 12" descr="Screen Shot 2017-07-04 at 15.28.4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90" r="93368"/>
            <a:stretch/>
          </p:blipFill>
          <p:spPr>
            <a:xfrm>
              <a:off x="166507" y="836779"/>
              <a:ext cx="602074" cy="3697111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07904" y="2852936"/>
            <a:ext cx="3809614" cy="34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Carralero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, et al Nuclear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Fusion 57 056044</a:t>
            </a:r>
          </a:p>
        </p:txBody>
      </p:sp>
      <p:pic>
        <p:nvPicPr>
          <p:cNvPr id="16" name="Picture 15" descr="Fig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/>
          <a:stretch/>
        </p:blipFill>
        <p:spPr>
          <a:xfrm>
            <a:off x="5004610" y="3501008"/>
            <a:ext cx="3095784" cy="27800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220" y="764704"/>
            <a:ext cx="8701244" cy="252775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1275" y="3789040"/>
            <a:ext cx="4338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TCV L-Mode confirms complex dependence </a:t>
            </a:r>
          </a:p>
          <a:p>
            <a:r>
              <a:rPr lang="en-US" dirty="0" smtClean="0">
                <a:latin typeface="Arial"/>
                <a:cs typeface="Arial"/>
              </a:rPr>
              <a:t>on </a:t>
            </a:r>
            <a:r>
              <a:rPr lang="en-US" dirty="0" err="1" smtClean="0">
                <a:latin typeface="Arial"/>
                <a:cs typeface="Arial"/>
              </a:rPr>
              <a:t>Divertor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collisionality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n-US" dirty="0" smtClean="0">
                <a:latin typeface="Arial"/>
                <a:cs typeface="Arial"/>
              </a:rPr>
              <a:t>different behavior of near and far SOL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z="1600" i="1" dirty="0" smtClean="0">
                <a:solidFill>
                  <a:srgbClr val="7F7F7F"/>
                </a:solidFill>
                <a:latin typeface="Arial"/>
                <a:cs typeface="Arial"/>
              </a:rPr>
              <a:t>(Vianello </a:t>
            </a:r>
            <a:r>
              <a:rPr lang="en-US" sz="1600" i="1" dirty="0" smtClean="0">
                <a:solidFill>
                  <a:srgbClr val="7F7F7F"/>
                </a:solidFill>
                <a:latin typeface="Arial"/>
                <a:cs typeface="Arial"/>
              </a:rPr>
              <a:t>NF </a:t>
            </a:r>
            <a:r>
              <a:rPr lang="mr-IN" sz="1600" i="1" dirty="0">
                <a:solidFill>
                  <a:srgbClr val="7F7F7F"/>
                </a:solidFill>
                <a:latin typeface="Arial"/>
                <a:cs typeface="Arial"/>
              </a:rPr>
              <a:t>https://doi.org/10.1088/1741-4326/aa7db3</a:t>
            </a:r>
            <a:r>
              <a:rPr lang="en-US" sz="1600" i="1" dirty="0" smtClean="0">
                <a:solidFill>
                  <a:srgbClr val="7F7F7F"/>
                </a:solidFill>
                <a:latin typeface="Arial"/>
                <a:cs typeface="Arial"/>
              </a:rPr>
              <a:t>) </a:t>
            </a:r>
            <a:endParaRPr lang="en-US" sz="1600" i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20" y="3501008"/>
            <a:ext cx="8701244" cy="2808312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07904" y="2536785"/>
            <a:ext cx="4652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rgbClr val="7F7F7F"/>
                </a:solidFill>
              </a:rPr>
              <a:t>Carralero</a:t>
            </a:r>
            <a:r>
              <a:rPr lang="en-US" sz="1600" i="1" dirty="0" smtClean="0">
                <a:solidFill>
                  <a:srgbClr val="7F7F7F"/>
                </a:solidFill>
              </a:rPr>
              <a:t> </a:t>
            </a:r>
            <a:r>
              <a:rPr lang="en-US" sz="1600" i="1" dirty="0">
                <a:solidFill>
                  <a:srgbClr val="7F7F7F"/>
                </a:solidFill>
              </a:rPr>
              <a:t>D, </a:t>
            </a:r>
            <a:r>
              <a:rPr lang="en-US" sz="1600" i="1" dirty="0" smtClean="0">
                <a:solidFill>
                  <a:srgbClr val="7F7F7F"/>
                </a:solidFill>
              </a:rPr>
              <a:t>et al Nuclear </a:t>
            </a:r>
            <a:r>
              <a:rPr lang="en-US" sz="1600" i="1" dirty="0">
                <a:solidFill>
                  <a:srgbClr val="7F7F7F"/>
                </a:solidFill>
              </a:rPr>
              <a:t>Materials and </a:t>
            </a:r>
            <a:r>
              <a:rPr lang="en-US" sz="1600" i="1" dirty="0" smtClean="0">
                <a:solidFill>
                  <a:srgbClr val="7F7F7F"/>
                </a:solidFill>
              </a:rPr>
              <a:t>Energy 2016</a:t>
            </a:r>
            <a:endParaRPr lang="en-US" sz="16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5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2017 campaign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H. Meyer | ITPA PEP TGM | Garching, Germany | 23rd Oct. 2015 |</a:t>
            </a:r>
            <a:endParaRPr lang="en-GB" dirty="0"/>
          </a:p>
        </p:txBody>
      </p:sp>
      <p:pic>
        <p:nvPicPr>
          <p:cNvPr id="9" name="Picture 8" descr="IpConstantq95_samedensit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b="4560"/>
          <a:stretch/>
        </p:blipFill>
        <p:spPr>
          <a:xfrm>
            <a:off x="4276895" y="824300"/>
            <a:ext cx="3840763" cy="4908956"/>
          </a:xfrm>
          <a:prstGeom prst="rect">
            <a:avLst/>
          </a:prstGeom>
        </p:spPr>
      </p:pic>
      <p:pic>
        <p:nvPicPr>
          <p:cNvPr id="10" name="Picture 9" descr="IpConstantq95_samedensity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4560"/>
          <a:stretch/>
        </p:blipFill>
        <p:spPr>
          <a:xfrm>
            <a:off x="270932" y="824300"/>
            <a:ext cx="3796289" cy="4908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512" y="5980638"/>
            <a:ext cx="886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baseline="-25000" dirty="0" err="1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 scans at constant q</a:t>
            </a:r>
            <a:r>
              <a:rPr lang="en-US" baseline="-25000" dirty="0" smtClean="0">
                <a:latin typeface="Arial"/>
                <a:cs typeface="Arial"/>
              </a:rPr>
              <a:t>95</a:t>
            </a:r>
            <a:r>
              <a:rPr lang="en-US" dirty="0" smtClean="0">
                <a:latin typeface="Arial"/>
                <a:cs typeface="Arial"/>
              </a:rPr>
              <a:t> to compare the effect of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baseline="-25000" dirty="0" err="1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 on evolution of upstream profiles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Performed also at constant </a:t>
            </a:r>
            <a:r>
              <a:rPr lang="en-US" dirty="0" err="1" smtClean="0">
                <a:latin typeface="Arial"/>
                <a:cs typeface="Arial"/>
              </a:rPr>
              <a:t>B</a:t>
            </a:r>
            <a:r>
              <a:rPr lang="en-US" baseline="-25000" dirty="0" err="1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1484784"/>
            <a:ext cx="6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AUG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1495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TCV</a:t>
            </a:r>
          </a:p>
        </p:txBody>
      </p:sp>
    </p:spTree>
    <p:extLst>
      <p:ext uri="{BB962C8B-B14F-4D97-AF65-F5344CB8AC3E}">
        <p14:creationId xmlns:p14="http://schemas.microsoft.com/office/powerpoint/2010/main" val="5067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2017 campaign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H. Meyer | ITPA PEP TGM | Garching, Germany | 23rd Oct. 2015 |</a:t>
            </a:r>
            <a:endParaRPr lang="en-GB" dirty="0"/>
          </a:p>
        </p:txBody>
      </p:sp>
      <p:pic>
        <p:nvPicPr>
          <p:cNvPr id="4" name="Picture 3" descr="EvolutionEdgeProfiles_34276_34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r="2592" b="2716"/>
          <a:stretch/>
        </p:blipFill>
        <p:spPr>
          <a:xfrm>
            <a:off x="467544" y="1052736"/>
            <a:ext cx="4838696" cy="5003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6240" y="1052736"/>
            <a:ext cx="3805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6 MW total heating power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Density ramps performed with/</a:t>
            </a:r>
            <a:r>
              <a:rPr lang="en-US" dirty="0" err="1" smtClean="0">
                <a:latin typeface="Arial"/>
                <a:cs typeface="Arial"/>
              </a:rPr>
              <a:t>wo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r>
              <a:rPr lang="en-US" dirty="0" smtClean="0">
                <a:latin typeface="Arial"/>
                <a:cs typeface="Arial"/>
              </a:rPr>
              <a:t> in order to match similar edge density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Much higher fueling with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needed and </a:t>
            </a:r>
            <a:r>
              <a:rPr lang="en-US" dirty="0" smtClean="0">
                <a:latin typeface="Arial"/>
                <a:cs typeface="Arial"/>
              </a:rPr>
              <a:t>degraded H-mode phase reached earlier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SOL saturation observed in both case, more pronounced w/o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Work in progress to assess the role of neutrals in this </a:t>
            </a:r>
            <a:r>
              <a:rPr lang="en-US" dirty="0" smtClean="0">
                <a:latin typeface="Arial"/>
                <a:cs typeface="Arial"/>
              </a:rPr>
              <a:t>process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4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UROFusion_MST1_exte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EUROFusion_MST1_extended.potm</Template>
  <TotalTime>10846</TotalTime>
  <Words>258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EUROFusion_MST1_extended</vt:lpstr>
      <vt:lpstr>Filamentary transport in high density (high-power) regimes</vt:lpstr>
      <vt:lpstr>Highlights from 2017 campaign</vt:lpstr>
      <vt:lpstr>Highlights of 2017 campaign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Nicola Vianello</cp:lastModifiedBy>
  <cp:revision>288</cp:revision>
  <cp:lastPrinted>2014-10-16T14:51:28Z</cp:lastPrinted>
  <dcterms:created xsi:type="dcterms:W3CDTF">2014-10-17T14:45:18Z</dcterms:created>
  <dcterms:modified xsi:type="dcterms:W3CDTF">2017-07-06T07:02:47Z</dcterms:modified>
</cp:coreProperties>
</file>