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7099" autoAdjust="0"/>
  </p:normalViewPr>
  <p:slideViewPr>
    <p:cSldViewPr snapToObjects="1" showGuides="1">
      <p:cViewPr>
        <p:scale>
          <a:sx n="75" d="100"/>
          <a:sy n="75" d="100"/>
        </p:scale>
        <p:origin x="-2968" y="-1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B2C45A-E869-45FE-B529-AF49C0F3C669}" type="datetimeFigureOut">
              <a:rPr lang="en-GB" smtClean="0">
                <a:latin typeface="Arial" panose="020B0604020202020204" pitchFamily="34" charset="0"/>
              </a:rPr>
              <a:pPr/>
              <a:t>04.07.17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1166760-0E69-430F-A97F-08802152DB5E}" type="slidenum">
              <a:rPr lang="en-GB" smtClean="0">
                <a:latin typeface="Arial" panose="020B0604020202020204" pitchFamily="34" charset="0"/>
              </a:rPr>
              <a:pPr/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49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F93E6C17-F35F-4654-8DE9-B693AC206066}" type="datetimeFigureOut">
              <a:rPr lang="en-GB" smtClean="0"/>
              <a:pPr/>
              <a:t>04.07.17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49027E0A-1465-4A40-B1D5-9126D49509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34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.png" descr="EUROFUSION PowerPoint MASTER DECKBLATT.pn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9459"/>
            <a:ext cx="9144000" cy="641908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2348880"/>
            <a:ext cx="8496944" cy="1296144"/>
          </a:xfrm>
        </p:spPr>
        <p:txBody>
          <a:bodyPr>
            <a:normAutofit/>
          </a:bodyPr>
          <a:lstStyle>
            <a:lvl1pPr algn="l">
              <a:defRPr sz="35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Test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4392488" cy="432048"/>
          </a:xfrm>
        </p:spPr>
        <p:txBody>
          <a:bodyPr>
            <a:normAutofit/>
          </a:bodyPr>
          <a:lstStyle>
            <a:lvl1pPr marL="0" indent="0" algn="l">
              <a:buNone/>
              <a:defRPr sz="2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TEST 1</a:t>
            </a:r>
          </a:p>
        </p:txBody>
      </p:sp>
      <p:sp>
        <p:nvSpPr>
          <p:cNvPr id="5" name="AutoShape 2" descr="https://idw-online.de/pages/de/institutionlogo921"/>
          <p:cNvSpPr>
            <a:spLocks noChangeAspect="1" noChangeArrowheads="1"/>
          </p:cNvSpPr>
          <p:nvPr userDrawn="1"/>
        </p:nvSpPr>
        <p:spPr bwMode="auto">
          <a:xfrm>
            <a:off x="155578" y="-457200"/>
            <a:ext cx="10763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395539" y="5691689"/>
            <a:ext cx="1295375" cy="90566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Logo of presenter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295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8100392" cy="692696"/>
          </a:xfrm>
        </p:spPr>
        <p:txBody>
          <a:bodyPr>
            <a:norm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/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18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4" name="Picture 3" descr="EurofusionDis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1" y="116632"/>
            <a:ext cx="458197" cy="465708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545243"/>
            <a:ext cx="7560840" cy="268139"/>
          </a:xfrm>
        </p:spPr>
        <p:txBody>
          <a:bodyPr rIns="0"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H. Meyer | ITPA PEP TGM | </a:t>
            </a:r>
            <a:r>
              <a:rPr lang="en-GB" dirty="0" err="1" smtClean="0"/>
              <a:t>Garching</a:t>
            </a:r>
            <a:r>
              <a:rPr lang="en-GB" dirty="0" smtClean="0"/>
              <a:t>, Germany | 23rd Oct. 2015 |</a:t>
            </a:r>
            <a:endParaRPr lang="en-GB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028384" y="6545237"/>
            <a:ext cx="693928" cy="268139"/>
          </a:xfrm>
          <a:prstGeom prst="rect">
            <a:avLst/>
          </a:prstGeom>
        </p:spPr>
        <p:txBody>
          <a:bodyPr vert="horz" lIns="0" tIns="45720" rIns="10800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>
                <a:latin typeface="Arial"/>
                <a:cs typeface="Arial"/>
              </a:rPr>
              <a:t> Page </a:t>
            </a:r>
            <a:fld id="{A93540C9-FDB6-E749-91EB-1A9D9D162D4C}" type="slidenum">
              <a:rPr lang="en-GB" smtClean="0">
                <a:latin typeface="Arial"/>
                <a:cs typeface="Arial"/>
              </a:rPr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97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8100392" cy="692696"/>
          </a:xfrm>
        </p:spPr>
        <p:txBody>
          <a:bodyPr>
            <a:norm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pic>
        <p:nvPicPr>
          <p:cNvPr id="4" name="Picture 3" descr="EurofusionDis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1" y="116632"/>
            <a:ext cx="458197" cy="46570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8316" y="908050"/>
            <a:ext cx="4175125" cy="5473700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1800" kern="1200" dirty="0" smtClean="0">
                <a:solidFill>
                  <a:srgbClr val="8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908050"/>
            <a:ext cx="3887788" cy="5545138"/>
          </a:xfr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1800" kern="1200" dirty="0" smtClean="0">
                <a:solidFill>
                  <a:srgbClr val="8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GB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545243"/>
            <a:ext cx="7560840" cy="268139"/>
          </a:xfrm>
        </p:spPr>
        <p:txBody>
          <a:bodyPr rIns="0"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H. Meyer | ITPA PEP TGM | </a:t>
            </a:r>
            <a:r>
              <a:rPr lang="en-GB" dirty="0" err="1" smtClean="0"/>
              <a:t>Garching</a:t>
            </a:r>
            <a:r>
              <a:rPr lang="en-GB" dirty="0" smtClean="0"/>
              <a:t>, Germany | 23rd Oct. 2015 |</a:t>
            </a:r>
            <a:endParaRPr lang="en-GB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8028384" y="6545237"/>
            <a:ext cx="693928" cy="268139"/>
          </a:xfrm>
          <a:prstGeom prst="rect">
            <a:avLst/>
          </a:prstGeom>
        </p:spPr>
        <p:txBody>
          <a:bodyPr vert="horz" lIns="0" tIns="45720" rIns="10800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>
                <a:latin typeface="Arial"/>
                <a:cs typeface="Arial"/>
              </a:rPr>
              <a:t> Page </a:t>
            </a:r>
            <a:fld id="{A93540C9-FDB6-E749-91EB-1A9D9D162D4C}" type="slidenum">
              <a:rPr lang="en-GB" smtClean="0">
                <a:latin typeface="Arial"/>
                <a:cs typeface="Arial"/>
              </a:rPr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77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8100392" cy="692696"/>
          </a:xfrm>
        </p:spPr>
        <p:txBody>
          <a:bodyPr>
            <a:norm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pic>
        <p:nvPicPr>
          <p:cNvPr id="4" name="Picture 3" descr="EurofusionDis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1" y="116632"/>
            <a:ext cx="458197" cy="465708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545243"/>
            <a:ext cx="7560840" cy="268139"/>
          </a:xfrm>
        </p:spPr>
        <p:txBody>
          <a:bodyPr rIns="0"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H. Meyer | ITPA PEP TGM | </a:t>
            </a:r>
            <a:r>
              <a:rPr lang="en-GB" dirty="0" err="1" smtClean="0"/>
              <a:t>Garching</a:t>
            </a:r>
            <a:r>
              <a:rPr lang="en-GB" dirty="0" smtClean="0"/>
              <a:t>, Germany | 23rd Oct. 2015 |</a:t>
            </a:r>
            <a:endParaRPr lang="en-GB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8028384" y="6545237"/>
            <a:ext cx="693928" cy="268139"/>
          </a:xfrm>
          <a:prstGeom prst="rect">
            <a:avLst/>
          </a:prstGeom>
        </p:spPr>
        <p:txBody>
          <a:bodyPr vert="horz" lIns="0" tIns="45720" rIns="10800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>
                <a:latin typeface="Arial"/>
                <a:cs typeface="Arial"/>
              </a:rPr>
              <a:t> Page </a:t>
            </a:r>
            <a:fld id="{A93540C9-FDB6-E749-91EB-1A9D9D162D4C}" type="slidenum">
              <a:rPr lang="en-GB" smtClean="0">
                <a:latin typeface="Arial"/>
                <a:cs typeface="Arial"/>
              </a:rPr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30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996952"/>
            <a:ext cx="8100392" cy="692696"/>
          </a:xfrm>
        </p:spPr>
        <p:txBody>
          <a:bodyPr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pic>
        <p:nvPicPr>
          <p:cNvPr id="4" name="Picture 3" descr="EurofusionDis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1" y="116632"/>
            <a:ext cx="458197" cy="465708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545243"/>
            <a:ext cx="7560840" cy="268139"/>
          </a:xfrm>
        </p:spPr>
        <p:txBody>
          <a:bodyPr rIns="0"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H. Meyer | ITPA PEP TGM | </a:t>
            </a:r>
            <a:r>
              <a:rPr lang="en-GB" dirty="0" err="1" smtClean="0"/>
              <a:t>Garching</a:t>
            </a:r>
            <a:r>
              <a:rPr lang="en-GB" dirty="0" smtClean="0"/>
              <a:t>, Germany | 23rd Oct. 2015 |</a:t>
            </a:r>
            <a:endParaRPr lang="en-GB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8028384" y="6545237"/>
            <a:ext cx="693928" cy="268139"/>
          </a:xfrm>
          <a:prstGeom prst="rect">
            <a:avLst/>
          </a:prstGeom>
        </p:spPr>
        <p:txBody>
          <a:bodyPr vert="horz" lIns="0" tIns="45720" rIns="10800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>
                <a:latin typeface="Arial"/>
                <a:cs typeface="Arial"/>
              </a:rPr>
              <a:t> Page </a:t>
            </a:r>
            <a:fld id="{A93540C9-FDB6-E749-91EB-1A9D9D162D4C}" type="slidenum">
              <a:rPr lang="en-GB" smtClean="0">
                <a:latin typeface="Arial"/>
                <a:cs typeface="Arial"/>
              </a:rPr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30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algn="r"/>
            <a:r>
              <a:rPr lang="en-GB" dirty="0" smtClean="0"/>
              <a:t>H. Meyer | Colloq. Uni. Greifswald | Greifswald, Germany | 14th Oct. 2015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A6D9FA1-99C7-4910-8E32-B85D378B006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4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Highlights of the EUROfusion MST1 campaigns 2015-2016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77072"/>
            <a:ext cx="8640960" cy="1296144"/>
          </a:xfrm>
        </p:spPr>
        <p:txBody>
          <a:bodyPr>
            <a:normAutofit/>
          </a:bodyPr>
          <a:lstStyle/>
          <a:p>
            <a:r>
              <a:rPr lang="en-GB" b="0" i="1" dirty="0" smtClean="0"/>
              <a:t>The MST1 Task Force Leaders</a:t>
            </a:r>
            <a:endParaRPr lang="en-GB" b="0" i="1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9740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Filamentary transport in high density (high-power) regimes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 smtClean="0"/>
              <a:t>H. Meyer/P. Martin | GA Meeting| Madrid, Spain | 15</a:t>
            </a:r>
            <a:r>
              <a:rPr lang="en-GB" baseline="30000" dirty="0" smtClean="0"/>
              <a:t>th</a:t>
            </a:r>
            <a:r>
              <a:rPr lang="en-GB" dirty="0" smtClean="0"/>
              <a:t> Dec. 2016 |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1880" y="830903"/>
            <a:ext cx="518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>
                <a:latin typeface="Arial"/>
                <a:cs typeface="Arial"/>
              </a:rPr>
              <a:t>Filamentary transport studies extended to low power H-Mode in 2016 in AUG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latin typeface="Arial"/>
                <a:cs typeface="Arial"/>
              </a:rPr>
              <a:t>Dependence on </a:t>
            </a:r>
            <a:r>
              <a:rPr lang="en-GB" dirty="0" err="1" smtClean="0">
                <a:latin typeface="Arial"/>
                <a:cs typeface="Arial"/>
              </a:rPr>
              <a:t>divertor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collisionality</a:t>
            </a:r>
            <a:r>
              <a:rPr lang="en-GB" dirty="0" smtClean="0">
                <a:latin typeface="Arial"/>
                <a:cs typeface="Arial"/>
              </a:rPr>
              <a:t> less robust in H-Mode with strong dependence on total </a:t>
            </a:r>
            <a:r>
              <a:rPr lang="en-GB" dirty="0" err="1" smtClean="0">
                <a:latin typeface="Arial"/>
                <a:cs typeface="Arial"/>
              </a:rPr>
              <a:t>fueling</a:t>
            </a:r>
            <a:endParaRPr lang="en-GB" dirty="0" smtClean="0">
              <a:latin typeface="Arial"/>
              <a:cs typeface="Arial"/>
            </a:endParaRPr>
          </a:p>
        </p:txBody>
      </p:sp>
      <p:pic>
        <p:nvPicPr>
          <p:cNvPr id="11" name="Picture 10" descr="Screen Shot 2017-07-04 at 15.28.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74" b="34346"/>
          <a:stretch/>
        </p:blipFill>
        <p:spPr>
          <a:xfrm>
            <a:off x="45384" y="3109124"/>
            <a:ext cx="3839191" cy="278092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4961" y="859186"/>
            <a:ext cx="2768847" cy="2065758"/>
            <a:chOff x="166507" y="830902"/>
            <a:chExt cx="4706530" cy="3702988"/>
          </a:xfrm>
        </p:grpSpPr>
        <p:pic>
          <p:nvPicPr>
            <p:cNvPr id="12" name="Picture 11" descr="Screen Shot 2017-07-04 at 15.28.40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80" t="46090"/>
            <a:stretch/>
          </p:blipFill>
          <p:spPr>
            <a:xfrm>
              <a:off x="668083" y="830902"/>
              <a:ext cx="4204954" cy="3697111"/>
            </a:xfrm>
            <a:prstGeom prst="rect">
              <a:avLst/>
            </a:prstGeom>
          </p:spPr>
        </p:pic>
        <p:pic>
          <p:nvPicPr>
            <p:cNvPr id="13" name="Picture 12" descr="Screen Shot 2017-07-04 at 15.28.40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090" r="93368"/>
            <a:stretch/>
          </p:blipFill>
          <p:spPr>
            <a:xfrm>
              <a:off x="166507" y="836779"/>
              <a:ext cx="602074" cy="3697111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74961" y="6467482"/>
            <a:ext cx="3809614" cy="34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</a:rPr>
              <a:t>Carralero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, et al Nuclear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Fusion 57 056044</a:t>
            </a:r>
          </a:p>
        </p:txBody>
      </p:sp>
      <p:pic>
        <p:nvPicPr>
          <p:cNvPr id="16" name="Picture 15" descr="Fig1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2"/>
          <a:stretch/>
        </p:blipFill>
        <p:spPr>
          <a:xfrm>
            <a:off x="5004610" y="3139227"/>
            <a:ext cx="3095784" cy="278002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5384" y="5890052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Role of neutrals at the </a:t>
            </a:r>
            <a:r>
              <a:rPr lang="en-GB" sz="1600" dirty="0" err="1">
                <a:latin typeface="Arial"/>
                <a:cs typeface="Arial"/>
              </a:rPr>
              <a:t>midplane</a:t>
            </a:r>
            <a:r>
              <a:rPr lang="en-GB" sz="1600" dirty="0">
                <a:latin typeface="Arial"/>
                <a:cs typeface="Arial"/>
              </a:rPr>
              <a:t> investigated so far by EIRENCE numerical simulations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220" y="764704"/>
            <a:ext cx="8917268" cy="215696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384" y="3140968"/>
            <a:ext cx="4427984" cy="33338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75517" y="5821151"/>
            <a:ext cx="542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TCV L-Mode confirms complex dependence </a:t>
            </a:r>
          </a:p>
          <a:p>
            <a:r>
              <a:rPr lang="en-US" dirty="0" smtClean="0">
                <a:latin typeface="Arial"/>
                <a:cs typeface="Arial"/>
              </a:rPr>
              <a:t>on </a:t>
            </a:r>
            <a:r>
              <a:rPr lang="en-US" dirty="0" err="1" smtClean="0">
                <a:latin typeface="Arial"/>
                <a:cs typeface="Arial"/>
              </a:rPr>
              <a:t>Divertor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collisionality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sz="1600" i="1" dirty="0" smtClean="0">
                <a:solidFill>
                  <a:srgbClr val="7F7F7F"/>
                </a:solidFill>
                <a:latin typeface="Arial"/>
                <a:cs typeface="Arial"/>
              </a:rPr>
              <a:t>(Vianello IAEA 2016) </a:t>
            </a:r>
            <a:endParaRPr lang="en-US" sz="1600" i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28797" y="3139227"/>
            <a:ext cx="4579707" cy="3321947"/>
          </a:xfrm>
          <a:prstGeom prst="rect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5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smtClean="0"/>
              <a:t>H. Meyer | ITPA PEP TGM | Garching, Germany | 23rd Oct. 2015 |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675780"/>
      </p:ext>
    </p:extLst>
  </p:cSld>
  <p:clrMapOvr>
    <a:masterClrMapping/>
  </p:clrMapOvr>
</p:sld>
</file>

<file path=ppt/theme/theme1.xml><?xml version="1.0" encoding="utf-8"?>
<a:theme xmlns:a="http://schemas.openxmlformats.org/drawingml/2006/main" name="EUROFusion_MST1_exte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EUROFusion_MST1_extended.potm</Template>
  <TotalTime>9671</TotalTime>
  <Words>129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EUROFusion_MST1_extended</vt:lpstr>
      <vt:lpstr>Highlights of the EUROfusion MST1 campaigns 2015-2016</vt:lpstr>
      <vt:lpstr>Filamentary transport in high density (high-power) regimes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Nieckchen Petra</dc:creator>
  <cp:lastModifiedBy>Nicola Vianello</cp:lastModifiedBy>
  <cp:revision>284</cp:revision>
  <cp:lastPrinted>2014-10-16T14:51:28Z</cp:lastPrinted>
  <dcterms:created xsi:type="dcterms:W3CDTF">2014-10-17T14:45:18Z</dcterms:created>
  <dcterms:modified xsi:type="dcterms:W3CDTF">2017-07-04T14:00:11Z</dcterms:modified>
</cp:coreProperties>
</file>