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DfOuDlF9Lya/SCP4xXP0XaybY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85911a7e0a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385911a7e0a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0c6dcdfd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300c6dcdfd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0c6dcdfd3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300c6dcdfd3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0c6dcdfd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300c6dcdfd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hyperlink" Target="https://github.com/nrocha02/2025_MA_CAPSTONE_704D_GRUPO_2" TargetMode="External"/><Relationship Id="rId5" Type="http://schemas.openxmlformats.org/officeDocument/2006/relationships/hyperlink" Target="https://cordillera-pets-ecommerce.atlassian.net/jira/software/projects/SCRUM/boards/1?atlOrigin=eyJpIjoiMTY1YjZjMzgwYzliNDRkYzk1ZmYzZjg2NmU4YjEyNGMiLCJwIjoiaiJ9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799518" y="3190830"/>
            <a:ext cx="10592964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419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419" sz="3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Ingeniería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de proyecto: </a:t>
            </a:r>
            <a:r>
              <a:rPr lang="es-419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 E-commerce para Cordillera Pets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45038" y="5523512"/>
            <a:ext cx="106464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2"/>
              <a:buFont typeface="Calibri"/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Sección	:</a:t>
            </a:r>
            <a:b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	: Carol</a:t>
            </a: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ina Sanchez, Janiz Carreño, Nicolás Rocha</a:t>
            </a:r>
            <a:b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Docente	:Christ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5911a7e0a_0_24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385911a7e0a_0_24"/>
          <p:cNvSpPr txBox="1"/>
          <p:nvPr>
            <p:ph type="title"/>
          </p:nvPr>
        </p:nvSpPr>
        <p:spPr>
          <a:xfrm>
            <a:off x="640080" y="325369"/>
            <a:ext cx="32040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 y artefactos del sistema</a:t>
            </a:r>
            <a:endParaRPr/>
          </a:p>
        </p:txBody>
      </p:sp>
      <p:sp>
        <p:nvSpPr>
          <p:cNvPr id="183" name="Google Shape;183;g385911a7e0a_0_24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g385911a7e0a_0_24"/>
          <p:cNvPicPr preferRelativeResize="0"/>
          <p:nvPr/>
        </p:nvPicPr>
        <p:blipFill rotWithShape="1">
          <a:blip r:embed="rId3">
            <a:alphaModFix/>
          </a:blip>
          <a:srcRect b="0" l="0" r="0" t="12265"/>
          <a:stretch/>
        </p:blipFill>
        <p:spPr>
          <a:xfrm>
            <a:off x="5479405" y="10"/>
            <a:ext cx="68787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85" name="Google Shape;185;g385911a7e0a_0_24"/>
          <p:cNvGrpSpPr/>
          <p:nvPr/>
        </p:nvGrpSpPr>
        <p:grpSpPr>
          <a:xfrm>
            <a:off x="3614996" y="1115551"/>
            <a:ext cx="8127999" cy="5415475"/>
            <a:chOff x="0" y="1587"/>
            <a:chExt cx="8127999" cy="5415475"/>
          </a:xfrm>
        </p:grpSpPr>
        <p:sp>
          <p:nvSpPr>
            <p:cNvPr id="186" name="Google Shape;186;g385911a7e0a_0_24"/>
            <p:cNvSpPr/>
            <p:nvPr/>
          </p:nvSpPr>
          <p:spPr>
            <a:xfrm>
              <a:off x="3251199" y="1587"/>
              <a:ext cx="4876800" cy="1259400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20"/>
              </a:srgbClr>
            </a:solidFill>
            <a:ln cap="flat" cmpd="sng" w="25400">
              <a:solidFill>
                <a:srgbClr val="DED3D3">
                  <a:alpha val="8902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385911a7e0a_0_24"/>
            <p:cNvSpPr txBox="1"/>
            <p:nvPr/>
          </p:nvSpPr>
          <p:spPr>
            <a:xfrm>
              <a:off x="3251199" y="159014"/>
              <a:ext cx="44046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311150" lvl="0" marL="45720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Panel de gestión de productos, usuarios y stock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Visualizador de pedidos y estado de envíos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Herramientas para editar catálogo y reportes</a:t>
              </a:r>
              <a:endParaRPr sz="1300"/>
            </a:p>
          </p:txBody>
        </p:sp>
        <p:sp>
          <p:nvSpPr>
            <p:cNvPr id="188" name="Google Shape;188;g385911a7e0a_0_24"/>
            <p:cNvSpPr/>
            <p:nvPr/>
          </p:nvSpPr>
          <p:spPr>
            <a:xfrm>
              <a:off x="0" y="1587"/>
              <a:ext cx="3251100" cy="1259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385911a7e0a_0_24"/>
            <p:cNvSpPr txBox="1"/>
            <p:nvPr/>
          </p:nvSpPr>
          <p:spPr>
            <a:xfrm>
              <a:off x="61480" y="63067"/>
              <a:ext cx="3128100" cy="11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Panel Administrativo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385911a7e0a_0_24"/>
            <p:cNvSpPr/>
            <p:nvPr/>
          </p:nvSpPr>
          <p:spPr>
            <a:xfrm>
              <a:off x="3251199" y="1386945"/>
              <a:ext cx="4876800" cy="1259400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20"/>
              </a:srgbClr>
            </a:solidFill>
            <a:ln cap="flat" cmpd="sng" w="25400">
              <a:solidFill>
                <a:srgbClr val="DED3D3">
                  <a:alpha val="8902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385911a7e0a_0_24"/>
            <p:cNvSpPr txBox="1"/>
            <p:nvPr/>
          </p:nvSpPr>
          <p:spPr>
            <a:xfrm>
              <a:off x="3251199" y="1544372"/>
              <a:ext cx="44046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311150" lvl="0" marL="45720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Sistema de notificaciones automáticas por correo electrónico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Módulo de seguimiento de estado de pedido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Plantillas de emails para comunicaciones de compra y despacho</a:t>
              </a:r>
              <a:endParaRPr sz="1300"/>
            </a:p>
          </p:txBody>
        </p:sp>
        <p:sp>
          <p:nvSpPr>
            <p:cNvPr id="192" name="Google Shape;192;g385911a7e0a_0_24"/>
            <p:cNvSpPr/>
            <p:nvPr/>
          </p:nvSpPr>
          <p:spPr>
            <a:xfrm>
              <a:off x="0" y="1386945"/>
              <a:ext cx="3251100" cy="1259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385911a7e0a_0_24"/>
            <p:cNvSpPr txBox="1"/>
            <p:nvPr/>
          </p:nvSpPr>
          <p:spPr>
            <a:xfrm>
              <a:off x="61480" y="1448425"/>
              <a:ext cx="3128100" cy="11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Notificaciones y Seguimiento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385911a7e0a_0_24"/>
            <p:cNvSpPr/>
            <p:nvPr/>
          </p:nvSpPr>
          <p:spPr>
            <a:xfrm>
              <a:off x="3251199" y="2772304"/>
              <a:ext cx="4876800" cy="1259400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20"/>
              </a:srgbClr>
            </a:solidFill>
            <a:ln cap="flat" cmpd="sng" w="25400">
              <a:solidFill>
                <a:srgbClr val="DED3D3">
                  <a:alpha val="8902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385911a7e0a_0_24"/>
            <p:cNvSpPr txBox="1"/>
            <p:nvPr/>
          </p:nvSpPr>
          <p:spPr>
            <a:xfrm>
              <a:off x="3251199" y="2929731"/>
              <a:ext cx="44046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311150" lvl="0" marL="45720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Módulo de administración de contenido de noticias/campañas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Editor de promociones y banners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Página visible para clientes con novedades y ofertas</a:t>
              </a:r>
              <a:endParaRPr sz="1300"/>
            </a:p>
          </p:txBody>
        </p:sp>
        <p:sp>
          <p:nvSpPr>
            <p:cNvPr id="196" name="Google Shape;196;g385911a7e0a_0_24"/>
            <p:cNvSpPr/>
            <p:nvPr/>
          </p:nvSpPr>
          <p:spPr>
            <a:xfrm>
              <a:off x="0" y="2772304"/>
              <a:ext cx="3251100" cy="1259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385911a7e0a_0_24"/>
            <p:cNvSpPr txBox="1"/>
            <p:nvPr/>
          </p:nvSpPr>
          <p:spPr>
            <a:xfrm>
              <a:off x="61480" y="2833784"/>
              <a:ext cx="3128100" cy="11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Sección de Noticias y Promociones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385911a7e0a_0_24"/>
            <p:cNvSpPr/>
            <p:nvPr/>
          </p:nvSpPr>
          <p:spPr>
            <a:xfrm>
              <a:off x="3251199" y="4157662"/>
              <a:ext cx="4876800" cy="1259400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20"/>
              </a:srgbClr>
            </a:solidFill>
            <a:ln cap="flat" cmpd="sng" w="25400">
              <a:solidFill>
                <a:srgbClr val="DED3D3">
                  <a:alpha val="8902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385911a7e0a_0_24"/>
            <p:cNvSpPr txBox="1"/>
            <p:nvPr/>
          </p:nvSpPr>
          <p:spPr>
            <a:xfrm>
              <a:off x="3251199" y="4315089"/>
              <a:ext cx="44046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311150" lvl="0" marL="45720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Generador de reportes mensuales (ventas, stock, productos destacados)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Dashboard de estadísticas para administración</a:t>
              </a:r>
              <a:endParaRPr sz="1300"/>
            </a:p>
          </p:txBody>
        </p:sp>
        <p:sp>
          <p:nvSpPr>
            <p:cNvPr id="200" name="Google Shape;200;g385911a7e0a_0_24"/>
            <p:cNvSpPr/>
            <p:nvPr/>
          </p:nvSpPr>
          <p:spPr>
            <a:xfrm>
              <a:off x="0" y="4157662"/>
              <a:ext cx="3251100" cy="1259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385911a7e0a_0_24"/>
            <p:cNvSpPr txBox="1"/>
            <p:nvPr/>
          </p:nvSpPr>
          <p:spPr>
            <a:xfrm>
              <a:off x="61480" y="4219142"/>
              <a:ext cx="3128100" cy="11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Reportes y Análisis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0c6dcdfd3_0_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300c6dcdfd3_0_8"/>
          <p:cNvSpPr txBox="1"/>
          <p:nvPr>
            <p:ph type="title"/>
          </p:nvPr>
        </p:nvSpPr>
        <p:spPr>
          <a:xfrm>
            <a:off x="640074" y="325375"/>
            <a:ext cx="40974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419" sz="2800">
                <a:latin typeface="Arial"/>
                <a:ea typeface="Arial"/>
                <a:cs typeface="Arial"/>
                <a:sym typeface="Arial"/>
              </a:rPr>
              <a:t>Product Backlog Priorizado en Roadmap</a:t>
            </a:r>
            <a:endParaRPr/>
          </a:p>
        </p:txBody>
      </p:sp>
      <p:sp>
        <p:nvSpPr>
          <p:cNvPr id="208" name="Google Shape;208;g300c6dcdfd3_0_8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300c6dcdfd3_0_8"/>
          <p:cNvPicPr preferRelativeResize="0"/>
          <p:nvPr/>
        </p:nvPicPr>
        <p:blipFill rotWithShape="1">
          <a:blip r:embed="rId3">
            <a:alphaModFix/>
          </a:blip>
          <a:srcRect b="0" l="0" r="0" t="12265"/>
          <a:stretch/>
        </p:blipFill>
        <p:spPr>
          <a:xfrm>
            <a:off x="5479405" y="10"/>
            <a:ext cx="68787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10" name="Google Shape;210;g300c6dcdfd3_0_8"/>
          <p:cNvSpPr txBox="1"/>
          <p:nvPr/>
        </p:nvSpPr>
        <p:spPr>
          <a:xfrm>
            <a:off x="640075" y="2910000"/>
            <a:ext cx="50466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419" sz="2100"/>
              <a:t>Fase 1: Funcionalidades básicas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419" sz="2100"/>
              <a:t>Fase 2: Compra y Pago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419" sz="2100"/>
              <a:t>Fase 3: Experiencia Cliente y Administración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419" sz="2100"/>
              <a:t>Fase 4: Sección de promociones y Escalabilidad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419" sz="2100"/>
              <a:t>Fase 5: Cierre y Soporte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 txBox="1"/>
          <p:nvPr>
            <p:ph type="title"/>
          </p:nvPr>
        </p:nvSpPr>
        <p:spPr>
          <a:xfrm>
            <a:off x="640080" y="1113964"/>
            <a:ext cx="3203894" cy="1168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del Proyecto</a:t>
            </a:r>
            <a:endParaRPr/>
          </a:p>
        </p:txBody>
      </p:sp>
      <p:sp>
        <p:nvSpPr>
          <p:cNvPr id="217" name="Google Shape;217;p11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11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479405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19" name="Google Shape;219;p11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s-419" sz="2100">
                <a:solidFill>
                  <a:schemeClr val="dk1"/>
                </a:solidFill>
              </a:rPr>
              <a:t>Desarrollo de plataforma web e-commerce funcional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3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s-419" sz="2100">
                <a:solidFill>
                  <a:schemeClr val="dk1"/>
                </a:solidFill>
              </a:rPr>
              <a:t>Carrito de compras y checkout seguro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3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s-419" sz="2100">
                <a:solidFill>
                  <a:schemeClr val="dk1"/>
                </a:solidFill>
              </a:rPr>
              <a:t>Gestión completa de clientes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3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s-419" sz="2100">
                <a:solidFill>
                  <a:schemeClr val="dk1"/>
                </a:solidFill>
              </a:rPr>
              <a:t>Panel administrativo centralizado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3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s-419" sz="2100">
                <a:solidFill>
                  <a:schemeClr val="dk1"/>
                </a:solidFill>
              </a:rPr>
              <a:t>Notificaciones automáticas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3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s-419" sz="2100">
                <a:solidFill>
                  <a:schemeClr val="dk1"/>
                </a:solidFill>
              </a:rPr>
              <a:t>Sección de noticias y campañas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3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s-419" sz="2100">
                <a:solidFill>
                  <a:schemeClr val="dk1"/>
                </a:solidFill>
              </a:rPr>
              <a:t>Diseño responsive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2"/>
          <p:cNvSpPr txBox="1"/>
          <p:nvPr>
            <p:ph type="title"/>
          </p:nvPr>
        </p:nvSpPr>
        <p:spPr>
          <a:xfrm>
            <a:off x="640080" y="1113964"/>
            <a:ext cx="4670098" cy="1168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de Desarrollo e Implementación</a:t>
            </a:r>
            <a:endParaRPr/>
          </a:p>
        </p:txBody>
      </p:sp>
      <p:sp>
        <p:nvSpPr>
          <p:cNvPr id="226" name="Google Shape;226;p12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2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479405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28" name="Google Shape;228;p12"/>
          <p:cNvSpPr txBox="1"/>
          <p:nvPr/>
        </p:nvSpPr>
        <p:spPr>
          <a:xfrm>
            <a:off x="640075" y="2872900"/>
            <a:ext cx="4670100" cy="3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de Desarrollo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</a:rPr>
              <a:t>Microsoft Azure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</a:rPr>
              <a:t>Vercel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</a:rPr>
              <a:t>Django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</a:rPr>
              <a:t>MariaDB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419" sz="2000">
                <a:solidFill>
                  <a:schemeClr val="dk1"/>
                </a:solidFill>
              </a:rPr>
              <a:t>T</a:t>
            </a: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ecnologías github y trello (Jira)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u="sng">
                <a:solidFill>
                  <a:schemeClr val="hlink"/>
                </a:solidFill>
                <a:hlinkClick r:id="rId4"/>
              </a:rPr>
              <a:t>Repo GitHub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u="sng">
                <a:solidFill>
                  <a:schemeClr val="hlink"/>
                </a:solidFill>
                <a:hlinkClick r:id="rId5"/>
              </a:rPr>
              <a:t>Product backlog Jira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de Implementación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</a:rPr>
              <a:t>API de pago Transbank/Webpay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0c6dcdfd3_0_33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300c6dcdfd3_0_33"/>
          <p:cNvSpPr txBox="1"/>
          <p:nvPr>
            <p:ph type="title"/>
          </p:nvPr>
        </p:nvSpPr>
        <p:spPr>
          <a:xfrm>
            <a:off x="640075" y="1601170"/>
            <a:ext cx="467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13335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419" sz="2300">
                <a:latin typeface="Arial"/>
                <a:ea typeface="Arial"/>
                <a:cs typeface="Arial"/>
                <a:sym typeface="Arial"/>
              </a:rPr>
              <a:t>Propuesta de diseño inicial</a:t>
            </a:r>
            <a:endParaRPr sz="4700"/>
          </a:p>
        </p:txBody>
      </p:sp>
      <p:sp>
        <p:nvSpPr>
          <p:cNvPr id="235" name="Google Shape;235;g300c6dcdfd3_0_33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g300c6dcdfd3_0_33"/>
          <p:cNvPicPr preferRelativeResize="0"/>
          <p:nvPr/>
        </p:nvPicPr>
        <p:blipFill rotWithShape="1">
          <a:blip r:embed="rId3">
            <a:alphaModFix amt="18000"/>
          </a:blip>
          <a:srcRect b="0" l="0" r="0" t="12265"/>
          <a:stretch/>
        </p:blipFill>
        <p:spPr>
          <a:xfrm>
            <a:off x="5479405" y="10"/>
            <a:ext cx="68787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37" name="Google Shape;237;g300c6dcdfd3_0_33"/>
          <p:cNvSpPr txBox="1"/>
          <p:nvPr/>
        </p:nvSpPr>
        <p:spPr>
          <a:xfrm>
            <a:off x="482125" y="2797300"/>
            <a:ext cx="11541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Back-end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Caso de Uso General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BPMN del proceso a mejorar- To-do (Automatiza).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BD MER. + Diagrama de Clases (Modelos de entrada simples)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Actividad del Proceso Clave que cubrirá el MVP en sus sprint Tecnologías y Modelo por Capas o MVC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FrontEnd: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Vistas de Usuario principal estáticas con diseño alta fidelidad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640080" y="325369"/>
            <a:ext cx="4368602" cy="9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Temario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62909" y="1409018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719234" y="1768666"/>
            <a:ext cx="5051036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Identificar: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 o necesidad detectada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objetivo del proyecto.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de negocio Canvas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Actores del proyecto. Equipo y Modalidad de trabajo ágil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Definir: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Principales épicas a cubrir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Visión de la Solución esperada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Perfil y atributos de Actores/Usuarios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Principales Historias de Usuario por épicas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 y artefactos del sistema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´Product Backlog priorizado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Roadmap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del Proyecto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de Desarrollo e Implementación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Propuesta de diseño inicial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40075" y="2872900"/>
            <a:ext cx="4670100" cy="3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Estratégico: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1. Transformación digital del negocio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2. Optimización de la gestión operativa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3. Posicionamiento en el mercado digital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4. Mejorar la experiencia del usuario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5. Escalabilidad del Negocio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principal de Proyecto: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5714"/>
              <a:buFont typeface="Arial"/>
              <a:buNone/>
            </a:pPr>
            <a:r>
              <a:rPr lang="es-419" sz="1891">
                <a:solidFill>
                  <a:schemeClr val="dk1"/>
                </a:solidFill>
              </a:rPr>
              <a:t>Implementar una plataforma web e-commerce para Cordillera Pets que automatice los procesos de venta, gestión de productos y control de pedidos, optimizando la eficiencia operativa del negocio y mejorando significativamente la experiencia de compra de los clientes. Posicionar al Cliente en el comercio </a:t>
            </a:r>
            <a:r>
              <a:rPr lang="es-419" sz="1891">
                <a:solidFill>
                  <a:schemeClr val="dk1"/>
                </a:solidFill>
              </a:rPr>
              <a:t>electrónico</a:t>
            </a:r>
            <a:r>
              <a:rPr lang="es-419" sz="1891">
                <a:solidFill>
                  <a:schemeClr val="dk1"/>
                </a:solidFill>
              </a:rPr>
              <a:t>.</a:t>
            </a:r>
            <a:endParaRPr sz="1891">
              <a:solidFill>
                <a:schemeClr val="dk1"/>
              </a:solidFill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Actores del proyecto</a:t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Patrocinador  Cliente: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Mario Sanchez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Stakeholder´s: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Mario Sanchez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principal de proyecto: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Nicolás Rocha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Janiz Carreño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Carolina Sanchez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rincipales épicas</a:t>
            </a: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640075" y="2872900"/>
            <a:ext cx="4670100" cy="3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2000">
                <a:solidFill>
                  <a:schemeClr val="dk1"/>
                </a:solidFill>
              </a:rPr>
              <a:t>Gestión del Proyecto y Configuración Inicial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419" sz="2000">
                <a:solidFill>
                  <a:schemeClr val="dk1"/>
                </a:solidFill>
              </a:rPr>
              <a:t>Diseño de Experiencia de Usuario (UX/UI)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419" sz="2000">
                <a:solidFill>
                  <a:schemeClr val="dk1"/>
                </a:solidFill>
              </a:rPr>
              <a:t>Desarrollo del Catálogo de Productos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419" sz="2000">
                <a:solidFill>
                  <a:schemeClr val="dk1"/>
                </a:solidFill>
              </a:rPr>
              <a:t>Gestión de Usuarios y Autenticación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Carrito de Compras y Proceso de Checkout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Pasarela de Pagos y Transacciones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Panel de Administración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Sistema de Notificaciones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Blog y Gestión de Contenidos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Pruebas, Despliegue y Mantenimiento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Optimización y SEO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Capacitación y Transferencia de Conocimiento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 txBox="1"/>
          <p:nvPr>
            <p:ph type="title"/>
          </p:nvPr>
        </p:nvSpPr>
        <p:spPr>
          <a:xfrm>
            <a:off x="393605" y="78869"/>
            <a:ext cx="51561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Solución esperada</a:t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828580" y="209404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8" title="mermaid-diagram-2025-09-09-131601.png"/>
          <p:cNvPicPr preferRelativeResize="0"/>
          <p:nvPr/>
        </p:nvPicPr>
        <p:blipFill rotWithShape="1">
          <a:blip r:embed="rId3">
            <a:alphaModFix/>
          </a:blip>
          <a:srcRect b="10877" l="0" r="0" t="10413"/>
          <a:stretch/>
        </p:blipFill>
        <p:spPr>
          <a:xfrm>
            <a:off x="1352050" y="2330112"/>
            <a:ext cx="9723551" cy="47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3600">
                <a:latin typeface="Arial"/>
                <a:ea typeface="Arial"/>
                <a:cs typeface="Arial"/>
                <a:sym typeface="Arial"/>
              </a:rPr>
              <a:t>Perfil de Actores Usuarios</a:t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42" name="Google Shape;142;p9"/>
          <p:cNvSpPr txBox="1"/>
          <p:nvPr/>
        </p:nvSpPr>
        <p:spPr>
          <a:xfrm>
            <a:off x="640075" y="2910075"/>
            <a:ext cx="4776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 sz="2800"/>
              <a:t>Dueño/Administrador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 sz="2800"/>
              <a:t>Vendedor/Administrativo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 sz="2800"/>
              <a:t>Cliente/Usuario Final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0c6dcdfd3_0_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300c6dcdfd3_0_0"/>
          <p:cNvSpPr txBox="1"/>
          <p:nvPr>
            <p:ph type="title"/>
          </p:nvPr>
        </p:nvSpPr>
        <p:spPr>
          <a:xfrm>
            <a:off x="640074" y="325375"/>
            <a:ext cx="49773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rincipales historias de usuarios por épicas</a:t>
            </a:r>
            <a:endParaRPr/>
          </a:p>
        </p:txBody>
      </p:sp>
      <p:sp>
        <p:nvSpPr>
          <p:cNvPr id="149" name="Google Shape;149;g300c6dcdfd3_0_0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300c6dcdfd3_0_0"/>
          <p:cNvSpPr txBox="1"/>
          <p:nvPr/>
        </p:nvSpPr>
        <p:spPr>
          <a:xfrm>
            <a:off x="640070" y="2910000"/>
            <a:ext cx="9547200" cy="3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6075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419" sz="2000">
                <a:solidFill>
                  <a:schemeClr val="dk1"/>
                </a:solidFill>
              </a:rPr>
              <a:t>Catálogo digital y gestión de productos: Como cliente, quiero ver un catálogo actualizado con fotos y precios para elegir fácilmente los productos que necesito.</a:t>
            </a:r>
            <a:endParaRPr sz="2000">
              <a:solidFill>
                <a:schemeClr val="dk1"/>
              </a:solidFill>
            </a:endParaRPr>
          </a:p>
          <a:p>
            <a:pPr indent="-346075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Compra en línea y pagos seguros: Como cliente, deseo agregar productos al carrito y pagar en línea de forma segura, finalizando mi compra sin riesgos ni demoras.</a:t>
            </a:r>
            <a:endParaRPr sz="2000">
              <a:solidFill>
                <a:schemeClr val="dk1"/>
              </a:solidFill>
            </a:endParaRPr>
          </a:p>
          <a:p>
            <a:pPr indent="-346075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Gestión de usuarios y autenticación: Como cliente, quiero registrarme y acceder a mi perfil, para ver el historial y preferencias de mis compras anteriores.</a:t>
            </a:r>
            <a:endParaRPr sz="2000">
              <a:solidFill>
                <a:schemeClr val="dk1"/>
              </a:solidFill>
            </a:endParaRPr>
          </a:p>
          <a:p>
            <a:pPr indent="-346075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Panel administrativo y reportes: Como administrador, necesito gestionar desde un solo lugar los productos, pedidos y stock, además de acceder a reportes de ventas mensuales para tomar decisiones informadas.</a:t>
            </a:r>
            <a:endParaRPr sz="2000">
              <a:solidFill>
                <a:schemeClr val="dk1"/>
              </a:solidFill>
            </a:endParaRPr>
          </a:p>
          <a:p>
            <a:pPr indent="-346075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Notificaciones y experiencia del cliente: Como cliente, quiero recibir notificaciones automáticas al correo sobre el estado de mi pedido y despacho, para saber cuándo llegará mi compra.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300c6dcdfd3_0_0"/>
          <p:cNvPicPr preferRelativeResize="0"/>
          <p:nvPr/>
        </p:nvPicPr>
        <p:blipFill rotWithShape="1">
          <a:blip r:embed="rId3">
            <a:alphaModFix amt="20000"/>
          </a:blip>
          <a:srcRect b="0" l="0" r="0" t="12265"/>
          <a:stretch/>
        </p:blipFill>
        <p:spPr>
          <a:xfrm>
            <a:off x="5311702" y="10"/>
            <a:ext cx="68787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 txBox="1"/>
          <p:nvPr>
            <p:ph type="title"/>
          </p:nvPr>
        </p:nvSpPr>
        <p:spPr>
          <a:xfrm>
            <a:off x="640080" y="325369"/>
            <a:ext cx="3203894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 y artefactos del sistema</a:t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479405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60" name="Google Shape;160;p10"/>
          <p:cNvGrpSpPr/>
          <p:nvPr/>
        </p:nvGrpSpPr>
        <p:grpSpPr>
          <a:xfrm>
            <a:off x="3614996" y="1115551"/>
            <a:ext cx="8127999" cy="5415491"/>
            <a:chOff x="0" y="1587"/>
            <a:chExt cx="8127999" cy="5415491"/>
          </a:xfrm>
        </p:grpSpPr>
        <p:sp>
          <p:nvSpPr>
            <p:cNvPr id="161" name="Google Shape;161;p10"/>
            <p:cNvSpPr/>
            <p:nvPr/>
          </p:nvSpPr>
          <p:spPr>
            <a:xfrm>
              <a:off x="3251199" y="1587"/>
              <a:ext cx="4876800" cy="1259416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19"/>
              </a:srgbClr>
            </a:solidFill>
            <a:ln cap="flat" cmpd="sng" w="25400">
              <a:solidFill>
                <a:srgbClr val="DED3D3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 txBox="1"/>
            <p:nvPr/>
          </p:nvSpPr>
          <p:spPr>
            <a:xfrm>
              <a:off x="3251199" y="159014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311150" lvl="0" marL="45720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Módulo de visualización de productos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Base de datos de productos (imágenes, descripciones, stock, precios)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Panel de edición para administradores</a:t>
              </a:r>
              <a:endParaRPr sz="1300"/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0" y="1587"/>
              <a:ext cx="3251200" cy="125941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 txBox="1"/>
            <p:nvPr/>
          </p:nvSpPr>
          <p:spPr>
            <a:xfrm>
              <a:off x="61480" y="63067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Catálogo de Productos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3251199" y="1386945"/>
              <a:ext cx="4876800" cy="1259416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19"/>
              </a:srgbClr>
            </a:solidFill>
            <a:ln cap="flat" cmpd="sng" w="25400">
              <a:solidFill>
                <a:srgbClr val="DED3D3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 txBox="1"/>
            <p:nvPr/>
          </p:nvSpPr>
          <p:spPr>
            <a:xfrm>
              <a:off x="3251199" y="1544372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311150" lvl="0" marL="45720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Módulo de carrito (agregar/eliminar/modificar productos)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Cálculo automático de total de compra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Página de checkout y confirmación de pedido</a:t>
              </a:r>
              <a:endParaRPr sz="1300"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0" y="1386945"/>
              <a:ext cx="3251200" cy="125941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 txBox="1"/>
            <p:nvPr/>
          </p:nvSpPr>
          <p:spPr>
            <a:xfrm>
              <a:off x="61480" y="1448425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Carrito de Compras y Checkout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51199" y="2772304"/>
              <a:ext cx="4876800" cy="1259416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19"/>
              </a:srgbClr>
            </a:solidFill>
            <a:ln cap="flat" cmpd="sng" w="25400">
              <a:solidFill>
                <a:srgbClr val="DED3D3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 txBox="1"/>
            <p:nvPr/>
          </p:nvSpPr>
          <p:spPr>
            <a:xfrm>
              <a:off x="3251199" y="2929731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311150" lvl="0" marL="45720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Integración con pasarela de pagos (ej. Transbank/Webpay)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Formulario para ingresar datos de pago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Sistema de confirmación de pago y emisión de comprobante</a:t>
              </a:r>
              <a:endParaRPr sz="1300"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0" y="2772304"/>
              <a:ext cx="3251200" cy="125941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0"/>
            <p:cNvSpPr txBox="1"/>
            <p:nvPr/>
          </p:nvSpPr>
          <p:spPr>
            <a:xfrm>
              <a:off x="61480" y="2833784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Módulo de Pago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3251199" y="4157662"/>
              <a:ext cx="4876800" cy="1259416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19"/>
              </a:srgbClr>
            </a:solidFill>
            <a:ln cap="flat" cmpd="sng" w="25400">
              <a:solidFill>
                <a:srgbClr val="DED3D3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0"/>
            <p:cNvSpPr txBox="1"/>
            <p:nvPr/>
          </p:nvSpPr>
          <p:spPr>
            <a:xfrm>
              <a:off x="3251199" y="4315089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311150" lvl="0" marL="45720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Formulario de registro e inicio de sesión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Gestión de perfiles de cliente (historial de compras, preferencias)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Panel de autenticación y autorización</a:t>
              </a:r>
              <a:endParaRPr sz="1300"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4157662"/>
              <a:ext cx="3251200" cy="125941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0"/>
            <p:cNvSpPr txBox="1"/>
            <p:nvPr/>
          </p:nvSpPr>
          <p:spPr>
            <a:xfrm>
              <a:off x="61480" y="4219142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Autenticación y Gestión de Usuarios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Amaril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2023-03-15T01:31:11Z</dcterms:created>
  <dc:creator>Christian Lazcano</dc:creator>
</cp:coreProperties>
</file>