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43" r:id="rId2"/>
    <p:sldId id="584" r:id="rId3"/>
    <p:sldId id="586" r:id="rId4"/>
    <p:sldId id="585" r:id="rId5"/>
    <p:sldId id="588" r:id="rId6"/>
    <p:sldId id="589" r:id="rId7"/>
    <p:sldId id="590" r:id="rId8"/>
    <p:sldId id="591" r:id="rId9"/>
    <p:sldId id="593" r:id="rId10"/>
    <p:sldId id="592" r:id="rId11"/>
    <p:sldId id="594" r:id="rId12"/>
    <p:sldId id="595" r:id="rId13"/>
    <p:sldId id="596" r:id="rId14"/>
    <p:sldId id="597" r:id="rId15"/>
    <p:sldId id="598" r:id="rId16"/>
    <p:sldId id="599" r:id="rId17"/>
    <p:sldId id="600" r:id="rId18"/>
  </p:sldIdLst>
  <p:sldSz cx="9906000" cy="6858000" type="A4"/>
  <p:notesSz cx="6743700" cy="9906000"/>
  <p:custShowLst>
    <p:custShow name="ST+" id="0">
      <p:sldLst/>
    </p:custShow>
  </p:custShow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89">
          <p15:clr>
            <a:srgbClr val="A4A3A4"/>
          </p15:clr>
        </p15:guide>
        <p15:guide id="2" pos="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46" autoAdjust="0"/>
  </p:normalViewPr>
  <p:slideViewPr>
    <p:cSldViewPr snapToGrid="0">
      <p:cViewPr varScale="1">
        <p:scale>
          <a:sx n="105" d="100"/>
          <a:sy n="105" d="100"/>
        </p:scale>
        <p:origin x="1771" y="101"/>
      </p:cViewPr>
      <p:guideLst>
        <p:guide orient="horz" pos="4089"/>
        <p:guide pos="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4214" y="4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6" rIns="91373" bIns="45686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6" rIns="91373" bIns="4568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6" rIns="91373" bIns="45686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6" rIns="91373" bIns="4568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4A6BABEC-2A65-0A4E-B1E8-16EE4A7D2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6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in="-12" max="1440" units="cm"/>
          <inkml:channel name="T" type="integer" max="2.14748E9" units="dev"/>
        </inkml:traceFormat>
        <inkml:channelProperties>
          <inkml:channelProperty channel="X" name="resolution" value="85.90604" units="1/cm"/>
          <inkml:channelProperty channel="Y" name="resolution" value="43.34328" units="1/cm"/>
          <inkml:channelProperty channel="T" name="resolution" value="1" units="1/dev"/>
        </inkml:channelProperties>
      </inkml:inkSource>
      <inkml:timestamp xml:id="ts0" timeString="2020-04-23T18:41:24.3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13837 9665 0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6" rIns="91373" bIns="45686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6" rIns="91373" bIns="4568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62000"/>
            <a:ext cx="5394325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2813"/>
            <a:ext cx="4953000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6" rIns="91373" bIns="456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6" rIns="91373" bIns="45686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6" rIns="91373" bIns="4568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23C69E5-2B3C-F049-9C3B-F39E01032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6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Intentional Hijacks</a:t>
            </a:r>
          </a:p>
          <a:p>
            <a:r>
              <a:rPr lang="en-US" dirty="0"/>
              <a:t>Misconfiguration</a:t>
            </a:r>
          </a:p>
          <a:p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/Pakistan example, 2008. Internet censorship -&gt; BGP prefixes propagated via upstream and affected the whole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3C69E5-2B3C-F049-9C3B-F39E01032D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RPKI vs. </a:t>
            </a:r>
            <a:r>
              <a:rPr lang="en-US" dirty="0" err="1"/>
              <a:t>BGPSec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3C69E5-2B3C-F049-9C3B-F39E01032DA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Resource allocation &amp; delegation</a:t>
            </a:r>
          </a:p>
          <a:p>
            <a:pPr marL="228600" indent="-228600">
              <a:buAutoNum type="arabicPeriod"/>
            </a:pPr>
            <a:r>
              <a:rPr lang="en-US" dirty="0"/>
              <a:t>TAL at each RIR</a:t>
            </a:r>
          </a:p>
          <a:p>
            <a:pPr marL="228600" indent="-228600">
              <a:buAutoNum type="arabicPeriod"/>
            </a:pPr>
            <a:r>
              <a:rPr lang="en-US" dirty="0"/>
              <a:t>ROA signed with resource owner certificate</a:t>
            </a:r>
          </a:p>
          <a:p>
            <a:pPr marL="228600" indent="-228600">
              <a:buAutoNum type="arabicPeriod"/>
            </a:pPr>
            <a:r>
              <a:rPr lang="en-US" dirty="0"/>
              <a:t>ROAs stored in RPKI repositories (different publication points, managed/delegated mode)</a:t>
            </a:r>
          </a:p>
          <a:p>
            <a:pPr marL="228600" indent="-228600">
              <a:buAutoNum type="arabicPeriod"/>
            </a:pPr>
            <a:r>
              <a:rPr lang="en-US" dirty="0"/>
              <a:t>Validation is performed within each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3C69E5-2B3C-F049-9C3B-F39E01032D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3C69E5-2B3C-F049-9C3B-F39E01032D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3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Uncontrolled -&gt; Measure eventually Traffic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3C69E5-2B3C-F049-9C3B-F39E01032DA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0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3C69E5-2B3C-F049-9C3B-F39E01032DA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7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3C69E5-2B3C-F049-9C3B-F39E01032D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50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3C69E5-2B3C-F049-9C3B-F39E01032D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9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6623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8309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94563" y="219075"/>
            <a:ext cx="2306637" cy="61817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4650" y="219075"/>
            <a:ext cx="6767513" cy="61817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1198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650" y="219075"/>
            <a:ext cx="9209088" cy="6858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296988"/>
            <a:ext cx="4495800" cy="51038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105400" y="1296988"/>
            <a:ext cx="4495800" cy="247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105400" y="3924300"/>
            <a:ext cx="4495800" cy="2476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167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650" y="219075"/>
            <a:ext cx="9209088" cy="6858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296988"/>
            <a:ext cx="4495800" cy="51038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1296988"/>
            <a:ext cx="4495800" cy="51038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2950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339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2666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96988"/>
            <a:ext cx="4495800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1296988"/>
            <a:ext cx="4495800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9017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2607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8621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66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8575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044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219075"/>
            <a:ext cx="9209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Click to edit Master title style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6988"/>
            <a:ext cx="9144000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Line 10"/>
          <p:cNvSpPr>
            <a:spLocks noChangeShapeType="1"/>
          </p:cNvSpPr>
          <p:nvPr/>
        </p:nvSpPr>
        <p:spPr bwMode="auto">
          <a:xfrm>
            <a:off x="390525" y="6489700"/>
            <a:ext cx="9229725" cy="0"/>
          </a:xfrm>
          <a:prstGeom prst="line">
            <a:avLst/>
          </a:prstGeom>
          <a:noFill/>
          <a:ln w="12700">
            <a:solidFill>
              <a:srgbClr val="DADA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0" name="Text Box 14"/>
          <p:cNvSpPr txBox="1">
            <a:spLocks noChangeArrowheads="1"/>
          </p:cNvSpPr>
          <p:nvPr userDrawn="1"/>
        </p:nvSpPr>
        <p:spPr bwMode="auto">
          <a:xfrm>
            <a:off x="304800" y="6551613"/>
            <a:ext cx="7358105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de-DE" sz="1000" b="0" i="1" baseline="0" dirty="0">
                <a:solidFill>
                  <a:srgbClr val="000000"/>
                </a:solidFill>
              </a:rPr>
              <a:t>NOMS 2020 Tutorial - </a:t>
            </a:r>
            <a:r>
              <a:rPr lang="en-US" sz="1000" b="0" i="1" baseline="0" dirty="0">
                <a:solidFill>
                  <a:srgbClr val="000000"/>
                </a:solidFill>
              </a:rPr>
              <a:t>Reliable measurements with BGP and RPKI 		</a:t>
            </a:r>
            <a:r>
              <a:rPr lang="en-US" sz="1000" b="0" i="1" baseline="0" dirty="0" err="1">
                <a:solidFill>
                  <a:srgbClr val="000000"/>
                </a:solidFill>
              </a:rPr>
              <a:t>Mattijs</a:t>
            </a:r>
            <a:r>
              <a:rPr lang="en-US" sz="1000" b="0" i="1" baseline="0" dirty="0">
                <a:solidFill>
                  <a:srgbClr val="000000"/>
                </a:solidFill>
              </a:rPr>
              <a:t> Jonker &amp; Nils Rodday</a:t>
            </a:r>
            <a:endParaRPr lang="en-US" sz="1000" b="0" i="1" dirty="0">
              <a:solidFill>
                <a:srgbClr val="000000"/>
              </a:solidFill>
            </a:endParaRPr>
          </a:p>
        </p:txBody>
      </p:sp>
      <p:sp>
        <p:nvSpPr>
          <p:cNvPr id="1031" name="Rectangle 22"/>
          <p:cNvSpPr>
            <a:spLocks noChangeArrowheads="1"/>
          </p:cNvSpPr>
          <p:nvPr/>
        </p:nvSpPr>
        <p:spPr bwMode="auto">
          <a:xfrm>
            <a:off x="8921750" y="6584950"/>
            <a:ext cx="835025" cy="22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 algn="ctr">
              <a:lnSpc>
                <a:spcPts val="1000"/>
              </a:lnSpc>
              <a:spcBef>
                <a:spcPct val="20000"/>
              </a:spcBef>
            </a:pPr>
            <a:fld id="{1651E55A-F8CB-0E4D-AC5B-5AC1E48B832A}" type="slidenum">
              <a:rPr lang="en-US" sz="1000" b="0" smtClean="0">
                <a:solidFill>
                  <a:srgbClr val="000000"/>
                </a:solidFill>
              </a:rPr>
              <a:pPr marL="342900" indent="-342900" algn="ctr">
                <a:lnSpc>
                  <a:spcPts val="1000"/>
                </a:lnSpc>
                <a:spcBef>
                  <a:spcPct val="20000"/>
                </a:spcBef>
              </a:pPr>
              <a:t>‹#›</a:t>
            </a:fld>
            <a:endParaRPr lang="en-US" sz="1000" b="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/>
          <a:ea typeface="ＭＳ Ｐゴシック" pitchFamily="-111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-11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-11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-11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-111" charset="0"/>
        </a:defRPr>
      </a:lvl9pPr>
    </p:titleStyle>
    <p:bodyStyle>
      <a:lvl1pPr marL="457200" indent="-457200" algn="l" rtl="0" eaLnBrk="0" fontAlgn="base" hangingPunct="0">
        <a:lnSpc>
          <a:spcPts val="2600"/>
        </a:lnSpc>
        <a:spcBef>
          <a:spcPct val="10000"/>
        </a:spcBef>
        <a:spcAft>
          <a:spcPct val="0"/>
        </a:spcAft>
        <a:buFont typeface="Arial"/>
        <a:buChar char="•"/>
        <a:defRPr sz="2400">
          <a:solidFill>
            <a:schemeClr val="tx1"/>
          </a:solidFill>
          <a:latin typeface="Arial"/>
          <a:ea typeface="ＭＳ Ｐゴシック" pitchFamily="-111" charset="-128"/>
          <a:cs typeface="Arial"/>
        </a:defRPr>
      </a:lvl1pPr>
      <a:lvl2pPr marL="800100" indent="-342900" algn="l" rtl="0" eaLnBrk="0" fontAlgn="base" hangingPunct="0">
        <a:lnSpc>
          <a:spcPts val="2600"/>
        </a:lnSpc>
        <a:spcBef>
          <a:spcPct val="5000"/>
        </a:spcBef>
        <a:spcAft>
          <a:spcPct val="0"/>
        </a:spcAft>
        <a:buFont typeface="Arial"/>
        <a:buChar char="•"/>
        <a:defRPr sz="2000">
          <a:solidFill>
            <a:schemeClr val="tx1"/>
          </a:solidFill>
          <a:latin typeface="Arial"/>
          <a:ea typeface="ＭＳ Ｐゴシック" pitchFamily="-111" charset="-128"/>
          <a:cs typeface="Arial"/>
        </a:defRPr>
      </a:lvl2pPr>
      <a:lvl3pPr marL="1257300" indent="-342900" algn="l" rtl="0" eaLnBrk="0" fontAlgn="base" hangingPunct="0">
        <a:lnSpc>
          <a:spcPts val="2300"/>
        </a:lnSpc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Arial"/>
          <a:ea typeface="ＭＳ Ｐゴシック" pitchFamily="-111" charset="-128"/>
          <a:cs typeface="Arial"/>
        </a:defRPr>
      </a:lvl3pPr>
      <a:lvl4pPr marL="1657350" indent="-285750" algn="l" rtl="0" eaLnBrk="0" fontAlgn="base" hangingPunct="0">
        <a:lnSpc>
          <a:spcPts val="2300"/>
        </a:lnSpc>
        <a:spcBef>
          <a:spcPct val="20000"/>
        </a:spcBef>
        <a:spcAft>
          <a:spcPct val="0"/>
        </a:spcAft>
        <a:buFont typeface="Arial"/>
        <a:buChar char="•"/>
        <a:defRPr sz="1400">
          <a:solidFill>
            <a:schemeClr val="tx1"/>
          </a:solidFill>
          <a:latin typeface="Arial"/>
          <a:ea typeface="ＭＳ Ｐゴシック" pitchFamily="-111" charset="-128"/>
          <a:cs typeface="Arial"/>
        </a:defRPr>
      </a:lvl4pPr>
      <a:lvl5pPr marL="2114550" indent="-285750" algn="l" rtl="0" eaLnBrk="0" fontAlgn="base" hangingPunct="0">
        <a:lnSpc>
          <a:spcPts val="2300"/>
        </a:lnSpc>
        <a:spcBef>
          <a:spcPct val="20000"/>
        </a:spcBef>
        <a:spcAft>
          <a:spcPct val="0"/>
        </a:spcAft>
        <a:buFont typeface="Arial"/>
        <a:buChar char="•"/>
        <a:defRPr sz="1400">
          <a:solidFill>
            <a:schemeClr val="tx1"/>
          </a:solidFill>
          <a:latin typeface="Arial"/>
          <a:ea typeface="ＭＳ Ｐゴシック" pitchFamily="-111" charset="-128"/>
          <a:cs typeface="Arial"/>
        </a:defRPr>
      </a:lvl5pPr>
      <a:lvl6pPr marL="2514600" indent="-228600" algn="l" rtl="0" eaLnBrk="0" fontAlgn="base" hangingPunct="0">
        <a:lnSpc>
          <a:spcPts val="23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0" fontAlgn="base" hangingPunct="0">
        <a:lnSpc>
          <a:spcPts val="23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0" fontAlgn="base" hangingPunct="0">
        <a:lnSpc>
          <a:spcPts val="23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0" fontAlgn="base" hangingPunct="0">
        <a:lnSpc>
          <a:spcPts val="23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473871"/>
            <a:ext cx="9209088" cy="955129"/>
          </a:xfrm>
        </p:spPr>
        <p:txBody>
          <a:bodyPr/>
          <a:lstStyle/>
          <a:p>
            <a:pPr marL="625475" indent="-625475"/>
            <a:r>
              <a:rPr lang="en-US" sz="2800" dirty="0">
                <a:solidFill>
                  <a:srgbClr val="FF9900"/>
                </a:solidFill>
              </a:rPr>
              <a:t>T3: Reliable measurements with BGP and RPKI</a:t>
            </a:r>
            <a:br>
              <a:rPr lang="en-US" sz="2800" dirty="0">
                <a:solidFill>
                  <a:srgbClr val="FF9900"/>
                </a:solidFill>
              </a:rPr>
            </a:br>
            <a:r>
              <a:rPr lang="en-US" sz="2000" dirty="0">
                <a:solidFill>
                  <a:srgbClr val="FF9900"/>
                </a:solidFill>
              </a:rPr>
              <a:t>Part II - RPKI</a:t>
            </a:r>
            <a:endParaRPr lang="de-DE" sz="2000" dirty="0">
              <a:solidFill>
                <a:srgbClr val="FF99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971859"/>
            <a:ext cx="9144000" cy="588949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err="1"/>
              <a:t>Mattijs</a:t>
            </a:r>
            <a:r>
              <a:rPr lang="de-DE" sz="1600" dirty="0"/>
              <a:t> </a:t>
            </a:r>
            <a:r>
              <a:rPr lang="de-DE" sz="1600" dirty="0" err="1"/>
              <a:t>Jonker</a:t>
            </a:r>
            <a:r>
              <a:rPr lang="de-DE" sz="1600" dirty="0"/>
              <a:t>, m.jonker@utwente.nl</a:t>
            </a:r>
          </a:p>
          <a:p>
            <a:pPr marL="0" indent="0">
              <a:buNone/>
            </a:pPr>
            <a:r>
              <a:rPr lang="de-DE" sz="1600" dirty="0"/>
              <a:t>Nils Rodday, nils.rodday@unibw.de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35857A-9817-41E0-86E8-6C756CAE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" y="5750736"/>
            <a:ext cx="2391335" cy="588949"/>
          </a:xfrm>
          <a:prstGeom prst="rect">
            <a:avLst/>
          </a:prstGeom>
        </p:spPr>
      </p:pic>
      <p:pic>
        <p:nvPicPr>
          <p:cNvPr id="7" name="Grafik 6" descr="Ein Bild, das sitzend, Bildschirm, dunkel, Uhr enthält.&#10;&#10;Automatisch generierte Beschreibung">
            <a:extLst>
              <a:ext uri="{FF2B5EF4-FFF2-40B4-BE49-F238E27FC236}">
                <a16:creationId xmlns:a16="http://schemas.microsoft.com/office/drawing/2014/main" id="{BCF06B7F-E9C1-446C-A022-E5E8FCEE6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082" y="5788665"/>
            <a:ext cx="2662518" cy="51308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AAD410-76CF-4BD8-A2AA-645A0E572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174" y="5712804"/>
            <a:ext cx="2672120" cy="5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</a:t>
            </a:r>
            <a:r>
              <a:rPr lang="de-DE" sz="2800" dirty="0" err="1">
                <a:solidFill>
                  <a:srgbClr val="FF9900"/>
                </a:solidFill>
              </a:rPr>
              <a:t>Exercise</a:t>
            </a:r>
            <a:r>
              <a:rPr lang="de-DE" sz="2800" dirty="0">
                <a:solidFill>
                  <a:srgbClr val="FF9900"/>
                </a:solidFill>
              </a:rPr>
              <a:t> 1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40E665-A1FF-427C-8121-FE022558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1" y="1139676"/>
            <a:ext cx="9209088" cy="535944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How much of the address space is covered by RPKI?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Input: </a:t>
            </a:r>
          </a:p>
          <a:p>
            <a:pPr>
              <a:buFontTx/>
              <a:buChar char="-"/>
            </a:pPr>
            <a:r>
              <a:rPr lang="en-US" sz="1600" dirty="0"/>
              <a:t>BGP Collector dump from 14</a:t>
            </a:r>
            <a:r>
              <a:rPr lang="en-US" sz="1600" baseline="30000" dirty="0"/>
              <a:t>th</a:t>
            </a:r>
            <a:r>
              <a:rPr lang="en-US" sz="1600" dirty="0"/>
              <a:t> April</a:t>
            </a:r>
          </a:p>
          <a:p>
            <a:pPr>
              <a:buFontTx/>
              <a:buChar char="-"/>
            </a:pPr>
            <a:r>
              <a:rPr lang="en-US" sz="1600" dirty="0"/>
              <a:t>Validated ROAs from 14</a:t>
            </a:r>
            <a:r>
              <a:rPr lang="en-US" sz="1600" baseline="30000" dirty="0"/>
              <a:t>th</a:t>
            </a:r>
            <a:r>
              <a:rPr lang="en-US" sz="1600" dirty="0"/>
              <a:t> April 2020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Output:</a:t>
            </a:r>
          </a:p>
          <a:p>
            <a:pPr>
              <a:buFontTx/>
              <a:buChar char="-"/>
            </a:pPr>
            <a:r>
              <a:rPr lang="en-US" sz="1600" dirty="0"/>
              <a:t>Distribution of valid / invalid / not found BGP announcements: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Methodology:</a:t>
            </a:r>
          </a:p>
          <a:p>
            <a:pPr>
              <a:buFontTx/>
              <a:buChar char="-"/>
            </a:pPr>
            <a:r>
              <a:rPr lang="en-US" sz="1600" dirty="0"/>
              <a:t>Correlate the BGP data with the RPKI data to observe how many of the BGP announcements are protected. Simplification: Only look for exact prefix/ROA matches (do not look for covering ROAs)</a:t>
            </a:r>
          </a:p>
          <a:p>
            <a:pPr marL="0" indent="0" algn="ctr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FF0000"/>
                </a:solidFill>
              </a:rPr>
              <a:t>Time: 15min</a:t>
            </a:r>
          </a:p>
          <a:p>
            <a:pPr>
              <a:buFontTx/>
              <a:buChar char="-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4DB6B-D79A-4696-AC8A-D30FD540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79" y="1606514"/>
            <a:ext cx="2617973" cy="18009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82CA3F-F355-4A5C-8C9E-5ECD97FEEA52}"/>
              </a:ext>
            </a:extLst>
          </p:cNvPr>
          <p:cNvSpPr/>
          <p:nvPr/>
        </p:nvSpPr>
        <p:spPr>
          <a:xfrm>
            <a:off x="6605731" y="3334504"/>
            <a:ext cx="2875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/>
              <a:t>https://rpki-monitor.antd.nist.gov/</a:t>
            </a:r>
          </a:p>
        </p:txBody>
      </p:sp>
    </p:spTree>
    <p:extLst>
      <p:ext uri="{BB962C8B-B14F-4D97-AF65-F5344CB8AC3E}">
        <p14:creationId xmlns:p14="http://schemas.microsoft.com/office/powerpoint/2010/main" val="303809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</a:t>
            </a:r>
            <a:r>
              <a:rPr lang="de-DE" sz="2800" dirty="0" err="1">
                <a:solidFill>
                  <a:srgbClr val="FF9900"/>
                </a:solidFill>
              </a:rPr>
              <a:t>Exercise</a:t>
            </a:r>
            <a:r>
              <a:rPr lang="de-DE" sz="2800" dirty="0">
                <a:solidFill>
                  <a:srgbClr val="FF9900"/>
                </a:solidFill>
              </a:rPr>
              <a:t> 1 – 15min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Add-in 7" title="Slice Timer">
                <a:extLst>
                  <a:ext uri="{FF2B5EF4-FFF2-40B4-BE49-F238E27FC236}">
                    <a16:creationId xmlns:a16="http://schemas.microsoft.com/office/drawing/2014/main" id="{4030154B-5BA6-4AEB-8BB6-275E22477D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441259"/>
                  </p:ext>
                </p:extLst>
              </p:nvPr>
            </p:nvGraphicFramePr>
            <p:xfrm>
              <a:off x="2950934" y="1717220"/>
              <a:ext cx="4393293" cy="395060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Add-in 7" title="Slice Timer">
                <a:extLst>
                  <a:ext uri="{FF2B5EF4-FFF2-40B4-BE49-F238E27FC236}">
                    <a16:creationId xmlns:a16="http://schemas.microsoft.com/office/drawing/2014/main" id="{4030154B-5BA6-4AEB-8BB6-275E22477D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0934" y="1717220"/>
                <a:ext cx="4393293" cy="395060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2D426C5-EF52-4803-803B-1B931EFF9206}"/>
              </a:ext>
            </a:extLst>
          </p:cNvPr>
          <p:cNvSpPr txBox="1"/>
          <p:nvPr/>
        </p:nvSpPr>
        <p:spPr>
          <a:xfrm>
            <a:off x="374650" y="5711370"/>
            <a:ext cx="93136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dirty="0"/>
              <a:t>Questions: WebEx chat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138D40-2780-4CC9-82A1-CB3A5F818E82}"/>
                  </a:ext>
                </a:extLst>
              </p14:cNvPr>
              <p14:cNvContentPartPr/>
              <p14:nvPr/>
            </p14:nvContentPartPr>
            <p14:xfrm>
              <a:off x="4981320" y="34794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138D40-2780-4CC9-82A1-CB3A5F818E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5480" y="341604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05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649" y="219075"/>
            <a:ext cx="9589407" cy="685800"/>
          </a:xfrm>
        </p:spPr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ROV-</a:t>
            </a:r>
            <a:r>
              <a:rPr lang="de-DE" sz="2800" dirty="0" err="1">
                <a:solidFill>
                  <a:srgbClr val="FF9900"/>
                </a:solidFill>
              </a:rPr>
              <a:t>enforcing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ASes</a:t>
            </a:r>
            <a:endParaRPr lang="de-DE" sz="2800" dirty="0">
              <a:solidFill>
                <a:srgbClr val="FF9900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40E665-A1FF-427C-8121-FE022558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1" y="1139676"/>
            <a:ext cx="9209088" cy="535944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The first part was about identifying which share of address space is covered by RPKI.</a:t>
            </a:r>
          </a:p>
          <a:p>
            <a:pPr>
              <a:buFontTx/>
              <a:buChar char="-"/>
            </a:pPr>
            <a:r>
              <a:rPr lang="en-US" sz="1600" dirty="0"/>
              <a:t>The second part will be about how many </a:t>
            </a:r>
            <a:r>
              <a:rPr lang="en-US" sz="1600" dirty="0" err="1"/>
              <a:t>ASes</a:t>
            </a:r>
            <a:r>
              <a:rPr lang="en-US" sz="1600" dirty="0"/>
              <a:t> actually use the information to drop invalid announcements.</a:t>
            </a:r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Experiment types: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D32933-346E-4F54-8612-47CFD9542B02}"/>
              </a:ext>
            </a:extLst>
          </p:cNvPr>
          <p:cNvSpPr/>
          <p:nvPr/>
        </p:nvSpPr>
        <p:spPr bwMode="auto">
          <a:xfrm>
            <a:off x="2198907" y="2808515"/>
            <a:ext cx="2657591" cy="330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1" charset="0"/>
              </a:rPr>
              <a:t>Uncontrolled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itchFamily="-111" charset="0"/>
              </a:rPr>
              <a:t>(passive)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</a:rPr>
              <a:t>Uses preexisting data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600" b="0" dirty="0">
                <a:latin typeface="Arial" pitchFamily="-111" charset="0"/>
              </a:rPr>
              <a:t>No control over ROAs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</a:rPr>
              <a:t>No control over BGP 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</a:rPr>
              <a:t>     announcements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b="0" dirty="0">
              <a:latin typeface="Arial" pitchFamily="-111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sz="1600" b="0" dirty="0">
                <a:latin typeface="Arial" pitchFamily="-111" charset="0"/>
                <a:sym typeface="Wingdings" panose="05000000000000000000" pitchFamily="2" charset="2"/>
              </a:rPr>
              <a:t>Draw conclusions from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latin typeface="Arial" pitchFamily="-111" charset="0"/>
                <a:sym typeface="Wingdings" panose="05000000000000000000" pitchFamily="2" charset="2"/>
              </a:rPr>
              <a:t>     observations that might 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latin typeface="Arial" pitchFamily="-111" charset="0"/>
                <a:sym typeface="Wingdings" panose="05000000000000000000" pitchFamily="2" charset="2"/>
              </a:rPr>
              <a:t>     change due to limited 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latin typeface="Arial" pitchFamily="-111" charset="0"/>
                <a:sym typeface="Wingdings" panose="05000000000000000000" pitchFamily="2" charset="2"/>
              </a:rPr>
              <a:t>     control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C8621-3354-4690-B05F-2CEC75652C29}"/>
              </a:ext>
            </a:extLst>
          </p:cNvPr>
          <p:cNvSpPr/>
          <p:nvPr/>
        </p:nvSpPr>
        <p:spPr bwMode="auto">
          <a:xfrm>
            <a:off x="5100291" y="2808515"/>
            <a:ext cx="2657591" cy="330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1" charset="0"/>
              </a:rPr>
              <a:t>Controlled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itchFamily="-111" charset="0"/>
              </a:rPr>
              <a:t>(active)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</a:rPr>
              <a:t>Generates data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600" b="0" dirty="0">
                <a:latin typeface="Arial" pitchFamily="-111" charset="0"/>
              </a:rPr>
              <a:t>Controlling own ROAs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600" b="0" dirty="0">
                <a:latin typeface="Arial" pitchFamily="-111" charset="0"/>
              </a:rPr>
              <a:t>Advertising own address 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latin typeface="Arial" pitchFamily="-111" charset="0"/>
              </a:rPr>
              <a:t>     space in BGP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sz="1600" b="0" dirty="0">
                <a:latin typeface="Arial" pitchFamily="-111" charset="0"/>
                <a:sym typeface="Wingdings" panose="05000000000000000000" pitchFamily="2" charset="2"/>
              </a:rPr>
              <a:t>Draw conclusions from 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latin typeface="Arial" pitchFamily="-111" charset="0"/>
                <a:sym typeface="Wingdings" panose="05000000000000000000" pitchFamily="2" charset="2"/>
              </a:rPr>
              <a:t>     observations we can 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latin typeface="Arial" pitchFamily="-111" charset="0"/>
                <a:sym typeface="Wingdings" panose="05000000000000000000" pitchFamily="2" charset="2"/>
              </a:rPr>
              <a:t>     influence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C0F650-C0E5-4D90-9A8E-14FD52CD9B7C}"/>
              </a:ext>
            </a:extLst>
          </p:cNvPr>
          <p:cNvSpPr/>
          <p:nvPr/>
        </p:nvSpPr>
        <p:spPr bwMode="auto">
          <a:xfrm>
            <a:off x="4856498" y="2278743"/>
            <a:ext cx="3097333" cy="422038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5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649" y="219075"/>
            <a:ext cx="9589407" cy="685800"/>
          </a:xfrm>
        </p:spPr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</a:t>
            </a:r>
            <a:r>
              <a:rPr lang="de-DE" sz="2800" dirty="0" err="1">
                <a:solidFill>
                  <a:srgbClr val="FF9900"/>
                </a:solidFill>
              </a:rPr>
              <a:t>Controlled</a:t>
            </a:r>
            <a:r>
              <a:rPr lang="de-DE" sz="2800" dirty="0">
                <a:solidFill>
                  <a:srgbClr val="FF9900"/>
                </a:solidFill>
              </a:rPr>
              <a:t> Experiments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1D0B07BA-8E5F-458B-8801-594EB719D0E3}"/>
              </a:ext>
            </a:extLst>
          </p:cNvPr>
          <p:cNvSpPr/>
          <p:nvPr/>
        </p:nvSpPr>
        <p:spPr>
          <a:xfrm>
            <a:off x="1145915" y="2232284"/>
            <a:ext cx="3366987" cy="298965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41B7D23A-C1FE-46D5-BCCD-7177C22CA189}"/>
              </a:ext>
            </a:extLst>
          </p:cNvPr>
          <p:cNvSpPr/>
          <p:nvPr/>
        </p:nvSpPr>
        <p:spPr>
          <a:xfrm>
            <a:off x="1145915" y="1796580"/>
            <a:ext cx="3366987" cy="4357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BGP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Connector 21">
            <a:extLst>
              <a:ext uri="{FF2B5EF4-FFF2-40B4-BE49-F238E27FC236}">
                <a16:creationId xmlns:a16="http://schemas.microsoft.com/office/drawing/2014/main" id="{7910AAEA-A19A-49BF-9B6F-41904DA102DF}"/>
              </a:ext>
            </a:extLst>
          </p:cNvPr>
          <p:cNvCxnSpPr/>
          <p:nvPr/>
        </p:nvCxnSpPr>
        <p:spPr>
          <a:xfrm>
            <a:off x="1145915" y="3071472"/>
            <a:ext cx="3366987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5">
            <a:extLst>
              <a:ext uri="{FF2B5EF4-FFF2-40B4-BE49-F238E27FC236}">
                <a16:creationId xmlns:a16="http://schemas.microsoft.com/office/drawing/2014/main" id="{6DF4CA8F-37B1-4DBE-B0F2-B5B96F11A188}"/>
              </a:ext>
            </a:extLst>
          </p:cNvPr>
          <p:cNvSpPr txBox="1"/>
          <p:nvPr/>
        </p:nvSpPr>
        <p:spPr>
          <a:xfrm>
            <a:off x="1145915" y="2382506"/>
            <a:ext cx="336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Announce prefixes P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(Anchor) and P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(Experiment)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E069ED59-6A5A-4A74-8431-18E2696D0424}"/>
              </a:ext>
            </a:extLst>
          </p:cNvPr>
          <p:cNvSpPr txBox="1"/>
          <p:nvPr/>
        </p:nvSpPr>
        <p:spPr>
          <a:xfrm>
            <a:off x="1330516" y="3257914"/>
            <a:ext cx="3248629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Aft>
                <a:spcPts val="450"/>
              </a:spcAft>
              <a:buFont typeface="Wingdings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Same RIR DB route object</a:t>
            </a:r>
          </a:p>
          <a:p>
            <a:pPr marL="257175" indent="-257175">
              <a:spcAft>
                <a:spcPts val="450"/>
              </a:spcAft>
              <a:buFont typeface="Wingdings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Same prefix length</a:t>
            </a:r>
          </a:p>
          <a:p>
            <a:pPr marL="257175" indent="-257175">
              <a:spcAft>
                <a:spcPts val="450"/>
              </a:spcAft>
              <a:buFont typeface="Wingdings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Announced at the same time</a:t>
            </a:r>
          </a:p>
          <a:p>
            <a:pPr marL="257175" indent="-257175">
              <a:spcAft>
                <a:spcPts val="450"/>
              </a:spcAft>
              <a:buFont typeface="Wingdings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Announced to same peers</a:t>
            </a:r>
          </a:p>
          <a:p>
            <a:pPr marL="257175" indent="-257175">
              <a:spcAft>
                <a:spcPts val="450"/>
              </a:spcAft>
              <a:buFont typeface="Wingdings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Announced from same origin 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0C0165-8977-4249-A90B-1DA44A646558}"/>
              </a:ext>
            </a:extLst>
          </p:cNvPr>
          <p:cNvSpPr/>
          <p:nvPr/>
        </p:nvSpPr>
        <p:spPr>
          <a:xfrm>
            <a:off x="5208584" y="2232284"/>
            <a:ext cx="3366900" cy="298965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3BAF1D-FA1D-4D27-86D2-5128EF045E95}"/>
              </a:ext>
            </a:extLst>
          </p:cNvPr>
          <p:cNvSpPr/>
          <p:nvPr/>
        </p:nvSpPr>
        <p:spPr>
          <a:xfrm>
            <a:off x="5208584" y="1796580"/>
            <a:ext cx="3366900" cy="4357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RPKI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F3B394-CBEF-48E7-A54D-A502D49FF6F5}"/>
              </a:ext>
            </a:extLst>
          </p:cNvPr>
          <p:cNvCxnSpPr/>
          <p:nvPr/>
        </p:nvCxnSpPr>
        <p:spPr>
          <a:xfrm>
            <a:off x="5208584" y="3071472"/>
            <a:ext cx="3366900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15D304D-3F8E-4FC2-975B-AB46F97F7F96}"/>
              </a:ext>
            </a:extLst>
          </p:cNvPr>
          <p:cNvSpPr txBox="1"/>
          <p:nvPr/>
        </p:nvSpPr>
        <p:spPr>
          <a:xfrm>
            <a:off x="5208584" y="2382506"/>
            <a:ext cx="33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Issue ROAs for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both prefixes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F339C4-7987-4525-A223-543313DC5B62}"/>
              </a:ext>
            </a:extLst>
          </p:cNvPr>
          <p:cNvSpPr txBox="1"/>
          <p:nvPr/>
        </p:nvSpPr>
        <p:spPr>
          <a:xfrm>
            <a:off x="5208584" y="3257914"/>
            <a:ext cx="3366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announcement is always </a:t>
            </a:r>
            <a:r>
              <a:rPr lang="en-US" sz="14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Periodically change ROA for P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 algn="ctr">
              <a:buFont typeface="Wingdings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Flips announcement from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4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daily.</a:t>
            </a:r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81927FAA-556B-42C1-956A-FDEC826A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1" y="5975903"/>
            <a:ext cx="9209088" cy="523219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>Credit for slide content: Matthias </a:t>
            </a:r>
            <a:r>
              <a:rPr lang="en-US" sz="1000" dirty="0" err="1"/>
              <a:t>Wählisch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Reuter, A., Bush, R., Cunha, I., Katz-Bassett, E., Schmidt, T.C. and </a:t>
            </a:r>
            <a:r>
              <a:rPr lang="en-US" sz="1000" dirty="0" err="1"/>
              <a:t>Wählisch</a:t>
            </a:r>
            <a:r>
              <a:rPr lang="en-US" sz="1000" dirty="0"/>
              <a:t>, M., 2018. Towards a rigorous methodology for measuring adoption of RPKI route validation and filtering. </a:t>
            </a:r>
            <a:r>
              <a:rPr lang="en-US" sz="1000" i="1" dirty="0"/>
              <a:t>ACM SIGCOMM Computer Communication Review</a:t>
            </a:r>
            <a:r>
              <a:rPr lang="en-US" sz="1000" dirty="0"/>
              <a:t>, </a:t>
            </a:r>
            <a:r>
              <a:rPr lang="en-US" sz="1000" i="1" dirty="0"/>
              <a:t>48</a:t>
            </a:r>
            <a:r>
              <a:rPr lang="en-US" sz="1000" dirty="0"/>
              <a:t>(1), pp.19-27.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45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649" y="219075"/>
            <a:ext cx="9589407" cy="685800"/>
          </a:xfrm>
        </p:spPr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</a:t>
            </a:r>
            <a:r>
              <a:rPr lang="de-DE" sz="2800" dirty="0" err="1">
                <a:solidFill>
                  <a:srgbClr val="FF9900"/>
                </a:solidFill>
              </a:rPr>
              <a:t>Controlled</a:t>
            </a:r>
            <a:r>
              <a:rPr lang="de-DE" sz="2800" dirty="0">
                <a:solidFill>
                  <a:srgbClr val="FF9900"/>
                </a:solidFill>
              </a:rPr>
              <a:t> Experiments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40E665-A1FF-427C-8121-FE022558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1" y="5751061"/>
            <a:ext cx="9209088" cy="748062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>*   https://peering.ee.columbia.edu/peers/</a:t>
            </a:r>
          </a:p>
          <a:p>
            <a:pPr marL="0" indent="0">
              <a:buNone/>
            </a:pPr>
            <a:r>
              <a:rPr lang="en-US" sz="1000" dirty="0"/>
              <a:t>**  http://routeviews.org/</a:t>
            </a:r>
          </a:p>
          <a:p>
            <a:pPr marL="0" indent="0">
              <a:buNone/>
            </a:pPr>
            <a:r>
              <a:rPr lang="en-US" sz="1000" dirty="0"/>
              <a:t>Reuter, A., Bush, R., Cunha, I., Katz-Bassett, E., Schmidt, T.C. and </a:t>
            </a:r>
            <a:r>
              <a:rPr lang="en-US" sz="1000" dirty="0" err="1"/>
              <a:t>Wählisch</a:t>
            </a:r>
            <a:r>
              <a:rPr lang="en-US" sz="1000" dirty="0"/>
              <a:t>, M., 2018. Towards a rigorous methodology for measuring adoption of RPKI route validation and filtering. </a:t>
            </a:r>
            <a:r>
              <a:rPr lang="en-US" sz="1000" i="1" dirty="0"/>
              <a:t>ACM SIGCOMM Computer Communication Review</a:t>
            </a:r>
            <a:r>
              <a:rPr lang="en-US" sz="1000" dirty="0"/>
              <a:t>, </a:t>
            </a:r>
            <a:r>
              <a:rPr lang="en-US" sz="1000" i="1" dirty="0"/>
              <a:t>48</a:t>
            </a:r>
            <a:r>
              <a:rPr lang="en-US" sz="1000" dirty="0"/>
              <a:t>(1), pp.19-27.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AAC0C-25F5-45ED-B44B-ED39D6DEA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66" y="1587046"/>
            <a:ext cx="4579257" cy="11709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16B1C6-81B4-40A3-A0C5-88A7A7A1D8EA}"/>
              </a:ext>
            </a:extLst>
          </p:cNvPr>
          <p:cNvCxnSpPr>
            <a:cxnSpLocks/>
          </p:cNvCxnSpPr>
          <p:nvPr/>
        </p:nvCxnSpPr>
        <p:spPr bwMode="auto">
          <a:xfrm flipH="1">
            <a:off x="5849258" y="1587046"/>
            <a:ext cx="624113" cy="37963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434A36-98F6-4F60-8F27-9A9DCEB87669}"/>
              </a:ext>
            </a:extLst>
          </p:cNvPr>
          <p:cNvSpPr txBox="1"/>
          <p:nvPr/>
        </p:nvSpPr>
        <p:spPr>
          <a:xfrm>
            <a:off x="6435101" y="141776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147.28.241.0/24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1C3B52-9F63-40D8-B411-E120D93A8CE0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flipH="1" flipV="1">
            <a:off x="5849259" y="2540284"/>
            <a:ext cx="624112" cy="36295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966BE7-736E-4628-A5D0-9AAD1C14878E}"/>
              </a:ext>
            </a:extLst>
          </p:cNvPr>
          <p:cNvSpPr txBox="1"/>
          <p:nvPr/>
        </p:nvSpPr>
        <p:spPr>
          <a:xfrm>
            <a:off x="6473371" y="273395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147.28.240.0/24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40854F-0FAD-4B93-AB99-AFD37B544039}"/>
              </a:ext>
            </a:extLst>
          </p:cNvPr>
          <p:cNvSpPr txBox="1"/>
          <p:nvPr/>
        </p:nvSpPr>
        <p:spPr>
          <a:xfrm>
            <a:off x="374649" y="3291122"/>
            <a:ext cx="9209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Requirements:</a:t>
            </a:r>
          </a:p>
          <a:p>
            <a:pPr marL="342900" indent="-342900">
              <a:buAutoNum type="arabicParenR"/>
            </a:pPr>
            <a:r>
              <a:rPr lang="en-US" sz="1400" b="0" dirty="0"/>
              <a:t>Connectivity requirement: Each tested AS must be directly peering with PEERING*.</a:t>
            </a:r>
          </a:p>
          <a:p>
            <a:pPr marL="342900" indent="-342900">
              <a:buAutoNum type="arabicParenR"/>
            </a:pPr>
            <a:r>
              <a:rPr lang="en-US" sz="1400" b="0" dirty="0"/>
              <a:t>Visibility requirement:  Each tested AS must be a Vantage Point (VP), e.g. export routes to RIS/</a:t>
            </a:r>
            <a:r>
              <a:rPr lang="en-US" sz="1400" b="0" dirty="0" err="1"/>
              <a:t>Routeviews</a:t>
            </a:r>
            <a:r>
              <a:rPr lang="en-US" sz="1400" b="0" dirty="0"/>
              <a:t>**.</a:t>
            </a:r>
          </a:p>
          <a:p>
            <a:pPr>
              <a:lnSpc>
                <a:spcPct val="150000"/>
              </a:lnSpc>
            </a:pPr>
            <a:endParaRPr lang="en-US" sz="1400" b="0" dirty="0"/>
          </a:p>
          <a:p>
            <a:pPr>
              <a:lnSpc>
                <a:spcPct val="150000"/>
              </a:lnSpc>
            </a:pPr>
            <a:r>
              <a:rPr lang="en-US" sz="1400" b="0" dirty="0"/>
              <a:t>Observation:</a:t>
            </a:r>
          </a:p>
          <a:p>
            <a:r>
              <a:rPr lang="en-US" sz="1400" b="0" dirty="0"/>
              <a:t>(O1) VP has the same route for both prefixes 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b="0" dirty="0"/>
              <a:t> and 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400" b="0" dirty="0"/>
              <a:t> </a:t>
            </a:r>
            <a:r>
              <a:rPr lang="en-US" sz="1400" b="0" dirty="0">
                <a:sym typeface="Wingdings" panose="05000000000000000000" pitchFamily="2" charset="2"/>
              </a:rPr>
              <a:t></a:t>
            </a:r>
            <a:r>
              <a:rPr lang="en-US" sz="1400" b="0" dirty="0"/>
              <a:t> no ROV.</a:t>
            </a:r>
          </a:p>
          <a:p>
            <a:r>
              <a:rPr lang="en-US" sz="1400" b="0" dirty="0"/>
              <a:t>(O2) VP has a different route for prefix 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400" b="0" dirty="0"/>
              <a:t> 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b="0" dirty="0"/>
              <a:t>ROV @ AS on path.</a:t>
            </a:r>
          </a:p>
          <a:p>
            <a:r>
              <a:rPr lang="en-US" sz="1400" b="0" dirty="0"/>
              <a:t>(O3) VP has no route to 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400" b="0" dirty="0"/>
              <a:t> </a:t>
            </a:r>
            <a:r>
              <a:rPr lang="en-US" sz="1400" b="0" dirty="0">
                <a:sym typeface="Wingdings" panose="05000000000000000000" pitchFamily="2" charset="2"/>
              </a:rPr>
              <a:t></a:t>
            </a:r>
            <a:r>
              <a:rPr lang="en-US" sz="1400" b="0" dirty="0"/>
              <a:t> ROV @ VP.</a:t>
            </a:r>
          </a:p>
        </p:txBody>
      </p:sp>
    </p:spTree>
    <p:extLst>
      <p:ext uri="{BB962C8B-B14F-4D97-AF65-F5344CB8AC3E}">
        <p14:creationId xmlns:p14="http://schemas.microsoft.com/office/powerpoint/2010/main" val="98965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</a:t>
            </a:r>
            <a:r>
              <a:rPr lang="de-DE" sz="2800" dirty="0" err="1">
                <a:solidFill>
                  <a:srgbClr val="FF9900"/>
                </a:solidFill>
              </a:rPr>
              <a:t>Exercise</a:t>
            </a:r>
            <a:r>
              <a:rPr lang="de-DE" sz="2800" dirty="0">
                <a:solidFill>
                  <a:srgbClr val="FF9900"/>
                </a:solidFill>
              </a:rPr>
              <a:t> 2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40E665-A1FF-427C-8121-FE022558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1" y="1139676"/>
            <a:ext cx="9209088" cy="535944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Which </a:t>
            </a:r>
            <a:r>
              <a:rPr lang="en-US" sz="1600" dirty="0" err="1"/>
              <a:t>ASes</a:t>
            </a:r>
            <a:r>
              <a:rPr lang="en-US" sz="1600" dirty="0"/>
              <a:t> perform Route-Origin-Validation?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Input: </a:t>
            </a:r>
          </a:p>
          <a:p>
            <a:pPr>
              <a:buFontTx/>
              <a:buChar char="-"/>
            </a:pPr>
            <a:r>
              <a:rPr lang="en-US" sz="1600" dirty="0"/>
              <a:t>BGP Collector dump from 14</a:t>
            </a:r>
            <a:r>
              <a:rPr lang="en-US" sz="1600" baseline="30000" dirty="0"/>
              <a:t>th</a:t>
            </a:r>
            <a:r>
              <a:rPr lang="en-US" sz="1600" dirty="0"/>
              <a:t> April (filtered 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dirty="0"/>
              <a:t> +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600" dirty="0"/>
              <a:t>) </a:t>
            </a:r>
          </a:p>
          <a:p>
            <a:pPr>
              <a:buFontTx/>
              <a:buChar char="-"/>
            </a:pPr>
            <a:r>
              <a:rPr lang="en-US" sz="1600" dirty="0"/>
              <a:t>Knowledge that the ROA 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sz="1600" dirty="0"/>
              <a:t>is swapped while 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dirty="0"/>
              <a:t>  it is not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Output:</a:t>
            </a:r>
          </a:p>
          <a:p>
            <a:pPr>
              <a:buFontTx/>
              <a:buChar char="-"/>
            </a:pPr>
            <a:r>
              <a:rPr lang="en-US" sz="1600" dirty="0"/>
              <a:t>List of Route-Origin-Validation enforcing </a:t>
            </a:r>
            <a:r>
              <a:rPr lang="en-US" sz="1600" dirty="0" err="1"/>
              <a:t>Ases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Methodology:</a:t>
            </a:r>
          </a:p>
          <a:p>
            <a:pPr>
              <a:buFontTx/>
              <a:buChar char="-"/>
            </a:pPr>
            <a:r>
              <a:rPr lang="en-US" sz="1600" dirty="0"/>
              <a:t>Work through the dataset and determine when a Vantage Point </a:t>
            </a:r>
          </a:p>
          <a:p>
            <a:pPr marL="0" indent="0">
              <a:buNone/>
            </a:pPr>
            <a:r>
              <a:rPr lang="en-US" sz="1600" dirty="0"/>
              <a:t>	(1) while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  </a:t>
            </a:r>
            <a:r>
              <a:rPr lang="en-US" sz="1600" dirty="0"/>
              <a:t>was present and had a direct route</a:t>
            </a:r>
          </a:p>
          <a:p>
            <a:pPr marL="0" indent="0">
              <a:buNone/>
            </a:pPr>
            <a:r>
              <a:rPr lang="en-US" sz="1600" dirty="0"/>
              <a:t>	(2) had a different route (or none at all) 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US" sz="1600" dirty="0"/>
          </a:p>
          <a:p>
            <a:pPr marL="0" indent="0" algn="ctr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FF0000"/>
                </a:solidFill>
              </a:rPr>
              <a:t>Time: 20min</a:t>
            </a:r>
          </a:p>
          <a:p>
            <a:pPr>
              <a:buFontTx/>
              <a:buChar char="-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FECC3-FED3-4547-9227-35D613907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70" y="3133600"/>
            <a:ext cx="45493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30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</a:t>
            </a:r>
            <a:r>
              <a:rPr lang="de-DE" sz="2800" dirty="0" err="1">
                <a:solidFill>
                  <a:srgbClr val="FF9900"/>
                </a:solidFill>
              </a:rPr>
              <a:t>Exercise</a:t>
            </a:r>
            <a:r>
              <a:rPr lang="de-DE" sz="2800">
                <a:solidFill>
                  <a:srgbClr val="FF9900"/>
                </a:solidFill>
              </a:rPr>
              <a:t> 2 – 20min</a:t>
            </a:r>
            <a:endParaRPr lang="de-DE" sz="2800" dirty="0">
              <a:solidFill>
                <a:srgbClr val="FF9900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Slice Timer">
                <a:extLst>
                  <a:ext uri="{FF2B5EF4-FFF2-40B4-BE49-F238E27FC236}">
                    <a16:creationId xmlns:a16="http://schemas.microsoft.com/office/drawing/2014/main" id="{4030154B-5BA6-4AEB-8BB6-275E22477D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50934" y="1717220"/>
              <a:ext cx="4393293" cy="395060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Add-in 7" title="Slice Timer">
                <a:extLst>
                  <a:ext uri="{FF2B5EF4-FFF2-40B4-BE49-F238E27FC236}">
                    <a16:creationId xmlns:a16="http://schemas.microsoft.com/office/drawing/2014/main" id="{4030154B-5BA6-4AEB-8BB6-275E22477D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0934" y="1717220"/>
                <a:ext cx="4393293" cy="39506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13E4A95-F495-4323-8375-1631FBA4E29A}"/>
              </a:ext>
            </a:extLst>
          </p:cNvPr>
          <p:cNvSpPr txBox="1"/>
          <p:nvPr/>
        </p:nvSpPr>
        <p:spPr>
          <a:xfrm>
            <a:off x="374650" y="5711370"/>
            <a:ext cx="93136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dirty="0"/>
              <a:t>Questions: WebEx chat</a:t>
            </a:r>
          </a:p>
        </p:txBody>
      </p:sp>
    </p:spTree>
    <p:extLst>
      <p:ext uri="{BB962C8B-B14F-4D97-AF65-F5344CB8AC3E}">
        <p14:creationId xmlns:p14="http://schemas.microsoft.com/office/powerpoint/2010/main" val="249858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9900"/>
                </a:solidFill>
              </a:rPr>
              <a:t>Reliable measurements with BGP and RPKI – RECAP</a:t>
            </a:r>
            <a:endParaRPr lang="de-DE" sz="2800" dirty="0">
              <a:solidFill>
                <a:srgbClr val="FF9900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80DCEF5-A5DF-4CA0-839D-3C2ED252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0" y="1848718"/>
            <a:ext cx="4060189" cy="368378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Introduction to BGP</a:t>
            </a:r>
          </a:p>
          <a:p>
            <a:pPr lvl="1">
              <a:buFontTx/>
              <a:buChar char="-"/>
            </a:pPr>
            <a:r>
              <a:rPr lang="en-US" sz="1200" dirty="0"/>
              <a:t>What BGP is</a:t>
            </a:r>
          </a:p>
          <a:p>
            <a:pPr lvl="1">
              <a:buFontTx/>
              <a:buChar char="-"/>
            </a:pPr>
            <a:r>
              <a:rPr lang="en-US" sz="1200" dirty="0"/>
              <a:t>How the protocol works</a:t>
            </a:r>
          </a:p>
          <a:p>
            <a:pPr>
              <a:buFontTx/>
              <a:buChar char="-"/>
            </a:pPr>
            <a:r>
              <a:rPr lang="en-US" sz="1600" dirty="0"/>
              <a:t>Working with BGP data</a:t>
            </a:r>
          </a:p>
          <a:p>
            <a:pPr lvl="1">
              <a:buFontTx/>
              <a:buChar char="-"/>
            </a:pPr>
            <a:r>
              <a:rPr lang="en-US" sz="1200" dirty="0"/>
              <a:t>What can you do with control plane data?</a:t>
            </a:r>
          </a:p>
          <a:p>
            <a:pPr lvl="1">
              <a:buFontTx/>
              <a:buChar char="-"/>
            </a:pPr>
            <a:r>
              <a:rPr lang="en-US" sz="1200" dirty="0"/>
              <a:t>How can you collect data</a:t>
            </a:r>
          </a:p>
          <a:p>
            <a:pPr lvl="1">
              <a:buFontTx/>
              <a:buChar char="-"/>
            </a:pPr>
            <a:r>
              <a:rPr lang="en-US" sz="1200" dirty="0"/>
              <a:t>Where to get readily available data</a:t>
            </a:r>
          </a:p>
          <a:p>
            <a:pPr lvl="1">
              <a:buFontTx/>
              <a:buChar char="-"/>
            </a:pPr>
            <a:r>
              <a:rPr lang="en-US" sz="1200" dirty="0"/>
              <a:t>Data types</a:t>
            </a:r>
          </a:p>
          <a:p>
            <a:pPr lvl="1">
              <a:buFontTx/>
              <a:buChar char="-"/>
            </a:pPr>
            <a:r>
              <a:rPr lang="en-US" sz="1200" dirty="0"/>
              <a:t>How to process and analyze data</a:t>
            </a:r>
          </a:p>
          <a:p>
            <a:pPr>
              <a:buFontTx/>
              <a:buChar char="-"/>
            </a:pPr>
            <a:r>
              <a:rPr lang="en-US" sz="1600" dirty="0"/>
              <a:t>Introduction to RPKI</a:t>
            </a:r>
          </a:p>
          <a:p>
            <a:pPr lvl="1">
              <a:buFontTx/>
              <a:buChar char="-"/>
            </a:pPr>
            <a:r>
              <a:rPr lang="en-US" sz="1200" dirty="0"/>
              <a:t>Origin Validation</a:t>
            </a:r>
          </a:p>
          <a:p>
            <a:pPr lvl="1">
              <a:buFontTx/>
              <a:buChar char="-"/>
            </a:pPr>
            <a:r>
              <a:rPr lang="en-US" sz="1200" dirty="0"/>
              <a:t>RPKI aims at solving BGP Hijacking</a:t>
            </a:r>
          </a:p>
          <a:p>
            <a:pPr lvl="1">
              <a:buFontTx/>
              <a:buChar char="-"/>
            </a:pPr>
            <a:r>
              <a:rPr lang="en-US" sz="1200" dirty="0"/>
              <a:t>RPKI hierarchy + ROA creation</a:t>
            </a:r>
          </a:p>
          <a:p>
            <a:pPr>
              <a:buFontTx/>
              <a:buChar char="-"/>
            </a:pPr>
            <a:r>
              <a:rPr lang="en-US" sz="1600" dirty="0"/>
              <a:t>Measurements with RPKI data</a:t>
            </a:r>
          </a:p>
          <a:p>
            <a:pPr lvl="1">
              <a:buFontTx/>
              <a:buChar char="-"/>
            </a:pPr>
            <a:r>
              <a:rPr lang="en-US" sz="1200" dirty="0"/>
              <a:t>How much prefix space is covered by RPKI?</a:t>
            </a:r>
          </a:p>
          <a:p>
            <a:pPr lvl="1">
              <a:buFontTx/>
              <a:buChar char="-"/>
            </a:pPr>
            <a:r>
              <a:rPr lang="en-US" sz="1200" dirty="0"/>
              <a:t>Controlled vs. Uncontrolled Measurements</a:t>
            </a:r>
          </a:p>
          <a:p>
            <a:pPr lvl="1">
              <a:buFontTx/>
              <a:buChar char="-"/>
            </a:pPr>
            <a:r>
              <a:rPr lang="en-US" sz="1200" dirty="0"/>
              <a:t>How many </a:t>
            </a:r>
            <a:r>
              <a:rPr lang="en-US" sz="1200" dirty="0" err="1"/>
              <a:t>ASes</a:t>
            </a:r>
            <a:r>
              <a:rPr lang="en-US" sz="1200" dirty="0"/>
              <a:t> are using the RPKI?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>
              <a:buFontTx/>
              <a:buChar char="-"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9CAE0-F4D7-4E09-BC4B-169C9F7CF699}"/>
              </a:ext>
            </a:extLst>
          </p:cNvPr>
          <p:cNvSpPr/>
          <p:nvPr/>
        </p:nvSpPr>
        <p:spPr>
          <a:xfrm>
            <a:off x="5849938" y="4058930"/>
            <a:ext cx="3177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400" b="0" dirty="0" err="1"/>
              <a:t>Mattijs</a:t>
            </a:r>
            <a:r>
              <a:rPr lang="de-DE" sz="1400" b="0" dirty="0"/>
              <a:t> </a:t>
            </a:r>
            <a:r>
              <a:rPr lang="de-DE" sz="1400" b="0" dirty="0" err="1"/>
              <a:t>Jonker</a:t>
            </a:r>
            <a:r>
              <a:rPr lang="de-DE" sz="1400" b="0" dirty="0"/>
              <a:t>, m.jonker@utwente.nl</a:t>
            </a:r>
          </a:p>
          <a:p>
            <a:pPr marL="0" indent="0">
              <a:buNone/>
            </a:pPr>
            <a:r>
              <a:rPr lang="de-DE" sz="1400" b="0" dirty="0"/>
              <a:t>Nils Rodday, nils.rodday@unibw.de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70CEB-5553-4491-A104-6562B188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357" y="2379345"/>
            <a:ext cx="2145099" cy="16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FF9900"/>
                </a:solidFill>
              </a:rPr>
              <a:t>Timeline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40E665-A1FF-427C-8121-FE022558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0" y="1810657"/>
            <a:ext cx="5130800" cy="3236686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sz="1600" dirty="0" err="1"/>
              <a:t>Introduction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RPKI (20min)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address</a:t>
            </a:r>
            <a:r>
              <a:rPr lang="de-DE" sz="1600" dirty="0"/>
              <a:t> </a:t>
            </a:r>
            <a:r>
              <a:rPr lang="de-DE" sz="1600" dirty="0" err="1"/>
              <a:t>space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covered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RPKI?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200" dirty="0" err="1"/>
              <a:t>Exercise</a:t>
            </a:r>
            <a:r>
              <a:rPr lang="de-DE" sz="1200" dirty="0"/>
              <a:t> 1 – Hands On (15min)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200" dirty="0" err="1"/>
              <a:t>Exercise</a:t>
            </a:r>
            <a:r>
              <a:rPr lang="de-DE" sz="1200" dirty="0"/>
              <a:t> 1 – Solution (5min)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sz="1600" dirty="0" err="1"/>
              <a:t>Controlled</a:t>
            </a:r>
            <a:r>
              <a:rPr lang="de-DE" sz="1600" dirty="0"/>
              <a:t> vs. </a:t>
            </a:r>
            <a:r>
              <a:rPr lang="de-DE" sz="1600" dirty="0" err="1"/>
              <a:t>uncontrolled</a:t>
            </a:r>
            <a:r>
              <a:rPr lang="de-DE" sz="1600" dirty="0"/>
              <a:t> </a:t>
            </a:r>
            <a:r>
              <a:rPr lang="de-DE" sz="1600" dirty="0" err="1"/>
              <a:t>experiments</a:t>
            </a:r>
            <a:r>
              <a:rPr lang="de-DE" sz="1600" dirty="0"/>
              <a:t> (15min)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Autonomous</a:t>
            </a:r>
            <a:r>
              <a:rPr lang="de-DE" sz="1600" dirty="0"/>
              <a:t> Systems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performing</a:t>
            </a:r>
            <a:r>
              <a:rPr lang="de-DE" sz="1600" dirty="0"/>
              <a:t> ROV?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200" dirty="0" err="1"/>
              <a:t>Exercise</a:t>
            </a:r>
            <a:r>
              <a:rPr lang="de-DE" sz="1200" dirty="0"/>
              <a:t> 2 – Hands On (20min)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200" dirty="0" err="1"/>
              <a:t>Exercise</a:t>
            </a:r>
            <a:r>
              <a:rPr lang="de-DE" sz="1200" dirty="0"/>
              <a:t> 2 – Solution (5min)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sz="1600" dirty="0"/>
              <a:t>Wrap-Up (10min)</a:t>
            </a:r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7670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BGP Routing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40E665-A1FF-427C-8121-FE022558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1143"/>
            <a:ext cx="9126538" cy="36589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Regular scenario: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4778B-6F83-4024-B3B1-771EC7FF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3" y="3084298"/>
            <a:ext cx="1147908" cy="862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77EF04-DA4B-46EA-8429-BD019F5E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738" y="3665231"/>
            <a:ext cx="1147908" cy="862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B7C94-4C81-46B8-863E-7EC690B2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119" y="2610942"/>
            <a:ext cx="1147908" cy="862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ACAE6C-66D3-4FAB-835E-CA183D03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941" y="3138086"/>
            <a:ext cx="1147908" cy="86241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F0F3276-B5C9-42E8-978A-DDCFE64F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294" y="3241801"/>
            <a:ext cx="520364" cy="301976"/>
          </a:xfrm>
          <a:prstGeom prst="rect">
            <a:avLst/>
          </a:prstGeom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3306080-1B0D-4D2E-851E-040D04A9E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283" y="3855850"/>
            <a:ext cx="588431" cy="289312"/>
          </a:xfrm>
          <a:prstGeom prst="rect">
            <a:avLst/>
          </a:prstGeom>
        </p:spPr>
      </p:pic>
      <p:pic>
        <p:nvPicPr>
          <p:cNvPr id="13" name="Picture 12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481B8372-08F7-447F-975C-8A8F25B0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312" y="2823429"/>
            <a:ext cx="700433" cy="287761"/>
          </a:xfrm>
          <a:prstGeom prst="rect">
            <a:avLst/>
          </a:prstGeom>
        </p:spPr>
      </p:pic>
      <p:pic>
        <p:nvPicPr>
          <p:cNvPr id="15" name="Picture 14" descr="A picture containing sign, drawing, light&#10;&#10;Description automatically generated">
            <a:extLst>
              <a:ext uri="{FF2B5EF4-FFF2-40B4-BE49-F238E27FC236}">
                <a16:creationId xmlns:a16="http://schemas.microsoft.com/office/drawing/2014/main" id="{B5FD80EB-472B-49D1-8D2E-C29413509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2603" y="3382528"/>
            <a:ext cx="746312" cy="2525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F05AF7-41E7-4F75-ABBA-F7CB7B536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13" y="3124640"/>
            <a:ext cx="1147908" cy="8624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36CDA8-8400-4F7A-A215-19EB7691B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156" y="3322107"/>
            <a:ext cx="441160" cy="408591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6A9D5F46-9509-46DB-A17A-CD94E5DC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087" y="2831322"/>
            <a:ext cx="16862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172.217.20.0/23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15169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573290-F719-4C90-8803-1B20E9F80498}"/>
              </a:ext>
            </a:extLst>
          </p:cNvPr>
          <p:cNvCxnSpPr>
            <a:cxnSpLocks/>
            <a:endCxn id="7" idx="3"/>
          </p:cNvCxnSpPr>
          <p:nvPr/>
        </p:nvCxnSpPr>
        <p:spPr bwMode="auto">
          <a:xfrm flipH="1" flipV="1">
            <a:off x="6903027" y="3042151"/>
            <a:ext cx="869024" cy="2557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4958BD-6566-4D48-8429-42F0F22F2C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365376" y="3408492"/>
            <a:ext cx="689587" cy="4172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1">
            <a:extLst>
              <a:ext uri="{FF2B5EF4-FFF2-40B4-BE49-F238E27FC236}">
                <a16:creationId xmlns:a16="http://schemas.microsoft.com/office/drawing/2014/main" id="{A94A7387-A0E7-4134-9C1D-780EEF65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853" y="3628872"/>
            <a:ext cx="19925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172.217.20.0/23   7018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15169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F4AA80-C26D-489C-BD36-73FA133D791F}"/>
              </a:ext>
            </a:extLst>
          </p:cNvPr>
          <p:cNvSpPr/>
          <p:nvPr/>
        </p:nvSpPr>
        <p:spPr>
          <a:xfrm>
            <a:off x="7901670" y="3568356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AS15169</a:t>
            </a:r>
            <a:endParaRPr lang="en-US" sz="1000" b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0DB991-3047-4D9C-BF6F-A101BF4824A5}"/>
              </a:ext>
            </a:extLst>
          </p:cNvPr>
          <p:cNvSpPr/>
          <p:nvPr/>
        </p:nvSpPr>
        <p:spPr>
          <a:xfrm>
            <a:off x="6032737" y="3059079"/>
            <a:ext cx="636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AS7018</a:t>
            </a:r>
            <a:endParaRPr lang="en-US" sz="1000" b="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BF6D41-F839-44B4-A309-971F614E6C4A}"/>
              </a:ext>
            </a:extLst>
          </p:cNvPr>
          <p:cNvCxnSpPr>
            <a:cxnSpLocks/>
            <a:endCxn id="3" idx="3"/>
          </p:cNvCxnSpPr>
          <p:nvPr/>
        </p:nvCxnSpPr>
        <p:spPr bwMode="auto">
          <a:xfrm flipH="1" flipV="1">
            <a:off x="3702851" y="3515507"/>
            <a:ext cx="727714" cy="27639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 1">
            <a:extLst>
              <a:ext uri="{FF2B5EF4-FFF2-40B4-BE49-F238E27FC236}">
                <a16:creationId xmlns:a16="http://schemas.microsoft.com/office/drawing/2014/main" id="{959A7FA7-08F9-438C-B4F6-0E2D4AF0D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718" y="3278381"/>
            <a:ext cx="24227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172.217.20.0/23   3320 7018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15169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30583B-9A3F-4C3D-811F-CFE417C0D8F1}"/>
              </a:ext>
            </a:extLst>
          </p:cNvPr>
          <p:cNvSpPr/>
          <p:nvPr/>
        </p:nvSpPr>
        <p:spPr>
          <a:xfrm>
            <a:off x="4520335" y="4133742"/>
            <a:ext cx="636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AS3320</a:t>
            </a:r>
            <a:endParaRPr lang="en-US" sz="1000" b="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D1F7AE-4CC7-4D47-AD9C-021F103573E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2277" y="3473360"/>
            <a:ext cx="52036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Rectangle 1">
            <a:extLst>
              <a:ext uri="{FF2B5EF4-FFF2-40B4-BE49-F238E27FC236}">
                <a16:creationId xmlns:a16="http://schemas.microsoft.com/office/drawing/2014/main" id="{C10924E8-8018-42C9-850E-6C228E343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938" y="2844198"/>
            <a:ext cx="24227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172.217.20.0/23   680 3320 7018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15169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F58160-86B0-4F3A-A873-A5333A6A41D5}"/>
              </a:ext>
            </a:extLst>
          </p:cNvPr>
          <p:cNvSpPr/>
          <p:nvPr/>
        </p:nvSpPr>
        <p:spPr>
          <a:xfrm>
            <a:off x="2865148" y="3515507"/>
            <a:ext cx="5661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AS680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14141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35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552F66F-9A59-4F6A-9759-6337B3F9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4248136"/>
            <a:ext cx="3906371" cy="747658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The Problem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40E665-A1FF-427C-8121-FE022558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9676"/>
            <a:ext cx="9126538" cy="5359448"/>
          </a:xfrm>
        </p:spPr>
        <p:txBody>
          <a:bodyPr/>
          <a:lstStyle/>
          <a:p>
            <a:pPr marL="0" indent="0" algn="ctr">
              <a:buNone/>
            </a:pPr>
            <a:endParaRPr lang="de-DE" sz="1600" dirty="0"/>
          </a:p>
          <a:p>
            <a:pPr marL="0" indent="0" algn="ctr">
              <a:buNone/>
            </a:pPr>
            <a:endParaRPr lang="de-DE" sz="1600" dirty="0"/>
          </a:p>
          <a:p>
            <a:pPr marL="0" indent="0" algn="ctr">
              <a:buNone/>
            </a:pPr>
            <a:endParaRPr lang="de-DE" sz="1600" dirty="0"/>
          </a:p>
          <a:p>
            <a:pPr marL="0" indent="0" algn="ctr">
              <a:buNone/>
            </a:pPr>
            <a:endParaRPr lang="de-DE" sz="1600" dirty="0"/>
          </a:p>
          <a:p>
            <a:pPr marL="0" indent="0" algn="ctr">
              <a:buNone/>
            </a:pPr>
            <a:endParaRPr lang="de-DE" sz="1600" dirty="0"/>
          </a:p>
          <a:p>
            <a:pPr marL="0" indent="0" algn="ctr">
              <a:buNone/>
            </a:pPr>
            <a:endParaRPr lang="de-DE" sz="1600" dirty="0"/>
          </a:p>
          <a:p>
            <a:pPr marL="0" indent="0" algn="ctr">
              <a:buNone/>
            </a:pPr>
            <a:endParaRPr lang="de-DE" sz="1600" dirty="0"/>
          </a:p>
          <a:p>
            <a:pPr marL="0" indent="0" algn="ctr">
              <a:buNone/>
            </a:pPr>
            <a:endParaRPr lang="de-DE" sz="1600" dirty="0"/>
          </a:p>
          <a:p>
            <a:pPr marL="0" indent="0" algn="ctr">
              <a:buNone/>
            </a:pPr>
            <a:endParaRPr lang="de-DE" sz="1600" dirty="0"/>
          </a:p>
          <a:p>
            <a:pPr marL="0" indent="0" algn="ctr">
              <a:buNone/>
            </a:pPr>
            <a:r>
              <a:rPr lang="de-DE" sz="2800" b="1" dirty="0">
                <a:solidFill>
                  <a:srgbClr val="FF9900"/>
                </a:solidFill>
              </a:rPr>
              <a:t>BGP Hijacking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5C4C48-DBDB-43CE-93B1-E45C26FB5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52" y="1295307"/>
            <a:ext cx="4573766" cy="1062073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B66DBB3-5C42-4453-AA13-B99F1E7D8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556" y="4517872"/>
            <a:ext cx="5552623" cy="955844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C73603-C3AE-4DC9-AC10-A43A4E73D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857" y="1742318"/>
            <a:ext cx="3494556" cy="1230124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A1433C0-9BF0-43D9-9A09-D967228502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6155" y="5151118"/>
            <a:ext cx="4352645" cy="1012376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6232EF-CA67-4DF4-AE83-F199692A5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1021" y="2140659"/>
            <a:ext cx="4419600" cy="1208294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276970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haltsplatzhalter 2">
            <a:extLst>
              <a:ext uri="{FF2B5EF4-FFF2-40B4-BE49-F238E27FC236}">
                <a16:creationId xmlns:a16="http://schemas.microsoft.com/office/drawing/2014/main" id="{609E3521-8E3A-43E4-99E9-2A9E001CDA43}"/>
              </a:ext>
            </a:extLst>
          </p:cNvPr>
          <p:cNvSpPr txBox="1">
            <a:spLocks/>
          </p:cNvSpPr>
          <p:nvPr/>
        </p:nvSpPr>
        <p:spPr bwMode="auto">
          <a:xfrm>
            <a:off x="456340" y="4383333"/>
            <a:ext cx="9126538" cy="139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Arial"/>
                <a:ea typeface="ＭＳ Ｐゴシック" pitchFamily="-111" charset="-128"/>
                <a:cs typeface="Arial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Arial"/>
                <a:ea typeface="ＭＳ Ｐゴシック" pitchFamily="-111" charset="-128"/>
                <a:cs typeface="Arial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>
                <a:solidFill>
                  <a:schemeClr val="tx1"/>
                </a:solidFill>
                <a:latin typeface="Arial"/>
                <a:ea typeface="ＭＳ Ｐゴシック" pitchFamily="-111" charset="-128"/>
                <a:cs typeface="Arial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Arial"/>
                <a:ea typeface="ＭＳ Ｐゴシック" pitchFamily="-111" charset="-128"/>
                <a:cs typeface="Arial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Arial"/>
                <a:ea typeface="ＭＳ Ｐゴシック" pitchFamily="-111" charset="-128"/>
                <a:cs typeface="Arial"/>
              </a:defRPr>
            </a:lvl5pPr>
            <a:lvl6pPr marL="2514600" indent="-228600" algn="l" rtl="0" eaLnBrk="0" fontAlgn="base" hangingPunct="0">
              <a:lnSpc>
                <a:spcPts val="23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6pPr>
            <a:lvl7pPr marL="2971800" indent="-228600" algn="l" rtl="0" eaLnBrk="0" fontAlgn="base" hangingPunct="0">
              <a:lnSpc>
                <a:spcPts val="23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7pPr>
            <a:lvl8pPr marL="3429000" indent="-228600" algn="l" rtl="0" eaLnBrk="0" fontAlgn="base" hangingPunct="0">
              <a:lnSpc>
                <a:spcPts val="23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8pPr>
            <a:lvl9pPr marL="3886200" indent="-228600" algn="l" rtl="0" eaLnBrk="0" fontAlgn="base" hangingPunct="0">
              <a:lnSpc>
                <a:spcPts val="23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9pPr>
          </a:lstStyle>
          <a:p>
            <a:pPr marL="0" indent="0">
              <a:lnSpc>
                <a:spcPct val="300000"/>
              </a:lnSpc>
              <a:buFont typeface="Arial"/>
              <a:buNone/>
            </a:pPr>
            <a:r>
              <a:rPr lang="en-US" sz="1600" b="0" kern="0" dirty="0"/>
              <a:t>              would choose the hijacked route as it is shorter towards the destination. </a:t>
            </a:r>
          </a:p>
          <a:p>
            <a:pPr marL="0" indent="0">
              <a:buFont typeface="Arial"/>
              <a:buNone/>
            </a:pPr>
            <a:r>
              <a:rPr lang="en-US" sz="1600" b="0" kern="0" dirty="0"/>
              <a:t>              would still choose the correct route as it is shorter towards the destination.</a:t>
            </a:r>
          </a:p>
          <a:p>
            <a:pPr marL="0" indent="0">
              <a:buFont typeface="Arial"/>
              <a:buNone/>
            </a:pPr>
            <a:endParaRPr lang="en-US" sz="1600" b="0" kern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The Problem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40E665-A1FF-427C-8121-FE022558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9676"/>
            <a:ext cx="9126538" cy="51043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Exact Prefix Hijack: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lnSpc>
                <a:spcPct val="300000"/>
              </a:lnSpc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929073-010D-4ABC-A146-1FF2F050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15" y="2322430"/>
            <a:ext cx="1147908" cy="86241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79C5C82-B337-4258-9452-FA67E022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510" y="2903363"/>
            <a:ext cx="1147908" cy="86241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2B5A6DA-DDB9-4EEA-AB75-7055260B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891" y="1849074"/>
            <a:ext cx="1147908" cy="86241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4378410-5488-4BEF-B3EB-E23B9E22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713" y="2376218"/>
            <a:ext cx="1147908" cy="862418"/>
          </a:xfrm>
          <a:prstGeom prst="rect">
            <a:avLst/>
          </a:prstGeom>
        </p:spPr>
      </p:pic>
      <p:pic>
        <p:nvPicPr>
          <p:cNvPr id="45" name="Picture 44" descr="A close up of a sign&#10;&#10;Description automatically generated">
            <a:extLst>
              <a:ext uri="{FF2B5EF4-FFF2-40B4-BE49-F238E27FC236}">
                <a16:creationId xmlns:a16="http://schemas.microsoft.com/office/drawing/2014/main" id="{31169C51-D578-4183-B2AD-F99E9997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066" y="2479933"/>
            <a:ext cx="520364" cy="301976"/>
          </a:xfrm>
          <a:prstGeom prst="rect">
            <a:avLst/>
          </a:prstGeom>
        </p:spPr>
      </p:pic>
      <p:pic>
        <p:nvPicPr>
          <p:cNvPr id="46" name="Picture 4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C5EEC0F-41C0-4525-B46B-18E9BAAF8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055" y="3093982"/>
            <a:ext cx="588431" cy="289312"/>
          </a:xfrm>
          <a:prstGeom prst="rect">
            <a:avLst/>
          </a:prstGeom>
        </p:spPr>
      </p:pic>
      <p:pic>
        <p:nvPicPr>
          <p:cNvPr id="47" name="Picture 46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8E172E78-4E9A-4596-A206-6BBB0836A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084" y="2061561"/>
            <a:ext cx="700433" cy="287761"/>
          </a:xfrm>
          <a:prstGeom prst="rect">
            <a:avLst/>
          </a:prstGeom>
        </p:spPr>
      </p:pic>
      <p:pic>
        <p:nvPicPr>
          <p:cNvPr id="48" name="Picture 47" descr="A picture containing sign, drawing, light&#10;&#10;Description automatically generated">
            <a:extLst>
              <a:ext uri="{FF2B5EF4-FFF2-40B4-BE49-F238E27FC236}">
                <a16:creationId xmlns:a16="http://schemas.microsoft.com/office/drawing/2014/main" id="{917FCD85-00F2-43E1-B77E-F55ECA9B7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375" y="2620660"/>
            <a:ext cx="746312" cy="25250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BE1E3D4-6679-46EB-908A-D25E96E1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5" y="2362772"/>
            <a:ext cx="1147908" cy="86241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0207218-5406-416F-996D-086C390020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928" y="2560239"/>
            <a:ext cx="441160" cy="408591"/>
          </a:xfrm>
          <a:prstGeom prst="rect">
            <a:avLst/>
          </a:prstGeom>
        </p:spPr>
      </p:pic>
      <p:sp>
        <p:nvSpPr>
          <p:cNvPr id="51" name="Rectangle 1">
            <a:extLst>
              <a:ext uri="{FF2B5EF4-FFF2-40B4-BE49-F238E27FC236}">
                <a16:creationId xmlns:a16="http://schemas.microsoft.com/office/drawing/2014/main" id="{796CDF09-AB13-4149-8F96-B578F0AB5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859" y="2069454"/>
            <a:ext cx="16862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172.217.20.0/23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15169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B83A73-BB00-423D-B422-13E554F716F1}"/>
              </a:ext>
            </a:extLst>
          </p:cNvPr>
          <p:cNvCxnSpPr>
            <a:cxnSpLocks/>
            <a:endCxn id="43" idx="3"/>
          </p:cNvCxnSpPr>
          <p:nvPr/>
        </p:nvCxnSpPr>
        <p:spPr bwMode="auto">
          <a:xfrm flipH="1" flipV="1">
            <a:off x="6829799" y="2280283"/>
            <a:ext cx="869024" cy="2557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953821-F787-4294-89DC-3164B308A134}"/>
              </a:ext>
            </a:extLst>
          </p:cNvPr>
          <p:cNvCxnSpPr>
            <a:cxnSpLocks/>
          </p:cNvCxnSpPr>
          <p:nvPr/>
        </p:nvCxnSpPr>
        <p:spPr bwMode="auto">
          <a:xfrm flipH="1">
            <a:off x="5292148" y="2646624"/>
            <a:ext cx="689587" cy="4172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ectangle 1">
            <a:extLst>
              <a:ext uri="{FF2B5EF4-FFF2-40B4-BE49-F238E27FC236}">
                <a16:creationId xmlns:a16="http://schemas.microsoft.com/office/drawing/2014/main" id="{421DF29C-AC4F-4719-A685-DAB68F9FD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625" y="2867004"/>
            <a:ext cx="19925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172.217.20.0/23   7018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15169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49E75F-1F72-4FE0-ABF2-498339DF62D9}"/>
              </a:ext>
            </a:extLst>
          </p:cNvPr>
          <p:cNvSpPr/>
          <p:nvPr/>
        </p:nvSpPr>
        <p:spPr>
          <a:xfrm>
            <a:off x="7828442" y="2806488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AS15169</a:t>
            </a:r>
            <a:endParaRPr lang="en-US" sz="1000" b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3322A5-D954-4222-AD27-4F27EB66C220}"/>
              </a:ext>
            </a:extLst>
          </p:cNvPr>
          <p:cNvSpPr/>
          <p:nvPr/>
        </p:nvSpPr>
        <p:spPr>
          <a:xfrm>
            <a:off x="5959509" y="2297211"/>
            <a:ext cx="636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AS7018</a:t>
            </a:r>
            <a:endParaRPr lang="en-US" sz="1000" b="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CC598F-BE2F-4AC0-9E1E-CF798401D647}"/>
              </a:ext>
            </a:extLst>
          </p:cNvPr>
          <p:cNvCxnSpPr>
            <a:cxnSpLocks/>
            <a:endCxn id="41" idx="3"/>
          </p:cNvCxnSpPr>
          <p:nvPr/>
        </p:nvCxnSpPr>
        <p:spPr bwMode="auto">
          <a:xfrm flipH="1" flipV="1">
            <a:off x="3629623" y="2753639"/>
            <a:ext cx="727714" cy="27639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1">
            <a:extLst>
              <a:ext uri="{FF2B5EF4-FFF2-40B4-BE49-F238E27FC236}">
                <a16:creationId xmlns:a16="http://schemas.microsoft.com/office/drawing/2014/main" id="{82B92F5C-8C40-4E54-B353-945616A44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490" y="2402210"/>
            <a:ext cx="24227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172.217.20.0/23   3320 7018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15169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380610-EC32-4A88-A843-A722976C6925}"/>
              </a:ext>
            </a:extLst>
          </p:cNvPr>
          <p:cNvSpPr/>
          <p:nvPr/>
        </p:nvSpPr>
        <p:spPr>
          <a:xfrm>
            <a:off x="4447107" y="3371874"/>
            <a:ext cx="636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AS3320</a:t>
            </a:r>
            <a:endParaRPr lang="en-US" sz="1000" b="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A9470F-9680-48DA-AF3A-9955642F4548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9049" y="2711492"/>
            <a:ext cx="52036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1">
            <a:extLst>
              <a:ext uri="{FF2B5EF4-FFF2-40B4-BE49-F238E27FC236}">
                <a16:creationId xmlns:a16="http://schemas.microsoft.com/office/drawing/2014/main" id="{E7E8BEE5-D4E2-43BC-8CE1-9D08D35BD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10" y="1954574"/>
            <a:ext cx="24227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172.217.20.0/23   680 3320 7018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15169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1A4A066-5E5D-40AE-84D5-1F8AFA0DF94D}"/>
              </a:ext>
            </a:extLst>
          </p:cNvPr>
          <p:cNvSpPr/>
          <p:nvPr/>
        </p:nvSpPr>
        <p:spPr>
          <a:xfrm>
            <a:off x="2791920" y="2753639"/>
            <a:ext cx="5661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AS680</a:t>
            </a:r>
            <a:endParaRPr lang="en-US" sz="1000" b="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E4300D9-0A57-4FD6-A64A-5DF0B493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015" y="3456752"/>
            <a:ext cx="1147908" cy="862418"/>
          </a:xfrm>
          <a:prstGeom prst="rect">
            <a:avLst/>
          </a:prstGeom>
        </p:spPr>
      </p:pic>
      <p:pic>
        <p:nvPicPr>
          <p:cNvPr id="64" name="Picture 5">
            <a:extLst>
              <a:ext uri="{FF2B5EF4-FFF2-40B4-BE49-F238E27FC236}">
                <a16:creationId xmlns:a16="http://schemas.microsoft.com/office/drawing/2014/main" id="{EBCF0922-93C7-4E2E-8FB5-AF868E3CA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4730" y="3566020"/>
            <a:ext cx="460444" cy="46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10064E-C25C-4C73-8198-6EADDB58D5A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77118" y="3532335"/>
            <a:ext cx="565096" cy="23344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ctangle 1">
            <a:extLst>
              <a:ext uri="{FF2B5EF4-FFF2-40B4-BE49-F238E27FC236}">
                <a16:creationId xmlns:a16="http://schemas.microsoft.com/office/drawing/2014/main" id="{AB21E9D5-20D4-46EA-8781-24E5129F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431" y="3726515"/>
            <a:ext cx="14755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172.217.20.0/23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1234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BCF39C-CD12-45D9-A0BF-0FE82301D2DF}"/>
              </a:ext>
            </a:extLst>
          </p:cNvPr>
          <p:cNvSpPr/>
          <p:nvPr/>
        </p:nvSpPr>
        <p:spPr>
          <a:xfrm>
            <a:off x="5961501" y="3943405"/>
            <a:ext cx="636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AS1234</a:t>
            </a:r>
            <a:endParaRPr lang="en-US" sz="1000" b="0" dirty="0"/>
          </a:p>
        </p:txBody>
      </p:sp>
      <p:sp>
        <p:nvSpPr>
          <p:cNvPr id="68" name="Rectangle 1">
            <a:extLst>
              <a:ext uri="{FF2B5EF4-FFF2-40B4-BE49-F238E27FC236}">
                <a16:creationId xmlns:a16="http://schemas.microsoft.com/office/drawing/2014/main" id="{37499225-87E2-4B9C-8490-1CFA64BB8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49" y="2567480"/>
            <a:ext cx="194861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172.217.20.0/23   3320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1234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1">
            <a:extLst>
              <a:ext uri="{FF2B5EF4-FFF2-40B4-BE49-F238E27FC236}">
                <a16:creationId xmlns:a16="http://schemas.microsoft.com/office/drawing/2014/main" id="{86BB26E6-CC42-49E8-A312-B52B5E42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6" y="2129705"/>
            <a:ext cx="22083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172.217.20.0/23   680 3320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1234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10205-D7AD-46CB-8F6C-F86DF1E7F2CB}"/>
              </a:ext>
            </a:extLst>
          </p:cNvPr>
          <p:cNvCxnSpPr>
            <a:cxnSpLocks/>
          </p:cNvCxnSpPr>
          <p:nvPr/>
        </p:nvCxnSpPr>
        <p:spPr bwMode="auto">
          <a:xfrm flipV="1">
            <a:off x="5168098" y="2567480"/>
            <a:ext cx="567917" cy="36162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BDCE986-09B7-4E79-83F3-4C125AA99A6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82151" y="2929100"/>
            <a:ext cx="728397" cy="29990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4EFB446-BADD-4C02-B4A1-402210F32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1958341" y="2903363"/>
            <a:ext cx="534329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4" name="Picture 7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94A85D0-39E0-4FBF-B367-23CA755FC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97" y="4754406"/>
            <a:ext cx="588431" cy="289312"/>
          </a:xfrm>
          <a:prstGeom prst="rect">
            <a:avLst/>
          </a:prstGeom>
        </p:spPr>
      </p:pic>
      <p:pic>
        <p:nvPicPr>
          <p:cNvPr id="75" name="Picture 74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6D0C741-9B9C-465A-B144-FBF51F603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97" y="5205931"/>
            <a:ext cx="588431" cy="2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8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66" grpId="0"/>
      <p:bldP spid="67" grpId="0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The Problem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40E665-A1FF-427C-8121-FE022558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9676"/>
            <a:ext cx="9126538" cy="56150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More-Specific Prefix Hijack: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929073-010D-4ABC-A146-1FF2F050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15" y="2322430"/>
            <a:ext cx="1147908" cy="86241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79C5C82-B337-4258-9452-FA67E022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510" y="2903363"/>
            <a:ext cx="1147908" cy="86241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2B5A6DA-DDB9-4EEA-AB75-7055260B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891" y="1849074"/>
            <a:ext cx="1147908" cy="86241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4378410-5488-4BEF-B3EB-E23B9E22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713" y="2376218"/>
            <a:ext cx="1147908" cy="862418"/>
          </a:xfrm>
          <a:prstGeom prst="rect">
            <a:avLst/>
          </a:prstGeom>
        </p:spPr>
      </p:pic>
      <p:pic>
        <p:nvPicPr>
          <p:cNvPr id="45" name="Picture 44" descr="A close up of a sign&#10;&#10;Description automatically generated">
            <a:extLst>
              <a:ext uri="{FF2B5EF4-FFF2-40B4-BE49-F238E27FC236}">
                <a16:creationId xmlns:a16="http://schemas.microsoft.com/office/drawing/2014/main" id="{31169C51-D578-4183-B2AD-F99E9997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066" y="2479933"/>
            <a:ext cx="520364" cy="301976"/>
          </a:xfrm>
          <a:prstGeom prst="rect">
            <a:avLst/>
          </a:prstGeom>
        </p:spPr>
      </p:pic>
      <p:pic>
        <p:nvPicPr>
          <p:cNvPr id="46" name="Picture 4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C5EEC0F-41C0-4525-B46B-18E9BAAF8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055" y="3093982"/>
            <a:ext cx="588431" cy="289312"/>
          </a:xfrm>
          <a:prstGeom prst="rect">
            <a:avLst/>
          </a:prstGeom>
        </p:spPr>
      </p:pic>
      <p:pic>
        <p:nvPicPr>
          <p:cNvPr id="47" name="Picture 46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8E172E78-4E9A-4596-A206-6BBB0836A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084" y="2061561"/>
            <a:ext cx="700433" cy="287761"/>
          </a:xfrm>
          <a:prstGeom prst="rect">
            <a:avLst/>
          </a:prstGeom>
        </p:spPr>
      </p:pic>
      <p:pic>
        <p:nvPicPr>
          <p:cNvPr id="48" name="Picture 47" descr="A picture containing sign, drawing, light&#10;&#10;Description automatically generated">
            <a:extLst>
              <a:ext uri="{FF2B5EF4-FFF2-40B4-BE49-F238E27FC236}">
                <a16:creationId xmlns:a16="http://schemas.microsoft.com/office/drawing/2014/main" id="{917FCD85-00F2-43E1-B77E-F55ECA9B7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375" y="2620660"/>
            <a:ext cx="746312" cy="25250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BE1E3D4-6679-46EB-908A-D25E96E1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5" y="2362772"/>
            <a:ext cx="1147908" cy="86241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0207218-5406-416F-996D-086C390020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928" y="2560239"/>
            <a:ext cx="441160" cy="408591"/>
          </a:xfrm>
          <a:prstGeom prst="rect">
            <a:avLst/>
          </a:prstGeom>
        </p:spPr>
      </p:pic>
      <p:sp>
        <p:nvSpPr>
          <p:cNvPr id="51" name="Rectangle 1">
            <a:extLst>
              <a:ext uri="{FF2B5EF4-FFF2-40B4-BE49-F238E27FC236}">
                <a16:creationId xmlns:a16="http://schemas.microsoft.com/office/drawing/2014/main" id="{796CDF09-AB13-4149-8F96-B578F0AB5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859" y="1961874"/>
            <a:ext cx="16862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172.217.20.0/23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15169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B83A73-BB00-423D-B422-13E554F716F1}"/>
              </a:ext>
            </a:extLst>
          </p:cNvPr>
          <p:cNvCxnSpPr>
            <a:cxnSpLocks/>
            <a:endCxn id="43" idx="3"/>
          </p:cNvCxnSpPr>
          <p:nvPr/>
        </p:nvCxnSpPr>
        <p:spPr bwMode="auto">
          <a:xfrm flipH="1" flipV="1">
            <a:off x="6829799" y="2280283"/>
            <a:ext cx="869024" cy="2557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953821-F787-4294-89DC-3164B308A134}"/>
              </a:ext>
            </a:extLst>
          </p:cNvPr>
          <p:cNvCxnSpPr>
            <a:cxnSpLocks/>
          </p:cNvCxnSpPr>
          <p:nvPr/>
        </p:nvCxnSpPr>
        <p:spPr bwMode="auto">
          <a:xfrm flipH="1">
            <a:off x="5292148" y="2646624"/>
            <a:ext cx="689587" cy="4172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ectangle 1">
            <a:extLst>
              <a:ext uri="{FF2B5EF4-FFF2-40B4-BE49-F238E27FC236}">
                <a16:creationId xmlns:a16="http://schemas.microsoft.com/office/drawing/2014/main" id="{421DF29C-AC4F-4719-A685-DAB68F9FD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625" y="2867004"/>
            <a:ext cx="19925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172.217.20.0/23   7018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15169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49E75F-1F72-4FE0-ABF2-498339DF62D9}"/>
              </a:ext>
            </a:extLst>
          </p:cNvPr>
          <p:cNvSpPr/>
          <p:nvPr/>
        </p:nvSpPr>
        <p:spPr>
          <a:xfrm>
            <a:off x="7828442" y="2806488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AS15169</a:t>
            </a:r>
            <a:endParaRPr lang="en-US" sz="1000" b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3322A5-D954-4222-AD27-4F27EB66C220}"/>
              </a:ext>
            </a:extLst>
          </p:cNvPr>
          <p:cNvSpPr/>
          <p:nvPr/>
        </p:nvSpPr>
        <p:spPr>
          <a:xfrm>
            <a:off x="5959509" y="2297211"/>
            <a:ext cx="636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AS7018</a:t>
            </a:r>
            <a:endParaRPr lang="en-US" sz="1000" b="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CC598F-BE2F-4AC0-9E1E-CF798401D647}"/>
              </a:ext>
            </a:extLst>
          </p:cNvPr>
          <p:cNvCxnSpPr>
            <a:cxnSpLocks/>
            <a:endCxn id="41" idx="3"/>
          </p:cNvCxnSpPr>
          <p:nvPr/>
        </p:nvCxnSpPr>
        <p:spPr bwMode="auto">
          <a:xfrm flipH="1" flipV="1">
            <a:off x="3629623" y="2753639"/>
            <a:ext cx="727714" cy="27639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1">
            <a:extLst>
              <a:ext uri="{FF2B5EF4-FFF2-40B4-BE49-F238E27FC236}">
                <a16:creationId xmlns:a16="http://schemas.microsoft.com/office/drawing/2014/main" id="{82B92F5C-8C40-4E54-B353-945616A44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490" y="2402210"/>
            <a:ext cx="24227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172.217.20.0/23   3320 7018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15169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380610-EC32-4A88-A843-A722976C6925}"/>
              </a:ext>
            </a:extLst>
          </p:cNvPr>
          <p:cNvSpPr/>
          <p:nvPr/>
        </p:nvSpPr>
        <p:spPr>
          <a:xfrm>
            <a:off x="4447107" y="3371874"/>
            <a:ext cx="636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AS3320</a:t>
            </a:r>
            <a:endParaRPr lang="en-US" sz="1000" b="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A9470F-9680-48DA-AF3A-9955642F4548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9049" y="2711492"/>
            <a:ext cx="52036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1">
            <a:extLst>
              <a:ext uri="{FF2B5EF4-FFF2-40B4-BE49-F238E27FC236}">
                <a16:creationId xmlns:a16="http://schemas.microsoft.com/office/drawing/2014/main" id="{E7E8BEE5-D4E2-43BC-8CE1-9D08D35BD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10" y="1954574"/>
            <a:ext cx="24227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172.217.20.0/23   680 3320 7018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15169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1A4A066-5E5D-40AE-84D5-1F8AFA0DF94D}"/>
              </a:ext>
            </a:extLst>
          </p:cNvPr>
          <p:cNvSpPr/>
          <p:nvPr/>
        </p:nvSpPr>
        <p:spPr>
          <a:xfrm>
            <a:off x="2791920" y="2753639"/>
            <a:ext cx="5661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AS680</a:t>
            </a:r>
            <a:endParaRPr lang="en-US" sz="1000" b="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E4300D9-0A57-4FD6-A64A-5DF0B493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015" y="3456752"/>
            <a:ext cx="1147908" cy="862418"/>
          </a:xfrm>
          <a:prstGeom prst="rect">
            <a:avLst/>
          </a:prstGeom>
        </p:spPr>
      </p:pic>
      <p:pic>
        <p:nvPicPr>
          <p:cNvPr id="64" name="Picture 5">
            <a:extLst>
              <a:ext uri="{FF2B5EF4-FFF2-40B4-BE49-F238E27FC236}">
                <a16:creationId xmlns:a16="http://schemas.microsoft.com/office/drawing/2014/main" id="{EBCF0922-93C7-4E2E-8FB5-AF868E3CA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4730" y="3566020"/>
            <a:ext cx="460444" cy="46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10064E-C25C-4C73-8198-6EADDB58D5A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77118" y="3532335"/>
            <a:ext cx="565096" cy="23344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ctangle 1">
            <a:extLst>
              <a:ext uri="{FF2B5EF4-FFF2-40B4-BE49-F238E27FC236}">
                <a16:creationId xmlns:a16="http://schemas.microsoft.com/office/drawing/2014/main" id="{AB21E9D5-20D4-46EA-8781-24E5129F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076" y="3680349"/>
            <a:ext cx="15979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172.217.20.0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/24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1234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BCF39C-CD12-45D9-A0BF-0FE82301D2DF}"/>
              </a:ext>
            </a:extLst>
          </p:cNvPr>
          <p:cNvSpPr/>
          <p:nvPr/>
        </p:nvSpPr>
        <p:spPr>
          <a:xfrm>
            <a:off x="5961501" y="3943405"/>
            <a:ext cx="636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0" dirty="0">
                <a:latin typeface="Arial Unicode MS"/>
              </a:rPr>
              <a:t>AS1234</a:t>
            </a:r>
            <a:endParaRPr lang="en-US" sz="1000" b="0" dirty="0"/>
          </a:p>
        </p:txBody>
      </p:sp>
      <p:sp>
        <p:nvSpPr>
          <p:cNvPr id="68" name="Rectangle 1">
            <a:extLst>
              <a:ext uri="{FF2B5EF4-FFF2-40B4-BE49-F238E27FC236}">
                <a16:creationId xmlns:a16="http://schemas.microsoft.com/office/drawing/2014/main" id="{37499225-87E2-4B9C-8490-1CFA64BB8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49" y="2567480"/>
            <a:ext cx="194861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172.217.20.0/24   3320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1234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1">
            <a:extLst>
              <a:ext uri="{FF2B5EF4-FFF2-40B4-BE49-F238E27FC236}">
                <a16:creationId xmlns:a16="http://schemas.microsoft.com/office/drawing/2014/main" id="{86BB26E6-CC42-49E8-A312-B52B5E42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6" y="2129705"/>
            <a:ext cx="22083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172.217.20.0/24   680 3320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1234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10205-D7AD-46CB-8F6C-F86DF1E7F2CB}"/>
              </a:ext>
            </a:extLst>
          </p:cNvPr>
          <p:cNvCxnSpPr>
            <a:cxnSpLocks/>
          </p:cNvCxnSpPr>
          <p:nvPr/>
        </p:nvCxnSpPr>
        <p:spPr bwMode="auto">
          <a:xfrm flipV="1">
            <a:off x="5168098" y="2567480"/>
            <a:ext cx="567917" cy="36162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BDCE986-09B7-4E79-83F3-4C125AA99A6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82151" y="2929100"/>
            <a:ext cx="728397" cy="29990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4EFB446-BADD-4C02-B4A1-402210F32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1958341" y="2903363"/>
            <a:ext cx="534329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2248F6-EF34-4C9A-9BEE-50BD3AB36DBC}"/>
              </a:ext>
            </a:extLst>
          </p:cNvPr>
          <p:cNvCxnSpPr>
            <a:cxnSpLocks/>
          </p:cNvCxnSpPr>
          <p:nvPr/>
        </p:nvCxnSpPr>
        <p:spPr bwMode="auto">
          <a:xfrm>
            <a:off x="6707077" y="2475724"/>
            <a:ext cx="859636" cy="26451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1">
            <a:extLst>
              <a:ext uri="{FF2B5EF4-FFF2-40B4-BE49-F238E27FC236}">
                <a16:creationId xmlns:a16="http://schemas.microsoft.com/office/drawing/2014/main" id="{2D3F9B0B-C7B5-407E-95B2-60D00C5B3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417" y="2152525"/>
            <a:ext cx="217393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172.217.20.0/24   7018 3320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 Unicode MS"/>
              </a:rPr>
              <a:t>1234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E5503-1EA5-42BB-9280-71E3E20770DC}"/>
              </a:ext>
            </a:extLst>
          </p:cNvPr>
          <p:cNvSpPr txBox="1"/>
          <p:nvPr/>
        </p:nvSpPr>
        <p:spPr>
          <a:xfrm>
            <a:off x="457200" y="4803450"/>
            <a:ext cx="7282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Arial"/>
                <a:ea typeface="ＭＳ Ｐゴシック" pitchFamily="-111" charset="-128"/>
                <a:cs typeface="Arial"/>
              </a:rPr>
              <a:t>Everyone chooses the hijacked route as it is more specific (/24 instead of /23)!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9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  <p:bldP spid="69" grpId="0"/>
      <p:bldP spid="4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Origin Validation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40E665-A1FF-427C-8121-FE022558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1" y="1139676"/>
            <a:ext cx="9209088" cy="535944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Problem: No proof of address ownership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Solution: </a:t>
            </a:r>
            <a:r>
              <a:rPr lang="en-US" sz="1600" b="1" dirty="0"/>
              <a:t>R</a:t>
            </a:r>
            <a:r>
              <a:rPr lang="en-US" sz="1600" dirty="0"/>
              <a:t>esource </a:t>
            </a:r>
            <a:r>
              <a:rPr lang="en-US" sz="1600" b="1" dirty="0"/>
              <a:t>P</a:t>
            </a:r>
            <a:r>
              <a:rPr lang="en-US" sz="1600" dirty="0"/>
              <a:t>ublic </a:t>
            </a:r>
            <a:r>
              <a:rPr lang="en-US" sz="1600" b="1" dirty="0"/>
              <a:t>K</a:t>
            </a:r>
            <a:r>
              <a:rPr lang="en-US" sz="1600" dirty="0"/>
              <a:t>ey </a:t>
            </a:r>
            <a:r>
              <a:rPr lang="en-US" sz="1600" b="1" dirty="0"/>
              <a:t>I</a:t>
            </a:r>
            <a:r>
              <a:rPr lang="en-US" sz="1600" dirty="0"/>
              <a:t>nfrastructure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/>
              <a:t>Each owner of an address space holds an end-entity certificate from the RIR (e.g. RIPE NCC). This will be used to sign </a:t>
            </a:r>
            <a:r>
              <a:rPr lang="en-US" sz="1600" b="1" dirty="0"/>
              <a:t>R</a:t>
            </a:r>
            <a:r>
              <a:rPr lang="en-US" sz="1600" dirty="0"/>
              <a:t>oute </a:t>
            </a:r>
            <a:r>
              <a:rPr lang="en-US" sz="1600" b="1" dirty="0"/>
              <a:t>O</a:t>
            </a:r>
            <a:r>
              <a:rPr lang="en-US" sz="1600" dirty="0"/>
              <a:t>rigin </a:t>
            </a:r>
            <a:r>
              <a:rPr lang="en-US" sz="1600" b="1" dirty="0"/>
              <a:t>A</a:t>
            </a:r>
            <a:r>
              <a:rPr lang="en-US" sz="1600" dirty="0"/>
              <a:t>uthorization objects. ROAs will be used by </a:t>
            </a:r>
            <a:r>
              <a:rPr lang="en-US" sz="1600" dirty="0" err="1"/>
              <a:t>ASes</a:t>
            </a:r>
            <a:r>
              <a:rPr lang="en-US" sz="1600" dirty="0"/>
              <a:t> to validate announcements.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RPKI has two sides:</a:t>
            </a:r>
          </a:p>
          <a:p>
            <a:pPr marL="0" indent="0">
              <a:buNone/>
            </a:pPr>
            <a:endParaRPr lang="en-US" sz="1600" dirty="0"/>
          </a:p>
          <a:p>
            <a:pPr>
              <a:buAutoNum type="arabicParenR"/>
            </a:pPr>
            <a:r>
              <a:rPr lang="en-US" sz="1600" dirty="0"/>
              <a:t>ROAs need to be created by resource owners </a:t>
            </a:r>
          </a:p>
          <a:p>
            <a:pPr marL="457200" lvl="1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Exercise 1</a:t>
            </a:r>
          </a:p>
          <a:p>
            <a:pPr>
              <a:buAutoNum type="arabicParenR"/>
            </a:pPr>
            <a:r>
              <a:rPr lang="en-US" sz="1600" dirty="0" err="1"/>
              <a:t>ASes</a:t>
            </a:r>
            <a:r>
              <a:rPr lang="en-US" sz="1600" dirty="0"/>
              <a:t> on the Internet need to perform Origin Validation and filter invalid announcements </a:t>
            </a:r>
          </a:p>
          <a:p>
            <a:pPr marL="457200" lvl="1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Exercise 2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225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Origin Validation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40E665-A1FF-427C-8121-FE022558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595" y="1139676"/>
            <a:ext cx="3119143" cy="535944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RPKI – Resource Public Key Infrastructure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altLang="en-US" sz="1600" dirty="0">
                <a:latin typeface="Arial Unicode MS"/>
              </a:rPr>
              <a:t>The Resource Public Key Infrastructure (RPKI) describes an approach to build a formally verifiable database of IP addresses and AS numbers as resources. [RFC6811]</a:t>
            </a:r>
          </a:p>
          <a:p>
            <a:pPr marL="0" indent="0">
              <a:buNone/>
            </a:pPr>
            <a:endParaRPr lang="en-US" sz="1600" dirty="0">
              <a:latin typeface="Arial Unicode MS"/>
            </a:endParaRPr>
          </a:p>
          <a:p>
            <a:pPr marL="0" indent="0">
              <a:buNone/>
            </a:pPr>
            <a:r>
              <a:rPr lang="en-US" sz="1600" dirty="0"/>
              <a:t>The RPKI allows an AS to prove whether the origin AS of that announcement is indeed allowed to announce this prefix.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629FE-4107-4774-B1E5-9BEBD369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9" y="1139676"/>
            <a:ext cx="5873587" cy="52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>
                <a:solidFill>
                  <a:srgbClr val="FF9900"/>
                </a:solidFill>
              </a:rPr>
              <a:t>Introduction</a:t>
            </a:r>
            <a:r>
              <a:rPr lang="de-DE" sz="2800" dirty="0">
                <a:solidFill>
                  <a:srgbClr val="FF9900"/>
                </a:solidFill>
              </a:rPr>
              <a:t> </a:t>
            </a:r>
            <a:r>
              <a:rPr lang="de-DE" sz="2800" dirty="0" err="1">
                <a:solidFill>
                  <a:srgbClr val="FF9900"/>
                </a:solidFill>
              </a:rPr>
              <a:t>to</a:t>
            </a:r>
            <a:r>
              <a:rPr lang="de-DE" sz="2800" dirty="0">
                <a:solidFill>
                  <a:srgbClr val="FF9900"/>
                </a:solidFill>
              </a:rPr>
              <a:t> RPKI – Route Origin </a:t>
            </a:r>
            <a:r>
              <a:rPr lang="de-DE" sz="2800" dirty="0" err="1">
                <a:solidFill>
                  <a:srgbClr val="FF9900"/>
                </a:solidFill>
              </a:rPr>
              <a:t>Authorization</a:t>
            </a:r>
            <a:endParaRPr lang="de-DE" sz="2800" dirty="0">
              <a:solidFill>
                <a:srgbClr val="FF9900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40E665-A1FF-427C-8121-FE022558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1" y="1139676"/>
            <a:ext cx="9209088" cy="535944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What is a ROA?</a:t>
            </a:r>
          </a:p>
          <a:p>
            <a:pPr marL="0" indent="0">
              <a:buNone/>
            </a:pPr>
            <a:endParaRPr lang="en-US" sz="16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600" dirty="0">
                <a:latin typeface="Arial Unicode MS"/>
              </a:rPr>
              <a:t>A ROA is an attestation that the holder of a set of prefixes has authorized an autonomous system to originate routes for those prefixes [RFC6480]. According to RFC6482, it contains: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  <a:p>
            <a:pPr>
              <a:buAutoNum type="arabicParenR"/>
            </a:pPr>
            <a:r>
              <a:rPr lang="en-US" sz="1600" dirty="0"/>
              <a:t>Prefix</a:t>
            </a:r>
          </a:p>
          <a:p>
            <a:pPr>
              <a:buAutoNum type="arabicParenR"/>
            </a:pPr>
            <a:r>
              <a:rPr lang="en-US" sz="1600" dirty="0"/>
              <a:t>Max-Length</a:t>
            </a:r>
          </a:p>
          <a:p>
            <a:pPr>
              <a:buAutoNum type="arabicParenR"/>
            </a:pPr>
            <a:r>
              <a:rPr lang="en-US" sz="1600" dirty="0"/>
              <a:t>ASN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A6C5F-428F-4148-B705-A073173C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819400"/>
            <a:ext cx="9209088" cy="193323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672C6DE-FE75-4A3A-BD0C-12B5AC5E4728}"/>
              </a:ext>
            </a:extLst>
          </p:cNvPr>
          <p:cNvSpPr/>
          <p:nvPr/>
        </p:nvSpPr>
        <p:spPr bwMode="auto">
          <a:xfrm>
            <a:off x="0" y="4392914"/>
            <a:ext cx="2881085" cy="1936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225A7A-F0E6-431F-B496-414854E5002B}"/>
              </a:ext>
            </a:extLst>
          </p:cNvPr>
          <p:cNvSpPr/>
          <p:nvPr/>
        </p:nvSpPr>
        <p:spPr bwMode="auto">
          <a:xfrm>
            <a:off x="5669417" y="4392914"/>
            <a:ext cx="4026126" cy="68579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DD2357-D8D7-4C52-9254-D51AE198A2B7}"/>
              </a:ext>
            </a:extLst>
          </p:cNvPr>
          <p:cNvSpPr/>
          <p:nvPr/>
        </p:nvSpPr>
        <p:spPr>
          <a:xfrm>
            <a:off x="6824649" y="5664214"/>
            <a:ext cx="2759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/>
              <a:t>http://rpki-browser2.realmv6.org/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7A2B1-0065-405D-8CB7-CF438D88C031}"/>
              </a:ext>
            </a:extLst>
          </p:cNvPr>
          <p:cNvSpPr/>
          <p:nvPr/>
        </p:nvSpPr>
        <p:spPr>
          <a:xfrm>
            <a:off x="374650" y="6124054"/>
            <a:ext cx="63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0" dirty="0"/>
              <a:t>Nice tutorial to play around: https://www.securerouting.net/tutorial/</a:t>
            </a:r>
          </a:p>
        </p:txBody>
      </p:sp>
    </p:spTree>
    <p:extLst>
      <p:ext uri="{BB962C8B-B14F-4D97-AF65-F5344CB8AC3E}">
        <p14:creationId xmlns:p14="http://schemas.microsoft.com/office/powerpoint/2010/main" val="18507927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webextensions/webextension1.xml><?xml version="1.0" encoding="utf-8"?>
<we:webextension xmlns:we="http://schemas.microsoft.com/office/webextensions/webextension/2010/11" id="{C1E0B856-D7B4-458B-98CC-7D6C03278302}">
  <we:reference id="wa104218071" version="1.0.0.0" store="en-US" storeType="OMEX"/>
  <we:alternateReferences>
    <we:reference id="WA104218071" version="1.0.0.0" store="WA104218071" storeType="OMEX"/>
  </we:alternateReferences>
  <we:properties>
    <we:property name="countdown" value="900"/>
    <we:property name="autostart" value="fals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1E0B856-D7B4-458B-98CC-7D6C03278302}">
  <we:reference id="wa104218071" version="1.0.0.0" store="en-US" storeType="OMEX"/>
  <we:alternateReferences>
    <we:reference id="WA104218071" version="1.0.0.0" store="WA104218071" storeType="OMEX"/>
  </we:alternateReferences>
  <we:properties>
    <we:property name="countdown" value="1200"/>
    <we:property name="autostart" value="fals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1294</Words>
  <Application>Microsoft Office PowerPoint</Application>
  <PresentationFormat>A4 Paper (210x297 mm)</PresentationFormat>
  <Paragraphs>258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Arial Narrow</vt:lpstr>
      <vt:lpstr>Arial Unicode MS</vt:lpstr>
      <vt:lpstr>Calibri</vt:lpstr>
      <vt:lpstr>Times New Roman</vt:lpstr>
      <vt:lpstr>Wingdings</vt:lpstr>
      <vt:lpstr>Default Design</vt:lpstr>
      <vt:lpstr>T3: Reliable measurements with BGP and RPKI Part II - RPKI</vt:lpstr>
      <vt:lpstr>Timeline</vt:lpstr>
      <vt:lpstr>Introduction to RPKI – BGP Routing</vt:lpstr>
      <vt:lpstr>Introduction to RPKI – The Problem</vt:lpstr>
      <vt:lpstr>Introduction to RPKI – The Problem</vt:lpstr>
      <vt:lpstr>Introduction to RPKI – The Problem</vt:lpstr>
      <vt:lpstr>Introduction to RPKI – Origin Validation</vt:lpstr>
      <vt:lpstr>Introduction to RPKI – Origin Validation</vt:lpstr>
      <vt:lpstr>Introduction to RPKI – Route Origin Authorization</vt:lpstr>
      <vt:lpstr>Introduction to RPKI – Exercise 1</vt:lpstr>
      <vt:lpstr>Introduction to RPKI – Exercise 1 – 15min</vt:lpstr>
      <vt:lpstr>Introduction to RPKI – ROV-enforcing ASes</vt:lpstr>
      <vt:lpstr>Introduction to RPKI – Controlled Experiments</vt:lpstr>
      <vt:lpstr>Introduction to RPKI – Controlled Experiments</vt:lpstr>
      <vt:lpstr>Introduction to RPKI – Exercise 2</vt:lpstr>
      <vt:lpstr>Introduction to RPKI – Exercise 2 – 20min</vt:lpstr>
      <vt:lpstr>Reliable measurements with BGP and RPKI – RECAP</vt:lpstr>
      <vt:lpstr>ST+</vt:lpstr>
    </vt:vector>
  </TitlesOfParts>
  <Company>dd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Institut TIK</dc:creator>
  <cp:lastModifiedBy>Nils Rodday</cp:lastModifiedBy>
  <cp:revision>1088</cp:revision>
  <cp:lastPrinted>2012-03-22T21:23:17Z</cp:lastPrinted>
  <dcterms:created xsi:type="dcterms:W3CDTF">2010-04-13T20:05:06Z</dcterms:created>
  <dcterms:modified xsi:type="dcterms:W3CDTF">2020-04-24T09:46:56Z</dcterms:modified>
</cp:coreProperties>
</file>