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58" r:id="rId4"/>
    <p:sldId id="257" r:id="rId5"/>
    <p:sldId id="259" r:id="rId6"/>
    <p:sldId id="260" r:id="rId7"/>
    <p:sldId id="265" r:id="rId8"/>
    <p:sldId id="268" r:id="rId9"/>
    <p:sldId id="262" r:id="rId10"/>
    <p:sldId id="266"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F925A-9E49-2F61-DD6D-5CC322A3CEC6}" v="135" dt="2022-11-30T19:05:19.259"/>
    <p1510:client id="{648FE5AD-6D07-4BE5-A33F-25D0733C7978}" v="891" dt="2022-12-01T00:42:26.736"/>
    <p1510:client id="{65A191CF-A3B1-4994-A3FA-894C4C2E5981}" v="1033" dt="2022-11-29T20:54:04.243"/>
    <p1510:client id="{9B4CD593-EBE1-4108-A32C-A551F7D015A1}" v="58" dt="2022-12-01T02:26:34.424"/>
    <p1510:client id="{A5B9DCD4-BE49-4681-A584-A1C6956309DA}" v="290" dt="2022-11-30T15:20:35.043"/>
    <p1510:client id="{BED87911-FBBD-47B1-87F4-86DA0D990E7F}" v="1" dt="2022-11-29T23:48:21.619"/>
    <p1510:client id="{D068F831-BBEF-01A1-C5F8-9B06893BF205}" v="18" dt="2022-12-01T02:01:11.758"/>
    <p1510:client id="{D1FCC204-FC6C-ECF6-4A79-8AE57AF9DB0A}" v="614" dt="2022-12-01T02:28:24.173"/>
    <p1510:client id="{F9A154B7-426E-6D1D-6932-BBC1E065A66D}" v="1647" dt="2022-11-30T02:21:00.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11/30/2022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891225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5623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82477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03136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0433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44428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62611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4353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46075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9342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300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11/30/2022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2921045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www.kaggle.com/datasets/ahmedshahriarsakib/usa-real-estate-dataset/code" TargetMode="External"/><Relationship Id="rId13" Type="http://schemas.openxmlformats.org/officeDocument/2006/relationships/hyperlink" Target="https://addepto.com/blog/ai-in-real-estate-use-cases/#%20Property%20management" TargetMode="External"/><Relationship Id="rId3" Type="http://schemas.openxmlformats.org/officeDocument/2006/relationships/hyperlink" Target="mailto:Dev@kodzilla.pl" TargetMode="External"/><Relationship Id="rId7" Type="http://schemas.openxmlformats.org/officeDocument/2006/relationships/hyperlink" Target="https://www.cnbc.com/video/2021/09/17/diana-olick-breaks-down-artificial-intelligences-presence-in-real-estate.html" TargetMode="External"/><Relationship Id="rId12" Type="http://schemas.openxmlformats.org/officeDocument/2006/relationships/hyperlink" Target="https://seaborn.pydata.org/tutorial/distributions.html" TargetMode="External"/><Relationship Id="rId2" Type="http://schemas.openxmlformats.org/officeDocument/2006/relationships/hyperlink" Target="https://venture-leap.com/en/the-leap/4-ways-artificial-intelligence-is-changing-real-estate/" TargetMode="External"/><Relationship Id="rId1" Type="http://schemas.openxmlformats.org/officeDocument/2006/relationships/slideLayout" Target="../slideLayouts/slideLayout2.xml"/><Relationship Id="rId6" Type="http://schemas.openxmlformats.org/officeDocument/2006/relationships/hyperlink" Target="https://www.byteant.com/blog/ai-in-real-estate-top-30-apps-and-startups-to-get-inspired/" TargetMode="External"/><Relationship Id="rId11" Type="http://schemas.openxmlformats.org/officeDocument/2006/relationships/hyperlink" Target="https://seaborn.pydata.org/generated/seaborn.heatmap.html" TargetMode="External"/><Relationship Id="rId5" Type="http://schemas.openxmlformats.org/officeDocument/2006/relationships/hyperlink" Target="https://www.worldwideerc.org/news/technology/artificial-intelligence-is-transforming-the-real-estate-market" TargetMode="External"/><Relationship Id="rId15" Type="http://schemas.openxmlformats.org/officeDocument/2006/relationships/hyperlink" Target="https://www.pi.exchange/use-cases/property-price-prediction-with-machine-learning" TargetMode="External"/><Relationship Id="rId10" Type="http://schemas.openxmlformats.org/officeDocument/2006/relationships/hyperlink" Target="https://www.mathworks.com/help/stats/distribution-plots.html" TargetMode="External"/><Relationship Id="rId4" Type="http://schemas.openxmlformats.org/officeDocument/2006/relationships/hyperlink" Target="https://addepto.com/blog/ai-in-real-estate-use-cases/" TargetMode="External"/><Relationship Id="rId9" Type="http://schemas.openxmlformats.org/officeDocument/2006/relationships/hyperlink" Target="https://www.kaggle.com/code/enerrio/scikit-learn-ml-from-start-to-finish/notebook" TargetMode="External"/><Relationship Id="rId14" Type="http://schemas.openxmlformats.org/officeDocument/2006/relationships/hyperlink" Target="https://www.americanprogress.org/article/racial-disparities-home-appreciati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code/nickrod068/ai4all-final-project"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54296" y="931862"/>
            <a:ext cx="6293104" cy="3103108"/>
          </a:xfrm>
        </p:spPr>
        <p:txBody>
          <a:bodyPr anchor="b">
            <a:normAutofit/>
          </a:bodyPr>
          <a:lstStyle/>
          <a:p>
            <a:r>
              <a:rPr lang="en-US" sz="4400"/>
              <a:t>AI and the State of Real Estate in the U.S.</a:t>
            </a:r>
          </a:p>
        </p:txBody>
      </p:sp>
      <p:sp>
        <p:nvSpPr>
          <p:cNvPr id="3" name="Subtitle 2"/>
          <p:cNvSpPr>
            <a:spLocks noGrp="1"/>
          </p:cNvSpPr>
          <p:nvPr>
            <p:ph type="subTitle" idx="1"/>
          </p:nvPr>
        </p:nvSpPr>
        <p:spPr>
          <a:xfrm>
            <a:off x="4654296" y="4200070"/>
            <a:ext cx="6293104" cy="1819729"/>
          </a:xfrm>
          <a:noFill/>
        </p:spPr>
        <p:txBody>
          <a:bodyPr vert="horz" lIns="91440" tIns="45720" rIns="91440" bIns="45720" rtlCol="0" anchor="t">
            <a:normAutofit/>
          </a:bodyPr>
          <a:lstStyle/>
          <a:p>
            <a:r>
              <a:rPr lang="en-US" sz="2000">
                <a:solidFill>
                  <a:schemeClr val="tx1"/>
                </a:solidFill>
              </a:rPr>
              <a:t>AI4ALL Final Project</a:t>
            </a:r>
          </a:p>
          <a:p>
            <a:r>
              <a:rPr lang="en-US" sz="2000">
                <a:solidFill>
                  <a:schemeClr val="tx1"/>
                </a:solidFill>
              </a:rPr>
              <a:t>Group 1: </a:t>
            </a:r>
            <a:r>
              <a:rPr lang="en-US" sz="2000">
                <a:solidFill>
                  <a:schemeClr val="tx1"/>
                </a:solidFill>
                <a:ea typeface="+mn-lt"/>
                <a:cs typeface="+mn-lt"/>
              </a:rPr>
              <a:t>Nicolas Rodriguez, Christina Appadoo, Marcelo Espinosa</a:t>
            </a:r>
            <a:endParaRPr lang="en-US" sz="2000">
              <a:solidFill>
                <a:schemeClr val="tx1"/>
              </a:solidFill>
            </a:endParaRPr>
          </a:p>
        </p:txBody>
      </p:sp>
      <p:pic>
        <p:nvPicPr>
          <p:cNvPr id="4" name="Picture 4" descr="A picture containing logo&#10;&#10;Description automatically generated">
            <a:extLst>
              <a:ext uri="{FF2B5EF4-FFF2-40B4-BE49-F238E27FC236}">
                <a16:creationId xmlns:a16="http://schemas.microsoft.com/office/drawing/2014/main" id="{DF16618D-E046-0CED-F7FB-8B45F7DC3489}"/>
              </a:ext>
            </a:extLst>
          </p:cNvPr>
          <p:cNvPicPr>
            <a:picLocks noChangeAspect="1"/>
          </p:cNvPicPr>
          <p:nvPr/>
        </p:nvPicPr>
        <p:blipFill rotWithShape="1">
          <a:blip r:embed="rId2"/>
          <a:srcRect l="39177" r="22943"/>
          <a:stretch/>
        </p:blipFill>
        <p:spPr>
          <a:xfrm>
            <a:off x="20" y="10"/>
            <a:ext cx="4059059"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570-AD16-9560-8A08-65483A412BFE}"/>
              </a:ext>
            </a:extLst>
          </p:cNvPr>
          <p:cNvSpPr>
            <a:spLocks noGrp="1"/>
          </p:cNvSpPr>
          <p:nvPr>
            <p:ph type="title"/>
          </p:nvPr>
        </p:nvSpPr>
        <p:spPr/>
        <p:txBody>
          <a:bodyPr/>
          <a:lstStyle/>
          <a:p>
            <a:r>
              <a:rPr lang="en-GB"/>
              <a:t>What's next</a:t>
            </a:r>
          </a:p>
        </p:txBody>
      </p:sp>
      <p:pic>
        <p:nvPicPr>
          <p:cNvPr id="5" name="Picture 5" descr="Graphical user interface, website&#10;&#10;Description automatically generated">
            <a:extLst>
              <a:ext uri="{FF2B5EF4-FFF2-40B4-BE49-F238E27FC236}">
                <a16:creationId xmlns:a16="http://schemas.microsoft.com/office/drawing/2014/main" id="{EF14849E-F7B5-8D37-94AA-27DE16F0D2C1}"/>
              </a:ext>
            </a:extLst>
          </p:cNvPr>
          <p:cNvPicPr>
            <a:picLocks noGrp="1" noChangeAspect="1"/>
          </p:cNvPicPr>
          <p:nvPr>
            <p:ph sz="half" idx="1"/>
          </p:nvPr>
        </p:nvPicPr>
        <p:blipFill>
          <a:blip r:embed="rId2"/>
          <a:stretch>
            <a:fillRect/>
          </a:stretch>
        </p:blipFill>
        <p:spPr>
          <a:xfrm>
            <a:off x="1287463" y="2294731"/>
            <a:ext cx="4429125" cy="3419475"/>
          </a:xfrm>
        </p:spPr>
      </p:pic>
      <p:sp>
        <p:nvSpPr>
          <p:cNvPr id="4" name="Content Placeholder 3">
            <a:extLst>
              <a:ext uri="{FF2B5EF4-FFF2-40B4-BE49-F238E27FC236}">
                <a16:creationId xmlns:a16="http://schemas.microsoft.com/office/drawing/2014/main" id="{ED710A17-D757-6F8D-10E8-417E5D517558}"/>
              </a:ext>
            </a:extLst>
          </p:cNvPr>
          <p:cNvSpPr>
            <a:spLocks noGrp="1"/>
          </p:cNvSpPr>
          <p:nvPr>
            <p:ph sz="half" idx="2"/>
          </p:nvPr>
        </p:nvSpPr>
        <p:spPr>
          <a:xfrm>
            <a:off x="5723709" y="2939142"/>
            <a:ext cx="4883331" cy="2381024"/>
          </a:xfrm>
        </p:spPr>
        <p:txBody>
          <a:bodyPr vert="horz" lIns="91440" tIns="45720" rIns="91440" bIns="45720" rtlCol="0" anchor="t">
            <a:noAutofit/>
          </a:bodyPr>
          <a:lstStyle/>
          <a:p>
            <a:pPr lvl="1"/>
            <a:r>
              <a:rPr lang="en-GB" sz="1800" spc="10">
                <a:solidFill>
                  <a:srgbClr val="000000"/>
                </a:solidFill>
              </a:rPr>
              <a:t>An additional step would be a frontend web application that uses the data and displays housing price predictions in a creative, user-friendly platform</a:t>
            </a:r>
            <a:endParaRPr lang="en-US" sz="1800"/>
          </a:p>
          <a:p>
            <a:pPr marL="274320" lvl="1" indent="0">
              <a:buNone/>
            </a:pPr>
            <a:endParaRPr lang="en-GB" sz="1800" spc="10">
              <a:solidFill>
                <a:srgbClr val="000000"/>
              </a:solidFill>
            </a:endParaRPr>
          </a:p>
          <a:p>
            <a:pPr lvl="1"/>
            <a:r>
              <a:rPr lang="en-GB" sz="1800" spc="10">
                <a:solidFill>
                  <a:srgbClr val="000000"/>
                </a:solidFill>
              </a:rPr>
              <a:t>This information would be useful for potential home buyers to better understand the housing market and see where prices are trending in the future based on different aspects of a property</a:t>
            </a:r>
            <a:endParaRPr lang="en-GB" sz="1800"/>
          </a:p>
        </p:txBody>
      </p:sp>
      <p:sp>
        <p:nvSpPr>
          <p:cNvPr id="3" name="TextBox 2">
            <a:extLst>
              <a:ext uri="{FF2B5EF4-FFF2-40B4-BE49-F238E27FC236}">
                <a16:creationId xmlns:a16="http://schemas.microsoft.com/office/drawing/2014/main" id="{54F40192-0CCF-E7E0-083A-5BD7AB911324}"/>
              </a:ext>
            </a:extLst>
          </p:cNvPr>
          <p:cNvSpPr txBox="1"/>
          <p:nvPr/>
        </p:nvSpPr>
        <p:spPr>
          <a:xfrm>
            <a:off x="5959928" y="2188028"/>
            <a:ext cx="367392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ea typeface="+mn-lt"/>
                <a:cs typeface="+mn-lt"/>
              </a:rPr>
              <a:t>UI/UX Implementation</a:t>
            </a:r>
            <a:endParaRPr lang="en-US" sz="2400"/>
          </a:p>
        </p:txBody>
      </p:sp>
    </p:spTree>
    <p:extLst>
      <p:ext uri="{BB962C8B-B14F-4D97-AF65-F5344CB8AC3E}">
        <p14:creationId xmlns:p14="http://schemas.microsoft.com/office/powerpoint/2010/main" val="141031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570-AD16-9560-8A08-65483A412BFE}"/>
              </a:ext>
            </a:extLst>
          </p:cNvPr>
          <p:cNvSpPr>
            <a:spLocks noGrp="1"/>
          </p:cNvSpPr>
          <p:nvPr>
            <p:ph type="title"/>
          </p:nvPr>
        </p:nvSpPr>
        <p:spPr/>
        <p:txBody>
          <a:bodyPr/>
          <a:lstStyle/>
          <a:p>
            <a:r>
              <a:rPr lang="en-GB"/>
              <a:t>What's next</a:t>
            </a:r>
          </a:p>
        </p:txBody>
      </p:sp>
      <p:pic>
        <p:nvPicPr>
          <p:cNvPr id="10" name="Picture 10" descr="Graphical user interface, application&#10;&#10;Description automatically generated">
            <a:extLst>
              <a:ext uri="{FF2B5EF4-FFF2-40B4-BE49-F238E27FC236}">
                <a16:creationId xmlns:a16="http://schemas.microsoft.com/office/drawing/2014/main" id="{5CEB5FBB-2EB7-8C38-612D-66F0706683F4}"/>
              </a:ext>
            </a:extLst>
          </p:cNvPr>
          <p:cNvPicPr>
            <a:picLocks noGrp="1" noChangeAspect="1"/>
          </p:cNvPicPr>
          <p:nvPr>
            <p:ph sz="half" idx="1"/>
          </p:nvPr>
        </p:nvPicPr>
        <p:blipFill>
          <a:blip r:embed="rId2"/>
          <a:stretch>
            <a:fillRect/>
          </a:stretch>
        </p:blipFill>
        <p:spPr>
          <a:xfrm>
            <a:off x="1262063" y="2322874"/>
            <a:ext cx="4479925" cy="3363190"/>
          </a:xfrm>
        </p:spPr>
      </p:pic>
      <p:sp>
        <p:nvSpPr>
          <p:cNvPr id="4" name="Content Placeholder 3">
            <a:extLst>
              <a:ext uri="{FF2B5EF4-FFF2-40B4-BE49-F238E27FC236}">
                <a16:creationId xmlns:a16="http://schemas.microsoft.com/office/drawing/2014/main" id="{ED710A17-D757-6F8D-10E8-417E5D517558}"/>
              </a:ext>
            </a:extLst>
          </p:cNvPr>
          <p:cNvSpPr>
            <a:spLocks noGrp="1"/>
          </p:cNvSpPr>
          <p:nvPr>
            <p:ph sz="half" idx="2"/>
          </p:nvPr>
        </p:nvSpPr>
        <p:spPr/>
        <p:txBody>
          <a:bodyPr vert="horz" lIns="91440" tIns="45720" rIns="91440" bIns="45720" rtlCol="0" anchor="t">
            <a:normAutofit lnSpcReduction="10000"/>
          </a:bodyPr>
          <a:lstStyle/>
          <a:p>
            <a:r>
              <a:rPr lang="en-GB">
                <a:ea typeface="+mn-lt"/>
                <a:cs typeface="+mn-lt"/>
              </a:rPr>
              <a:t>There are various applications being developed that utilize AI in many aspects of real estate</a:t>
            </a:r>
          </a:p>
          <a:p>
            <a:r>
              <a:rPr lang="en-GB">
                <a:ea typeface="+mn-lt"/>
                <a:cs typeface="+mn-lt"/>
              </a:rPr>
              <a:t>Applications can be used not only to help potential buyers find a home that fits their desires but to:</a:t>
            </a:r>
          </a:p>
          <a:p>
            <a:pPr lvl="1"/>
            <a:r>
              <a:rPr lang="en-GB">
                <a:ea typeface="+mn-lt"/>
                <a:cs typeface="+mn-lt"/>
              </a:rPr>
              <a:t> Help with office space management</a:t>
            </a:r>
          </a:p>
          <a:p>
            <a:pPr lvl="1"/>
            <a:r>
              <a:rPr lang="en-GB">
                <a:ea typeface="+mn-lt"/>
                <a:cs typeface="+mn-lt"/>
              </a:rPr>
              <a:t>Help potential buyers find a real estate agent</a:t>
            </a:r>
          </a:p>
          <a:p>
            <a:pPr lvl="1"/>
            <a:r>
              <a:rPr lang="en-GB">
                <a:ea typeface="+mn-lt"/>
                <a:cs typeface="+mn-lt"/>
              </a:rPr>
              <a:t>Help realtors keep up with customer activity</a:t>
            </a:r>
            <a:endParaRPr lang="en-GB"/>
          </a:p>
          <a:p>
            <a:r>
              <a:rPr lang="en-GB">
                <a:ea typeface="+mn-lt"/>
                <a:cs typeface="+mn-lt"/>
              </a:rPr>
              <a:t>Creating a fully functioning website that could possibly incorporate all of these aspects would take various algorithms</a:t>
            </a:r>
          </a:p>
        </p:txBody>
      </p:sp>
    </p:spTree>
    <p:extLst>
      <p:ext uri="{BB962C8B-B14F-4D97-AF65-F5344CB8AC3E}">
        <p14:creationId xmlns:p14="http://schemas.microsoft.com/office/powerpoint/2010/main" val="4183858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62F2A-B7E5-4C89-C053-DF2637E8FDBD}"/>
              </a:ext>
            </a:extLst>
          </p:cNvPr>
          <p:cNvSpPr>
            <a:spLocks noGrp="1"/>
          </p:cNvSpPr>
          <p:nvPr>
            <p:ph type="title"/>
          </p:nvPr>
        </p:nvSpPr>
        <p:spPr/>
        <p:txBody>
          <a:bodyPr/>
          <a:lstStyle/>
          <a:p>
            <a:r>
              <a:rPr lang="en-GB"/>
              <a:t>Citations</a:t>
            </a:r>
          </a:p>
        </p:txBody>
      </p:sp>
      <p:sp>
        <p:nvSpPr>
          <p:cNvPr id="3" name="Content Placeholder 2">
            <a:extLst>
              <a:ext uri="{FF2B5EF4-FFF2-40B4-BE49-F238E27FC236}">
                <a16:creationId xmlns:a16="http://schemas.microsoft.com/office/drawing/2014/main" id="{053D4957-1077-9B6F-ABA8-98BC6189D32F}"/>
              </a:ext>
            </a:extLst>
          </p:cNvPr>
          <p:cNvSpPr>
            <a:spLocks noGrp="1"/>
          </p:cNvSpPr>
          <p:nvPr>
            <p:ph idx="1"/>
          </p:nvPr>
        </p:nvSpPr>
        <p:spPr/>
        <p:txBody>
          <a:bodyPr vert="horz" lIns="91440" tIns="45720" rIns="91440" bIns="45720" rtlCol="0" anchor="t">
            <a:normAutofit fontScale="32500" lnSpcReduction="20000"/>
          </a:bodyPr>
          <a:lstStyle/>
          <a:p>
            <a:r>
              <a:rPr lang="en-US">
                <a:ea typeface="+mn-lt"/>
                <a:cs typeface="+mn-lt"/>
              </a:rPr>
              <a:t>Author: admin. (2022, January 11). </a:t>
            </a:r>
            <a:r>
              <a:rPr lang="en-US" i="1">
                <a:ea typeface="+mn-lt"/>
                <a:cs typeface="+mn-lt"/>
              </a:rPr>
              <a:t>4 ways artificial intelligence is Changing Real Estate</a:t>
            </a:r>
            <a:r>
              <a:rPr lang="en-US">
                <a:ea typeface="+mn-lt"/>
                <a:cs typeface="+mn-lt"/>
              </a:rPr>
              <a:t>. Venture Leap | Sicher. Digital. </a:t>
            </a:r>
            <a:r>
              <a:rPr lang="en-US" err="1">
                <a:ea typeface="+mn-lt"/>
                <a:cs typeface="+mn-lt"/>
              </a:rPr>
              <a:t>Erfolgreich</a:t>
            </a:r>
            <a:r>
              <a:rPr lang="en-US">
                <a:ea typeface="+mn-lt"/>
                <a:cs typeface="+mn-lt"/>
              </a:rPr>
              <a:t>. | Software </a:t>
            </a:r>
            <a:r>
              <a:rPr lang="en-US" err="1">
                <a:ea typeface="+mn-lt"/>
                <a:cs typeface="+mn-lt"/>
              </a:rPr>
              <a:t>aus</a:t>
            </a:r>
            <a:r>
              <a:rPr lang="en-US">
                <a:ea typeface="+mn-lt"/>
                <a:cs typeface="+mn-lt"/>
              </a:rPr>
              <a:t> Berlin. Retrieved November 30, 2022, from </a:t>
            </a:r>
            <a:r>
              <a:rPr lang="en-US">
                <a:ea typeface="+mn-lt"/>
                <a:cs typeface="+mn-lt"/>
                <a:hlinkClick r:id="rId2"/>
              </a:rPr>
              <a:t>https://venture-leap.com/en/the-leap/4-ways-artificial-intelligence-is-changing-real-estate/</a:t>
            </a:r>
            <a:r>
              <a:rPr lang="en-US">
                <a:ea typeface="+mn-lt"/>
                <a:cs typeface="+mn-lt"/>
              </a:rPr>
              <a:t> </a:t>
            </a:r>
          </a:p>
          <a:p>
            <a:r>
              <a:rPr lang="en-US">
                <a:ea typeface="+mn-lt"/>
                <a:cs typeface="+mn-lt"/>
                <a:hlinkClick r:id="rId3"/>
              </a:rPr>
              <a:t>Dev@kodzilla.pl</a:t>
            </a:r>
            <a:r>
              <a:rPr lang="en-US">
                <a:ea typeface="+mn-lt"/>
                <a:cs typeface="+mn-lt"/>
              </a:rPr>
              <a:t>. (2022, August 19). </a:t>
            </a:r>
            <a:r>
              <a:rPr lang="en-US" i="1">
                <a:ea typeface="+mn-lt"/>
                <a:cs typeface="+mn-lt"/>
              </a:rPr>
              <a:t>Artificial Intelligence in real estate: Use cases</a:t>
            </a:r>
            <a:r>
              <a:rPr lang="en-US">
                <a:ea typeface="+mn-lt"/>
                <a:cs typeface="+mn-lt"/>
              </a:rPr>
              <a:t>. </a:t>
            </a:r>
            <a:r>
              <a:rPr lang="en-US" err="1">
                <a:ea typeface="+mn-lt"/>
                <a:cs typeface="+mn-lt"/>
              </a:rPr>
              <a:t>Addepto</a:t>
            </a:r>
            <a:r>
              <a:rPr lang="en-US">
                <a:ea typeface="+mn-lt"/>
                <a:cs typeface="+mn-lt"/>
              </a:rPr>
              <a:t>. Retrieved November 30, 2022, from </a:t>
            </a:r>
            <a:r>
              <a:rPr lang="en-US">
                <a:ea typeface="+mn-lt"/>
                <a:cs typeface="+mn-lt"/>
                <a:hlinkClick r:id="rId4"/>
              </a:rPr>
              <a:t>https://addepto.com/blog/ai-in-real-estate-use-cases/</a:t>
            </a:r>
            <a:r>
              <a:rPr lang="en-US">
                <a:ea typeface="+mn-lt"/>
                <a:cs typeface="+mn-lt"/>
              </a:rPr>
              <a:t># </a:t>
            </a:r>
          </a:p>
          <a:p>
            <a:r>
              <a:rPr lang="en-US" err="1">
                <a:ea typeface="+mn-lt"/>
                <a:cs typeface="+mn-lt"/>
              </a:rPr>
              <a:t>Gofus</a:t>
            </a:r>
            <a:r>
              <a:rPr lang="en-US">
                <a:ea typeface="+mn-lt"/>
                <a:cs typeface="+mn-lt"/>
              </a:rPr>
              <a:t>, A. E. (2022, January 4). </a:t>
            </a:r>
            <a:r>
              <a:rPr lang="en-US" i="1">
                <a:ea typeface="+mn-lt"/>
                <a:cs typeface="+mn-lt"/>
              </a:rPr>
              <a:t>Artificial Intelligence is transforming the real estate market</a:t>
            </a:r>
            <a:r>
              <a:rPr lang="en-US">
                <a:ea typeface="+mn-lt"/>
                <a:cs typeface="+mn-lt"/>
              </a:rPr>
              <a:t>. Worldwide ERC. Retrieved November 30, 2022, from </a:t>
            </a:r>
            <a:r>
              <a:rPr lang="en-US">
                <a:ea typeface="+mn-lt"/>
                <a:cs typeface="+mn-lt"/>
                <a:hlinkClick r:id="rId5"/>
              </a:rPr>
              <a:t>https://www.worldwideerc.org/news/technology/artificial-intelligence-is-transforming-the-real-estate-market</a:t>
            </a:r>
            <a:r>
              <a:rPr lang="en-US">
                <a:ea typeface="+mn-lt"/>
                <a:cs typeface="+mn-lt"/>
              </a:rPr>
              <a:t> </a:t>
            </a:r>
          </a:p>
          <a:p>
            <a:r>
              <a:rPr lang="en-US" err="1">
                <a:ea typeface="+mn-lt"/>
                <a:cs typeface="+mn-lt"/>
              </a:rPr>
              <a:t>Kozubska</a:t>
            </a:r>
            <a:r>
              <a:rPr lang="en-US">
                <a:ea typeface="+mn-lt"/>
                <a:cs typeface="+mn-lt"/>
              </a:rPr>
              <a:t>, D. (n.d.). </a:t>
            </a:r>
            <a:r>
              <a:rPr lang="en-US" i="1">
                <a:ea typeface="+mn-lt"/>
                <a:cs typeface="+mn-lt"/>
              </a:rPr>
              <a:t>Ai in real estate: Top 30 apps and startups to get inspired</a:t>
            </a:r>
            <a:r>
              <a:rPr lang="en-US">
                <a:ea typeface="+mn-lt"/>
                <a:cs typeface="+mn-lt"/>
              </a:rPr>
              <a:t>. </a:t>
            </a:r>
            <a:r>
              <a:rPr lang="en-US" err="1">
                <a:ea typeface="+mn-lt"/>
                <a:cs typeface="+mn-lt"/>
              </a:rPr>
              <a:t>ByteAnt</a:t>
            </a:r>
            <a:r>
              <a:rPr lang="en-US">
                <a:ea typeface="+mn-lt"/>
                <a:cs typeface="+mn-lt"/>
              </a:rPr>
              <a:t>. Retrieved November 30, 2022, from </a:t>
            </a:r>
            <a:r>
              <a:rPr lang="en-US">
                <a:ea typeface="+mn-lt"/>
                <a:cs typeface="+mn-lt"/>
                <a:hlinkClick r:id="rId6"/>
              </a:rPr>
              <a:t>https://www.byteant.com/blog/ai-in-real-estate-top-30-apps-and-startups-to-get-inspired/</a:t>
            </a:r>
            <a:r>
              <a:rPr lang="en-US">
                <a:ea typeface="+mn-lt"/>
                <a:cs typeface="+mn-lt"/>
              </a:rPr>
              <a:t> </a:t>
            </a:r>
          </a:p>
          <a:p>
            <a:r>
              <a:rPr lang="en-US">
                <a:ea typeface="+mn-lt"/>
                <a:cs typeface="+mn-lt"/>
              </a:rPr>
              <a:t>Olick, D. (2021, September 17). </a:t>
            </a:r>
            <a:r>
              <a:rPr lang="en-US" i="1">
                <a:ea typeface="+mn-lt"/>
                <a:cs typeface="+mn-lt"/>
              </a:rPr>
              <a:t>Diana Olick breaks down artificial intelligence's presence in real estate</a:t>
            </a:r>
            <a:r>
              <a:rPr lang="en-US">
                <a:ea typeface="+mn-lt"/>
                <a:cs typeface="+mn-lt"/>
              </a:rPr>
              <a:t>. CNBC. Retrieved November 30, 2022, from </a:t>
            </a:r>
            <a:r>
              <a:rPr lang="en-US">
                <a:ea typeface="+mn-lt"/>
                <a:cs typeface="+mn-lt"/>
                <a:hlinkClick r:id="rId7"/>
              </a:rPr>
              <a:t>https://www.cnbc.com/video/2021/09/17/diana-olick-breaks-down-artificial-intelligences-presence-in-real-estate.html</a:t>
            </a:r>
            <a:r>
              <a:rPr lang="en-US">
                <a:ea typeface="+mn-lt"/>
                <a:cs typeface="+mn-lt"/>
              </a:rPr>
              <a:t> </a:t>
            </a:r>
          </a:p>
          <a:p>
            <a:r>
              <a:rPr lang="en-US">
                <a:ea typeface="+mn-lt"/>
                <a:cs typeface="+mn-lt"/>
              </a:rPr>
              <a:t>Sakib, A. S. (2022, August 12). </a:t>
            </a:r>
            <a:r>
              <a:rPr lang="en-US" i="1">
                <a:ea typeface="+mn-lt"/>
                <a:cs typeface="+mn-lt"/>
              </a:rPr>
              <a:t>USA Real Estate Dataset</a:t>
            </a:r>
            <a:r>
              <a:rPr lang="en-US">
                <a:ea typeface="+mn-lt"/>
                <a:cs typeface="+mn-lt"/>
              </a:rPr>
              <a:t>. Kaggle. Retrieved November 30, 2022, from </a:t>
            </a:r>
            <a:r>
              <a:rPr lang="en-US">
                <a:ea typeface="+mn-lt"/>
                <a:cs typeface="+mn-lt"/>
                <a:hlinkClick r:id="rId8"/>
              </a:rPr>
              <a:t>https://www.kaggle.com/datasets/ahmedshahriarsakib/usa-real-estate-dataset/code</a:t>
            </a:r>
            <a:r>
              <a:rPr lang="en-US">
                <a:ea typeface="+mn-lt"/>
                <a:cs typeface="+mn-lt"/>
              </a:rPr>
              <a:t> </a:t>
            </a:r>
          </a:p>
          <a:p>
            <a:r>
              <a:rPr lang="en-US">
                <a:ea typeface="+mn-lt"/>
                <a:cs typeface="+mn-lt"/>
              </a:rPr>
              <a:t>Enerrio. (2017, August 19). </a:t>
            </a:r>
            <a:r>
              <a:rPr lang="en-US" i="1">
                <a:ea typeface="+mn-lt"/>
                <a:cs typeface="+mn-lt"/>
              </a:rPr>
              <a:t>Scikit-Learn ML from start to finish</a:t>
            </a:r>
            <a:r>
              <a:rPr lang="en-US">
                <a:ea typeface="+mn-lt"/>
                <a:cs typeface="+mn-lt"/>
              </a:rPr>
              <a:t>. Kaggle. Retrieved November 30, 2022, from </a:t>
            </a:r>
            <a:r>
              <a:rPr lang="en-US">
                <a:ea typeface="+mn-lt"/>
                <a:cs typeface="+mn-lt"/>
                <a:hlinkClick r:id="rId9"/>
              </a:rPr>
              <a:t>https://www.kaggle.com/code/enerrio/scikit-learn-ml-from-start-to-finish/notebook</a:t>
            </a:r>
            <a:r>
              <a:rPr lang="en-US">
                <a:ea typeface="+mn-lt"/>
                <a:cs typeface="+mn-lt"/>
              </a:rPr>
              <a:t> </a:t>
            </a:r>
          </a:p>
          <a:p>
            <a:r>
              <a:rPr lang="en-US">
                <a:ea typeface="+mn-lt"/>
                <a:cs typeface="+mn-lt"/>
              </a:rPr>
              <a:t>Kozubska, D. (n.d.). </a:t>
            </a:r>
            <a:r>
              <a:rPr lang="en-US" i="1">
                <a:ea typeface="+mn-lt"/>
                <a:cs typeface="+mn-lt"/>
              </a:rPr>
              <a:t>Ai in real estate: Top 30 apps and startups to get inspired</a:t>
            </a:r>
            <a:r>
              <a:rPr lang="en-US">
                <a:ea typeface="+mn-lt"/>
                <a:cs typeface="+mn-lt"/>
              </a:rPr>
              <a:t>. ByteAnt. Retrieved November 30, 2022, from </a:t>
            </a:r>
            <a:r>
              <a:rPr lang="en-US">
                <a:ea typeface="+mn-lt"/>
                <a:cs typeface="+mn-lt"/>
                <a:hlinkClick r:id="rId6"/>
              </a:rPr>
              <a:t>https://www.byteant.com/blog/ai-in-real-estate-top-30-apps-and-startups-to-get-inspired/</a:t>
            </a:r>
            <a:r>
              <a:rPr lang="en-US">
                <a:ea typeface="+mn-lt"/>
                <a:cs typeface="+mn-lt"/>
              </a:rPr>
              <a:t> </a:t>
            </a:r>
            <a:endParaRPr lang="en-US"/>
          </a:p>
          <a:p>
            <a:r>
              <a:rPr lang="en-US" i="1">
                <a:ea typeface="+mn-lt"/>
                <a:cs typeface="+mn-lt"/>
              </a:rPr>
              <a:t>Normplot</a:t>
            </a:r>
            <a:r>
              <a:rPr lang="en-US">
                <a:ea typeface="+mn-lt"/>
                <a:cs typeface="+mn-lt"/>
              </a:rPr>
              <a:t>. Distribution Plots - MATLAB &amp; Simulink. (n.d.). Retrieved November 30, 2022, from </a:t>
            </a:r>
            <a:r>
              <a:rPr lang="en-US">
                <a:ea typeface="+mn-lt"/>
                <a:cs typeface="+mn-lt"/>
                <a:hlinkClick r:id="rId10"/>
              </a:rPr>
              <a:t>https://www.mathworks.com/help/stats/distribution-plots.html</a:t>
            </a:r>
            <a:r>
              <a:rPr lang="en-US">
                <a:ea typeface="+mn-lt"/>
                <a:cs typeface="+mn-lt"/>
              </a:rPr>
              <a:t> </a:t>
            </a:r>
            <a:endParaRPr lang="en-US"/>
          </a:p>
          <a:p>
            <a:r>
              <a:rPr lang="en-US" i="1">
                <a:ea typeface="+mn-lt"/>
                <a:cs typeface="+mn-lt"/>
              </a:rPr>
              <a:t>Seaborn.heatmap#</a:t>
            </a:r>
            <a:r>
              <a:rPr lang="en-US">
                <a:ea typeface="+mn-lt"/>
                <a:cs typeface="+mn-lt"/>
              </a:rPr>
              <a:t>. seaborn.heatmap - seaborn 0.12.1 documentation. (n.d.). Retrieved November 30, 2022, from </a:t>
            </a:r>
            <a:r>
              <a:rPr lang="en-US">
                <a:ea typeface="+mn-lt"/>
                <a:cs typeface="+mn-lt"/>
                <a:hlinkClick r:id="rId11"/>
              </a:rPr>
              <a:t>https://seaborn.pydata.org/generated/seaborn.heatmap.html</a:t>
            </a:r>
            <a:r>
              <a:rPr lang="en-US">
                <a:ea typeface="+mn-lt"/>
                <a:cs typeface="+mn-lt"/>
              </a:rPr>
              <a:t> </a:t>
            </a:r>
            <a:endParaRPr lang="en-US"/>
          </a:p>
          <a:p>
            <a:r>
              <a:rPr lang="en-US" i="1">
                <a:ea typeface="+mn-lt"/>
                <a:cs typeface="+mn-lt"/>
              </a:rPr>
              <a:t>Visualizing distributions of data#</a:t>
            </a:r>
            <a:r>
              <a:rPr lang="en-US">
                <a:ea typeface="+mn-lt"/>
                <a:cs typeface="+mn-lt"/>
              </a:rPr>
              <a:t>. Visualizing distributions of data - seaborn 0.12.1 documentation. (n.d.). Retrieved November 30, 2022, from </a:t>
            </a:r>
            <a:r>
              <a:rPr lang="en-US">
                <a:ea typeface="+mn-lt"/>
                <a:cs typeface="+mn-lt"/>
                <a:hlinkClick r:id="rId12"/>
              </a:rPr>
              <a:t>https://seaborn.pydata.org/tutorial/distributions.html</a:t>
            </a:r>
            <a:r>
              <a:rPr lang="en-US">
                <a:ea typeface="+mn-lt"/>
                <a:cs typeface="+mn-lt"/>
              </a:rPr>
              <a:t> </a:t>
            </a:r>
            <a:endParaRPr lang="en-US"/>
          </a:p>
          <a:p>
            <a:r>
              <a:rPr lang="en-US">
                <a:ea typeface="+mn-lt"/>
                <a:cs typeface="+mn-lt"/>
              </a:rPr>
              <a:t>Artificial intelligence in real estate: Use cases </a:t>
            </a:r>
            <a:r>
              <a:rPr lang="en-US" b="1">
                <a:ea typeface="+mn-lt"/>
                <a:cs typeface="+mn-lt"/>
                <a:hlinkClick r:id="rId13"/>
              </a:rPr>
              <a:t>https://addepto.com/blog/ai-in-real-estate-use-cases/# Property management</a:t>
            </a:r>
            <a:endParaRPr lang="en-US"/>
          </a:p>
          <a:p>
            <a:r>
              <a:rPr lang="en-US" b="1">
                <a:ea typeface="+mn-lt"/>
                <a:cs typeface="+mn-lt"/>
              </a:rPr>
              <a:t>Artificial Intelligence is Transforming the Real Estate Market </a:t>
            </a:r>
            <a:r>
              <a:rPr lang="en-US">
                <a:ea typeface="+mn-lt"/>
                <a:cs typeface="+mn-lt"/>
              </a:rPr>
              <a:t>Gofus </a:t>
            </a:r>
            <a:r>
              <a:rPr lang="en-US" b="1">
                <a:ea typeface="+mn-lt"/>
                <a:cs typeface="+mn-lt"/>
                <a:hlinkClick r:id="rId5"/>
              </a:rPr>
              <a:t>https://www.worldwideerc.org/news/technology/artificial-intelligence-is-transforming-the-real-estate-market</a:t>
            </a:r>
            <a:endParaRPr lang="en-US"/>
          </a:p>
          <a:p>
            <a:r>
              <a:rPr lang="en-US" b="1">
                <a:ea typeface="+mn-lt"/>
                <a:cs typeface="+mn-lt"/>
              </a:rPr>
              <a:t>Racial Disparities in Home Appreciation </a:t>
            </a:r>
            <a:r>
              <a:rPr lang="en-US">
                <a:ea typeface="+mn-lt"/>
                <a:cs typeface="+mn-lt"/>
              </a:rPr>
              <a:t>Director et al. </a:t>
            </a:r>
            <a:r>
              <a:rPr lang="en-US" b="1">
                <a:ea typeface="+mn-lt"/>
                <a:cs typeface="+mn-lt"/>
                <a:hlinkClick r:id="rId14"/>
              </a:rPr>
              <a:t>https://www.americanprogress.org/article/racial-disparities-home-appreciation/</a:t>
            </a:r>
            <a:endParaRPr lang="en-US"/>
          </a:p>
          <a:p>
            <a:r>
              <a:rPr lang="en-US" b="1">
                <a:ea typeface="+mn-lt"/>
                <a:cs typeface="+mn-lt"/>
              </a:rPr>
              <a:t>Property Price Prediction Using Machine Learning </a:t>
            </a:r>
            <a:r>
              <a:rPr lang="en-US">
                <a:ea typeface="+mn-lt"/>
                <a:cs typeface="+mn-lt"/>
              </a:rPr>
              <a:t>Pi.exchange </a:t>
            </a:r>
            <a:r>
              <a:rPr lang="en-US" b="1">
                <a:ea typeface="+mn-lt"/>
                <a:cs typeface="+mn-lt"/>
                <a:hlinkClick r:id="rId15"/>
              </a:rPr>
              <a:t>https://www.pi.exchange/use-cases/property-price-prediction-with-machine-learning</a:t>
            </a:r>
            <a:endParaRPr lang="en-US"/>
          </a:p>
          <a:p>
            <a:pPr marL="0" indent="0">
              <a:buNone/>
            </a:pPr>
            <a:endParaRPr lang="en-US">
              <a:solidFill>
                <a:srgbClr val="000000"/>
              </a:solidFill>
            </a:endParaRPr>
          </a:p>
          <a:p>
            <a:pPr marL="0" indent="0">
              <a:buNone/>
            </a:pPr>
            <a:endParaRPr lang="en-US">
              <a:solidFill>
                <a:srgbClr val="000000"/>
              </a:solidFill>
            </a:endParaRPr>
          </a:p>
          <a:p>
            <a:pPr>
              <a:lnSpc>
                <a:spcPct val="100000"/>
              </a:lnSpc>
              <a:spcBef>
                <a:spcPts val="0"/>
              </a:spcBef>
              <a:spcAft>
                <a:spcPts val="0"/>
              </a:spcAft>
            </a:pPr>
            <a:endParaRPr lang="en-US" spc="0">
              <a:solidFill>
                <a:srgbClr val="000000"/>
              </a:solidFill>
            </a:endParaRPr>
          </a:p>
          <a:p>
            <a:pPr lvl="1"/>
            <a:endParaRPr lang="en-US"/>
          </a:p>
        </p:txBody>
      </p:sp>
    </p:spTree>
    <p:extLst>
      <p:ext uri="{BB962C8B-B14F-4D97-AF65-F5344CB8AC3E}">
        <p14:creationId xmlns:p14="http://schemas.microsoft.com/office/powerpoint/2010/main" val="221094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4E56-642E-CC30-1333-8392E6EC7AE7}"/>
              </a:ext>
            </a:extLst>
          </p:cNvPr>
          <p:cNvSpPr>
            <a:spLocks noGrp="1"/>
          </p:cNvSpPr>
          <p:nvPr>
            <p:ph type="title"/>
          </p:nvPr>
        </p:nvSpPr>
        <p:spPr>
          <a:xfrm>
            <a:off x="1261872" y="365760"/>
            <a:ext cx="6091428" cy="1325562"/>
          </a:xfrm>
        </p:spPr>
        <p:txBody>
          <a:bodyPr>
            <a:normAutofit/>
          </a:bodyPr>
          <a:lstStyle/>
          <a:p>
            <a:r>
              <a:rPr lang="en-GB" sz="4100"/>
              <a:t>Background information on AI in Real estate</a:t>
            </a:r>
          </a:p>
        </p:txBody>
      </p:sp>
      <p:sp>
        <p:nvSpPr>
          <p:cNvPr id="3" name="Content Placeholder 2">
            <a:extLst>
              <a:ext uri="{FF2B5EF4-FFF2-40B4-BE49-F238E27FC236}">
                <a16:creationId xmlns:a16="http://schemas.microsoft.com/office/drawing/2014/main" id="{1762313E-8010-523F-CB7A-31CEA07222DC}"/>
              </a:ext>
            </a:extLst>
          </p:cNvPr>
          <p:cNvSpPr>
            <a:spLocks noGrp="1"/>
          </p:cNvSpPr>
          <p:nvPr>
            <p:ph idx="1"/>
          </p:nvPr>
        </p:nvSpPr>
        <p:spPr>
          <a:xfrm>
            <a:off x="1261872" y="2005739"/>
            <a:ext cx="6091428" cy="4174398"/>
          </a:xfrm>
        </p:spPr>
        <p:txBody>
          <a:bodyPr vert="horz" lIns="91440" tIns="45720" rIns="91440" bIns="45720" rtlCol="0" anchor="t">
            <a:normAutofit fontScale="85000" lnSpcReduction="20000"/>
          </a:bodyPr>
          <a:lstStyle/>
          <a:p>
            <a:pPr marL="0" indent="0">
              <a:buNone/>
            </a:pPr>
            <a:r>
              <a:rPr lang="en-GB" b="1">
                <a:ea typeface="+mn-lt"/>
                <a:cs typeface="+mn-lt"/>
              </a:rPr>
              <a:t>Impact of AI in Real estate</a:t>
            </a:r>
            <a:endParaRPr lang="en-GB" b="1"/>
          </a:p>
          <a:p>
            <a:r>
              <a:rPr lang="en-GB">
                <a:ea typeface="+mn-lt"/>
                <a:cs typeface="+mn-lt"/>
              </a:rPr>
              <a:t>House modifications</a:t>
            </a:r>
          </a:p>
          <a:p>
            <a:r>
              <a:rPr lang="en-GB">
                <a:ea typeface="+mn-lt"/>
                <a:cs typeface="+mn-lt"/>
              </a:rPr>
              <a:t>Debt levels</a:t>
            </a:r>
          </a:p>
          <a:p>
            <a:r>
              <a:rPr lang="en-GB">
                <a:ea typeface="+mn-lt"/>
                <a:cs typeface="+mn-lt"/>
              </a:rPr>
              <a:t>Property values</a:t>
            </a:r>
          </a:p>
          <a:p>
            <a:r>
              <a:rPr lang="en-GB">
                <a:ea typeface="+mn-lt"/>
                <a:cs typeface="+mn-lt"/>
              </a:rPr>
              <a:t> Personal details about homeowners</a:t>
            </a:r>
          </a:p>
          <a:p>
            <a:pPr marL="0" indent="0">
              <a:buNone/>
            </a:pPr>
            <a:r>
              <a:rPr lang="en-GB" b="1">
                <a:ea typeface="+mn-lt"/>
                <a:cs typeface="+mn-lt"/>
              </a:rPr>
              <a:t>AI</a:t>
            </a:r>
            <a:r>
              <a:rPr lang="en-GB" b="1"/>
              <a:t> Background  in real estate</a:t>
            </a:r>
          </a:p>
          <a:p>
            <a:pPr marL="0" indent="0">
              <a:buNone/>
            </a:pPr>
            <a:r>
              <a:rPr lang="en-GB">
                <a:ea typeface="+mn-lt"/>
                <a:cs typeface="+mn-lt"/>
              </a:rPr>
              <a:t>Property's potential financial value</a:t>
            </a:r>
          </a:p>
          <a:p>
            <a:pPr marL="0" indent="0">
              <a:buNone/>
            </a:pPr>
            <a:r>
              <a:rPr lang="en-GB">
                <a:ea typeface="+mn-lt"/>
                <a:cs typeface="+mn-lt"/>
              </a:rPr>
              <a:t>Property's features and key performance indicators</a:t>
            </a:r>
          </a:p>
          <a:p>
            <a:pPr marL="0" indent="0">
              <a:buNone/>
            </a:pPr>
            <a:r>
              <a:rPr lang="en-GB">
                <a:ea typeface="+mn-lt"/>
                <a:cs typeface="+mn-lt"/>
              </a:rPr>
              <a:t>Likelihood of natural disasters in the area</a:t>
            </a:r>
          </a:p>
          <a:p>
            <a:pPr marL="0" indent="0">
              <a:buNone/>
            </a:pPr>
            <a:r>
              <a:rPr lang="en-GB">
                <a:ea typeface="+mn-lt"/>
                <a:cs typeface="+mn-lt"/>
              </a:rPr>
              <a:t>Supply of the soon-to-be-released units</a:t>
            </a:r>
          </a:p>
          <a:p>
            <a:pPr marL="0" indent="0">
              <a:buNone/>
            </a:pPr>
            <a:r>
              <a:rPr lang="en-GB">
                <a:ea typeface="+mn-lt"/>
                <a:cs typeface="+mn-lt"/>
              </a:rPr>
              <a:t>State of the neighborhood real estate market.</a:t>
            </a:r>
            <a:endParaRPr lang="en-GB"/>
          </a:p>
          <a:p>
            <a:endParaRPr lang="en-GB"/>
          </a:p>
          <a:p>
            <a:endParaRPr lang="en-GB"/>
          </a:p>
          <a:p>
            <a:endParaRPr lang="en-GB"/>
          </a:p>
          <a:p>
            <a:endParaRPr lang="en-GB"/>
          </a:p>
          <a:p>
            <a:endParaRPr lang="en-GB"/>
          </a:p>
        </p:txBody>
      </p:sp>
      <p:pic>
        <p:nvPicPr>
          <p:cNvPr id="4" name="Picture 4" descr="A picture containing text, light&#10;&#10;Description automatically generated">
            <a:extLst>
              <a:ext uri="{FF2B5EF4-FFF2-40B4-BE49-F238E27FC236}">
                <a16:creationId xmlns:a16="http://schemas.microsoft.com/office/drawing/2014/main" id="{894A2DFA-3B91-613F-7373-4F39AA5A89A1}"/>
              </a:ext>
            </a:extLst>
          </p:cNvPr>
          <p:cNvPicPr>
            <a:picLocks noChangeAspect="1"/>
          </p:cNvPicPr>
          <p:nvPr/>
        </p:nvPicPr>
        <p:blipFill rotWithShape="1">
          <a:blip r:embed="rId2"/>
          <a:srcRect l="45112" r="25598"/>
          <a:stretch/>
        </p:blipFill>
        <p:spPr>
          <a:xfrm>
            <a:off x="7737169" y="10"/>
            <a:ext cx="3555205" cy="6857990"/>
          </a:xfrm>
          <a:prstGeom prst="rect">
            <a:avLst/>
          </a:prstGeom>
        </p:spPr>
      </p:pic>
    </p:spTree>
    <p:extLst>
      <p:ext uri="{BB962C8B-B14F-4D97-AF65-F5344CB8AC3E}">
        <p14:creationId xmlns:p14="http://schemas.microsoft.com/office/powerpoint/2010/main" val="182575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5">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612A534-C56C-250E-E18F-063460FCCC01}"/>
              </a:ext>
            </a:extLst>
          </p:cNvPr>
          <p:cNvSpPr>
            <a:spLocks noGrp="1"/>
          </p:cNvSpPr>
          <p:nvPr>
            <p:ph type="title"/>
          </p:nvPr>
        </p:nvSpPr>
        <p:spPr>
          <a:xfrm>
            <a:off x="676639" y="828224"/>
            <a:ext cx="10003552" cy="3584449"/>
          </a:xfrm>
        </p:spPr>
        <p:txBody>
          <a:bodyPr vert="horz" lIns="91440" tIns="45720" rIns="91440" bIns="45720" rtlCol="0" anchor="b">
            <a:normAutofit fontScale="90000"/>
          </a:bodyPr>
          <a:lstStyle/>
          <a:p>
            <a:pPr marL="342900" indent="-342900"/>
            <a:r>
              <a:rPr lang="en-US" sz="1800" b="1"/>
              <a:t>       How can AI be beneficial </a:t>
            </a:r>
            <a:br>
              <a:rPr lang="en-US" sz="1800" b="1">
                <a:ea typeface="+mj-lt"/>
                <a:cs typeface="+mj-lt"/>
              </a:rPr>
            </a:br>
            <a:r>
              <a:rPr lang="en-US" sz="1800">
                <a:ea typeface="+mj-lt"/>
                <a:cs typeface="+mj-lt"/>
              </a:rPr>
              <a:t>Process improvements</a:t>
            </a:r>
            <a:br>
              <a:rPr lang="en-US" sz="1800">
                <a:ea typeface="+mj-lt"/>
                <a:cs typeface="+mj-lt"/>
              </a:rPr>
            </a:br>
            <a:r>
              <a:rPr lang="en-US" sz="1800">
                <a:ea typeface="+mj-lt"/>
                <a:cs typeface="+mj-lt"/>
              </a:rPr>
              <a:t>Fine-tuning existing products and services </a:t>
            </a:r>
            <a:br>
              <a:rPr lang="en-US" sz="1800">
                <a:ea typeface="+mj-lt"/>
                <a:cs typeface="+mj-lt"/>
              </a:rPr>
            </a:br>
            <a:r>
              <a:rPr lang="en-US" sz="1800">
                <a:ea typeface="+mj-lt"/>
                <a:cs typeface="+mj-lt"/>
              </a:rPr>
              <a:t>Gaining a competitive advantage</a:t>
            </a:r>
            <a:br>
              <a:rPr lang="en-US" sz="1800"/>
            </a:br>
            <a:r>
              <a:rPr lang="en-US" sz="1800">
                <a:ea typeface="+mj-lt"/>
                <a:cs typeface="+mj-lt"/>
              </a:rPr>
              <a:t>Saves money and time</a:t>
            </a:r>
            <a:br>
              <a:rPr lang="en-US" sz="1800"/>
            </a:br>
            <a:r>
              <a:rPr lang="en-US" sz="1800">
                <a:ea typeface="+mj-lt"/>
                <a:cs typeface="+mj-lt"/>
              </a:rPr>
              <a:t>It never stops</a:t>
            </a:r>
            <a:br>
              <a:rPr lang="en-US" sz="1800"/>
            </a:br>
            <a:br>
              <a:rPr lang="en-US" sz="1800"/>
            </a:br>
            <a:r>
              <a:rPr lang="en" sz="1800" b="1">
                <a:ea typeface="+mj-lt"/>
                <a:cs typeface="+mj-lt"/>
              </a:rPr>
              <a:t>Disadvantage</a:t>
            </a:r>
            <a:br>
              <a:rPr lang="en" sz="1800" b="1"/>
            </a:br>
            <a:r>
              <a:rPr lang="en" sz="1800">
                <a:ea typeface="+mj-lt"/>
                <a:cs typeface="+mj-lt"/>
              </a:rPr>
              <a:t>Unemployment</a:t>
            </a:r>
            <a:br>
              <a:rPr lang="en" sz="1800"/>
            </a:br>
            <a:r>
              <a:rPr lang="en" sz="1800"/>
              <a:t>Building an AI may be expensive</a:t>
            </a:r>
            <a:br>
              <a:rPr lang="en-US" sz="1800"/>
            </a:br>
            <a:br>
              <a:rPr lang="en-US" sz="1800"/>
            </a:br>
            <a:r>
              <a:rPr lang="en-US" sz="1800" b="1"/>
              <a:t>Racial &amp; Demographic disparities </a:t>
            </a:r>
            <a:br>
              <a:rPr lang="en-US" sz="1800" b="1"/>
            </a:br>
            <a:r>
              <a:rPr lang="en-US" sz="1800">
                <a:ea typeface="+mj-lt"/>
                <a:cs typeface="+mj-lt"/>
              </a:rPr>
              <a:t>African American Discrimination</a:t>
            </a:r>
            <a:br>
              <a:rPr lang="en-US" sz="1800"/>
            </a:br>
            <a:r>
              <a:rPr lang="en-US" sz="1800">
                <a:ea typeface="+mj-lt"/>
                <a:cs typeface="+mj-lt"/>
              </a:rPr>
              <a:t>Inequalities in the housing market</a:t>
            </a:r>
            <a:br>
              <a:rPr lang="en-US" sz="1800"/>
            </a:br>
            <a:r>
              <a:rPr lang="en-US" sz="1800">
                <a:ea typeface="+mj-lt"/>
                <a:cs typeface="+mj-lt"/>
              </a:rPr>
              <a:t>Residential segregation in the long run</a:t>
            </a:r>
            <a:br>
              <a:rPr lang="en-US" sz="1800"/>
            </a:br>
            <a:br>
              <a:rPr lang="en-US" sz="1800"/>
            </a:br>
            <a:br>
              <a:rPr lang="en-US" sz="1800"/>
            </a:br>
            <a:endParaRPr lang="en-US" sz="1800"/>
          </a:p>
        </p:txBody>
      </p:sp>
      <p:sp>
        <p:nvSpPr>
          <p:cNvPr id="4" name="Footer Placeholder 3">
            <a:extLst>
              <a:ext uri="{FF2B5EF4-FFF2-40B4-BE49-F238E27FC236}">
                <a16:creationId xmlns:a16="http://schemas.microsoft.com/office/drawing/2014/main" id="{2F374A8B-3C2B-119E-3A56-FD13FF97B4DD}"/>
              </a:ext>
            </a:extLst>
          </p:cNvPr>
          <p:cNvSpPr>
            <a:spLocks noGrp="1"/>
          </p:cNvSpPr>
          <p:nvPr>
            <p:ph type="ftr" sz="quarter" idx="11"/>
          </p:nvPr>
        </p:nvSpPr>
        <p:spPr>
          <a:xfrm rot="16200000">
            <a:off x="9959341" y="4046537"/>
            <a:ext cx="3581400" cy="365125"/>
          </a:xfrm>
        </p:spPr>
        <p:txBody>
          <a:bodyPr vert="horz" lIns="91440" tIns="45720" rIns="91440" bIns="45720" rtlCol="0" anchor="ctr">
            <a:normAutofit/>
          </a:bodyPr>
          <a:lstStyle/>
          <a:p>
            <a:pPr defTabSz="457200">
              <a:spcAft>
                <a:spcPts val="600"/>
              </a:spcAft>
            </a:pPr>
            <a:r>
              <a:rPr lang="en-US" kern="1200">
                <a:solidFill>
                  <a:schemeClr val="tx1">
                    <a:lumMod val="65000"/>
                  </a:schemeClr>
                </a:solidFill>
                <a:latin typeface="+mn-lt"/>
                <a:ea typeface="+mn-ea"/>
                <a:cs typeface="+mn-cs"/>
              </a:rPr>
              <a:t>j</a:t>
            </a:r>
          </a:p>
        </p:txBody>
      </p:sp>
      <p:pic>
        <p:nvPicPr>
          <p:cNvPr id="3" name="Picture 5" descr="A picture containing electronics&#10;&#10;Description automatically generated">
            <a:extLst>
              <a:ext uri="{FF2B5EF4-FFF2-40B4-BE49-F238E27FC236}">
                <a16:creationId xmlns:a16="http://schemas.microsoft.com/office/drawing/2014/main" id="{BB98A855-6481-8687-7B98-B126F23D6255}"/>
              </a:ext>
            </a:extLst>
          </p:cNvPr>
          <p:cNvPicPr>
            <a:picLocks noChangeAspect="1"/>
          </p:cNvPicPr>
          <p:nvPr/>
        </p:nvPicPr>
        <p:blipFill rotWithShape="1">
          <a:blip r:embed="rId2"/>
          <a:srcRect l="5190" r="6907" b="-1"/>
          <a:stretch/>
        </p:blipFill>
        <p:spPr>
          <a:xfrm>
            <a:off x="459275" y="4371020"/>
            <a:ext cx="10804470" cy="2484896"/>
          </a:xfrm>
          <a:prstGeom prst="rect">
            <a:avLst/>
          </a:prstGeom>
        </p:spPr>
      </p:pic>
    </p:spTree>
    <p:extLst>
      <p:ext uri="{BB962C8B-B14F-4D97-AF65-F5344CB8AC3E}">
        <p14:creationId xmlns:p14="http://schemas.microsoft.com/office/powerpoint/2010/main" val="309688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B1E06-2011-D032-1900-7A04CA962F4B}"/>
              </a:ext>
            </a:extLst>
          </p:cNvPr>
          <p:cNvSpPr>
            <a:spLocks noGrp="1"/>
          </p:cNvSpPr>
          <p:nvPr>
            <p:ph type="title"/>
          </p:nvPr>
        </p:nvSpPr>
        <p:spPr>
          <a:xfrm>
            <a:off x="804671" y="365760"/>
            <a:ext cx="4835635" cy="1805940"/>
          </a:xfrm>
        </p:spPr>
        <p:txBody>
          <a:bodyPr>
            <a:normAutofit/>
          </a:bodyPr>
          <a:lstStyle/>
          <a:p>
            <a:r>
              <a:rPr lang="en-GB" sz="4000"/>
              <a:t>How AI can make Predictions about the Housing Market</a:t>
            </a:r>
          </a:p>
        </p:txBody>
      </p:sp>
      <p:sp>
        <p:nvSpPr>
          <p:cNvPr id="3" name="Content Placeholder 2">
            <a:extLst>
              <a:ext uri="{FF2B5EF4-FFF2-40B4-BE49-F238E27FC236}">
                <a16:creationId xmlns:a16="http://schemas.microsoft.com/office/drawing/2014/main" id="{DCDA2417-70F6-D68F-FF3D-C19B55C5DB57}"/>
              </a:ext>
            </a:extLst>
          </p:cNvPr>
          <p:cNvSpPr>
            <a:spLocks noGrp="1"/>
          </p:cNvSpPr>
          <p:nvPr>
            <p:ph idx="1"/>
          </p:nvPr>
        </p:nvSpPr>
        <p:spPr>
          <a:xfrm>
            <a:off x="804671" y="2314575"/>
            <a:ext cx="4824603" cy="3865562"/>
          </a:xfrm>
        </p:spPr>
        <p:txBody>
          <a:bodyPr vert="horz" lIns="91440" tIns="45720" rIns="91440" bIns="45720" rtlCol="0" anchor="t">
            <a:normAutofit fontScale="77500" lnSpcReduction="20000"/>
          </a:bodyPr>
          <a:lstStyle/>
          <a:p>
            <a:pPr marL="0" indent="0">
              <a:buNone/>
            </a:pPr>
            <a:endParaRPr lang="en-GB"/>
          </a:p>
          <a:p>
            <a:r>
              <a:rPr lang="en-GB">
                <a:ea typeface="+mn-lt"/>
                <a:cs typeface="+mn-lt"/>
              </a:rPr>
              <a:t>What is the best price possible to rent/buy?</a:t>
            </a:r>
            <a:br>
              <a:rPr lang="en-GB">
                <a:ea typeface="+mn-lt"/>
                <a:cs typeface="+mn-lt"/>
              </a:rPr>
            </a:br>
            <a:br>
              <a:rPr lang="en-GB">
                <a:ea typeface="+mn-lt"/>
                <a:cs typeface="+mn-lt"/>
              </a:rPr>
            </a:br>
            <a:r>
              <a:rPr lang="en-GB">
                <a:ea typeface="+mn-lt"/>
                <a:cs typeface="+mn-lt"/>
              </a:rPr>
              <a:t>Where or when should I invest?</a:t>
            </a:r>
            <a:br>
              <a:rPr lang="en-GB">
                <a:ea typeface="+mn-lt"/>
                <a:cs typeface="+mn-lt"/>
              </a:rPr>
            </a:br>
            <a:br>
              <a:rPr lang="en-GB">
                <a:ea typeface="+mn-lt"/>
                <a:cs typeface="+mn-lt"/>
              </a:rPr>
            </a:br>
            <a:r>
              <a:rPr lang="en-GB">
                <a:ea typeface="+mn-lt"/>
                <a:cs typeface="+mn-lt"/>
              </a:rPr>
              <a:t>Which property should I develop or purchase to maximize returns?</a:t>
            </a:r>
          </a:p>
          <a:p>
            <a:endParaRPr lang="en-GB"/>
          </a:p>
          <a:p>
            <a:pPr algn="just">
              <a:buNone/>
            </a:pPr>
            <a:r>
              <a:rPr lang="en-GB"/>
              <a:t>Commonly ways of valuating a property:</a:t>
            </a:r>
          </a:p>
          <a:p>
            <a:pPr algn="just"/>
            <a:r>
              <a:rPr lang="en-GB" i="1"/>
              <a:t>Comparison approach</a:t>
            </a:r>
            <a:endParaRPr lang="en-GB"/>
          </a:p>
          <a:p>
            <a:pPr algn="just"/>
            <a:r>
              <a:rPr lang="en-GB" i="1"/>
              <a:t>Cost approach</a:t>
            </a:r>
            <a:endParaRPr lang="en-GB"/>
          </a:p>
          <a:p>
            <a:r>
              <a:rPr lang="en-GB" i="1"/>
              <a:t>Income approach </a:t>
            </a:r>
          </a:p>
          <a:p>
            <a:pPr marL="0" indent="0">
              <a:buNone/>
            </a:pPr>
            <a:r>
              <a:rPr lang="en-GB" b="1"/>
              <a:t>Real estate price prediction using machine learning</a:t>
            </a:r>
          </a:p>
        </p:txBody>
      </p:sp>
      <p:pic>
        <p:nvPicPr>
          <p:cNvPr id="6" name="Picture 6">
            <a:extLst>
              <a:ext uri="{FF2B5EF4-FFF2-40B4-BE49-F238E27FC236}">
                <a16:creationId xmlns:a16="http://schemas.microsoft.com/office/drawing/2014/main" id="{87E58017-ED68-E4BC-9AAC-4C7BC9E756C7}"/>
              </a:ext>
            </a:extLst>
          </p:cNvPr>
          <p:cNvPicPr>
            <a:picLocks noChangeAspect="1"/>
          </p:cNvPicPr>
          <p:nvPr/>
        </p:nvPicPr>
        <p:blipFill rotWithShape="1">
          <a:blip r:embed="rId2"/>
          <a:srcRect r="14177" b="1"/>
          <a:stretch/>
        </p:blipFill>
        <p:spPr>
          <a:xfrm>
            <a:off x="6095999" y="10"/>
            <a:ext cx="5075239" cy="3355932"/>
          </a:xfrm>
          <a:prstGeom prst="rect">
            <a:avLst/>
          </a:prstGeom>
        </p:spPr>
      </p:pic>
      <p:pic>
        <p:nvPicPr>
          <p:cNvPr id="5" name="Picture 5" descr="A picture containing umbrella, accessory&#10;&#10;Description automatically generated">
            <a:extLst>
              <a:ext uri="{FF2B5EF4-FFF2-40B4-BE49-F238E27FC236}">
                <a16:creationId xmlns:a16="http://schemas.microsoft.com/office/drawing/2014/main" id="{7BCAD6F7-3AA9-2CE4-4FEF-95D7579D358A}"/>
              </a:ext>
            </a:extLst>
          </p:cNvPr>
          <p:cNvPicPr>
            <a:picLocks noChangeAspect="1"/>
          </p:cNvPicPr>
          <p:nvPr/>
        </p:nvPicPr>
        <p:blipFill rotWithShape="1">
          <a:blip r:embed="rId3"/>
          <a:srcRect l="12067" r="11012" b="3"/>
          <a:stretch/>
        </p:blipFill>
        <p:spPr>
          <a:xfrm>
            <a:off x="6232988" y="3425254"/>
            <a:ext cx="5075238" cy="3381375"/>
          </a:xfrm>
          <a:prstGeom prst="rect">
            <a:avLst/>
          </a:prstGeom>
        </p:spPr>
      </p:pic>
    </p:spTree>
    <p:extLst>
      <p:ext uri="{BB962C8B-B14F-4D97-AF65-F5344CB8AC3E}">
        <p14:creationId xmlns:p14="http://schemas.microsoft.com/office/powerpoint/2010/main" val="226247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3831-D243-B1B4-E311-55010E9ACB05}"/>
              </a:ext>
            </a:extLst>
          </p:cNvPr>
          <p:cNvSpPr>
            <a:spLocks noGrp="1"/>
          </p:cNvSpPr>
          <p:nvPr>
            <p:ph type="title"/>
          </p:nvPr>
        </p:nvSpPr>
        <p:spPr>
          <a:xfrm>
            <a:off x="1261872" y="640081"/>
            <a:ext cx="4954920" cy="1606948"/>
          </a:xfrm>
        </p:spPr>
        <p:txBody>
          <a:bodyPr vert="horz" lIns="91440" tIns="45720" rIns="91440" bIns="45720" rtlCol="0" anchor="b">
            <a:normAutofit/>
          </a:bodyPr>
          <a:lstStyle/>
          <a:p>
            <a:r>
              <a:rPr lang="en-US"/>
              <a:t>Code Breakdown</a:t>
            </a:r>
          </a:p>
        </p:txBody>
      </p:sp>
      <p:sp>
        <p:nvSpPr>
          <p:cNvPr id="3" name="Content Placeholder 2">
            <a:extLst>
              <a:ext uri="{FF2B5EF4-FFF2-40B4-BE49-F238E27FC236}">
                <a16:creationId xmlns:a16="http://schemas.microsoft.com/office/drawing/2014/main" id="{1A088AEA-0C27-A3CD-2947-BA1466440563}"/>
              </a:ext>
            </a:extLst>
          </p:cNvPr>
          <p:cNvSpPr>
            <a:spLocks noGrp="1"/>
          </p:cNvSpPr>
          <p:nvPr>
            <p:ph sz="half" idx="1"/>
          </p:nvPr>
        </p:nvSpPr>
        <p:spPr>
          <a:xfrm>
            <a:off x="1261872" y="2560106"/>
            <a:ext cx="4954920" cy="3724805"/>
          </a:xfrm>
        </p:spPr>
        <p:txBody>
          <a:bodyPr vert="horz" lIns="91440" tIns="45720" rIns="91440" bIns="45720" rtlCol="0">
            <a:normAutofit/>
          </a:bodyPr>
          <a:lstStyle/>
          <a:p>
            <a:r>
              <a:rPr lang="en-US" sz="1100"/>
              <a:t>In this project we chose to go with a decision tree algorithm that compares, and graphs houses according to current listing status, number of bedrooms, number of bathrooms, size of lot in acres, and the size of the house in square footage.</a:t>
            </a:r>
          </a:p>
          <a:p>
            <a:r>
              <a:rPr lang="en-US" sz="1100"/>
              <a:t>Decision trees are a non-parametric supervised learning algorithm which is utilized for both classification and regression tasks.</a:t>
            </a:r>
          </a:p>
          <a:p>
            <a:r>
              <a:rPr lang="en-US" sz="1100"/>
              <a:t>In this example a decision tree algorithm was the best learning technique because it not only works on classifying houses based on certain parameters, but it can also be used to determine the accuracy of the model's predictions based on the input data.</a:t>
            </a:r>
          </a:p>
          <a:p>
            <a:r>
              <a:rPr lang="en-US" sz="1100"/>
              <a:t>In this sample decision tree, houses are compared by number of bedrooms which is extracted from the data set. Depending on the number of bedrooms a predicted price is generated for each input (more/less than 2 bedrooms). At the end of the project the model predictions are subtracted from the actual values which gives us the measure of the quality of the model.</a:t>
            </a:r>
          </a:p>
          <a:p>
            <a:endParaRPr lang="en-US" sz="1100"/>
          </a:p>
        </p:txBody>
      </p:sp>
      <p:sp>
        <p:nvSpPr>
          <p:cNvPr id="5" name="Footer Placeholder 4">
            <a:extLst>
              <a:ext uri="{FF2B5EF4-FFF2-40B4-BE49-F238E27FC236}">
                <a16:creationId xmlns:a16="http://schemas.microsoft.com/office/drawing/2014/main" id="{02EF22C0-B532-5A3B-54A1-4484D30A7D9F}"/>
              </a:ext>
            </a:extLst>
          </p:cNvPr>
          <p:cNvSpPr>
            <a:spLocks noGrp="1"/>
          </p:cNvSpPr>
          <p:nvPr>
            <p:ph type="ftr" sz="quarter" idx="11"/>
          </p:nvPr>
        </p:nvSpPr>
        <p:spPr/>
        <p:txBody>
          <a:bodyPr vert="horz" lIns="91440" tIns="45720" rIns="91440" bIns="45720" rtlCol="0" anchor="ctr">
            <a:normAutofit/>
          </a:bodyPr>
          <a:lstStyle/>
          <a:p>
            <a:pPr defTabSz="457200">
              <a:spcAft>
                <a:spcPts val="600"/>
              </a:spcAft>
            </a:pPr>
            <a:r>
              <a:rPr lang="en-US" kern="1200">
                <a:solidFill>
                  <a:schemeClr val="tx2">
                    <a:lumMod val="20000"/>
                    <a:lumOff val="80000"/>
                  </a:schemeClr>
                </a:solidFill>
                <a:latin typeface="+mn-lt"/>
                <a:ea typeface="+mn-ea"/>
                <a:cs typeface="+mn-cs"/>
              </a:rPr>
              <a:t>NR</a:t>
            </a:r>
          </a:p>
        </p:txBody>
      </p:sp>
      <p:pic>
        <p:nvPicPr>
          <p:cNvPr id="7" name="Picture 7" descr="Diagram&#10;&#10;Description automatically generated">
            <a:extLst>
              <a:ext uri="{FF2B5EF4-FFF2-40B4-BE49-F238E27FC236}">
                <a16:creationId xmlns:a16="http://schemas.microsoft.com/office/drawing/2014/main" id="{7F2C54E6-81BF-D77F-548C-B88CC1D4072F}"/>
              </a:ext>
            </a:extLst>
          </p:cNvPr>
          <p:cNvPicPr>
            <a:picLocks noChangeAspect="1"/>
          </p:cNvPicPr>
          <p:nvPr/>
        </p:nvPicPr>
        <p:blipFill>
          <a:blip r:embed="rId2"/>
          <a:stretch>
            <a:fillRect/>
          </a:stretch>
        </p:blipFill>
        <p:spPr>
          <a:xfrm>
            <a:off x="6746828" y="983983"/>
            <a:ext cx="3973908" cy="2284997"/>
          </a:xfrm>
          <a:prstGeom prst="rect">
            <a:avLst/>
          </a:prstGeom>
        </p:spPr>
      </p:pic>
      <p:pic>
        <p:nvPicPr>
          <p:cNvPr id="6" name="Picture 6" descr="Graphical user interface, text, application, email&#10;&#10;Description automatically generated">
            <a:extLst>
              <a:ext uri="{FF2B5EF4-FFF2-40B4-BE49-F238E27FC236}">
                <a16:creationId xmlns:a16="http://schemas.microsoft.com/office/drawing/2014/main" id="{53F0872A-C5AF-03AD-9325-799F1D363286}"/>
              </a:ext>
            </a:extLst>
          </p:cNvPr>
          <p:cNvPicPr>
            <a:picLocks noChangeAspect="1"/>
          </p:cNvPicPr>
          <p:nvPr/>
        </p:nvPicPr>
        <p:blipFill rotWithShape="1">
          <a:blip r:embed="rId3"/>
          <a:srcRect r="34151" b="382"/>
          <a:stretch/>
        </p:blipFill>
        <p:spPr>
          <a:xfrm>
            <a:off x="6746828" y="3589021"/>
            <a:ext cx="3973908" cy="1668281"/>
          </a:xfrm>
          <a:prstGeom prst="rect">
            <a:avLst/>
          </a:prstGeom>
        </p:spPr>
      </p:pic>
    </p:spTree>
    <p:extLst>
      <p:ext uri="{BB962C8B-B14F-4D97-AF65-F5344CB8AC3E}">
        <p14:creationId xmlns:p14="http://schemas.microsoft.com/office/powerpoint/2010/main" val="34121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5697-226C-BC16-455D-7EBBBB87FF5B}"/>
              </a:ext>
            </a:extLst>
          </p:cNvPr>
          <p:cNvSpPr>
            <a:spLocks noGrp="1"/>
          </p:cNvSpPr>
          <p:nvPr>
            <p:ph type="title"/>
          </p:nvPr>
        </p:nvSpPr>
        <p:spPr>
          <a:xfrm>
            <a:off x="643831" y="640080"/>
            <a:ext cx="3690425" cy="1363344"/>
          </a:xfrm>
        </p:spPr>
        <p:txBody>
          <a:bodyPr vert="horz" lIns="91440" tIns="45720" rIns="91440" bIns="45720" rtlCol="0" anchor="b">
            <a:normAutofit/>
          </a:bodyPr>
          <a:lstStyle/>
          <a:p>
            <a:r>
              <a:rPr lang="en-US" sz="3200"/>
              <a:t>Visuals</a:t>
            </a:r>
          </a:p>
        </p:txBody>
      </p:sp>
      <p:pic>
        <p:nvPicPr>
          <p:cNvPr id="5" name="Picture 5" descr="Chart&#10;&#10;Description automatically generated">
            <a:extLst>
              <a:ext uri="{FF2B5EF4-FFF2-40B4-BE49-F238E27FC236}">
                <a16:creationId xmlns:a16="http://schemas.microsoft.com/office/drawing/2014/main" id="{2E6CDD86-CE38-7258-AE22-1BFA46D8E3E3}"/>
              </a:ext>
            </a:extLst>
          </p:cNvPr>
          <p:cNvPicPr>
            <a:picLocks noGrp="1" noChangeAspect="1"/>
          </p:cNvPicPr>
          <p:nvPr>
            <p:ph idx="1"/>
          </p:nvPr>
        </p:nvPicPr>
        <p:blipFill>
          <a:blip r:embed="rId2"/>
          <a:stretch>
            <a:fillRect/>
          </a:stretch>
        </p:blipFill>
        <p:spPr>
          <a:xfrm>
            <a:off x="4654296" y="1443433"/>
            <a:ext cx="6155736" cy="3981394"/>
          </a:xfrm>
          <a:prstGeom prst="rect">
            <a:avLst/>
          </a:prstGeom>
        </p:spPr>
      </p:pic>
      <p:sp>
        <p:nvSpPr>
          <p:cNvPr id="4" name="Footer Placeholder 3">
            <a:extLst>
              <a:ext uri="{FF2B5EF4-FFF2-40B4-BE49-F238E27FC236}">
                <a16:creationId xmlns:a16="http://schemas.microsoft.com/office/drawing/2014/main" id="{0CE8E7FD-72D9-CC02-D850-76D580455B3F}"/>
              </a:ext>
            </a:extLst>
          </p:cNvPr>
          <p:cNvSpPr>
            <a:spLocks noGrp="1"/>
          </p:cNvSpPr>
          <p:nvPr>
            <p:ph type="ftr" sz="quarter" idx="11"/>
          </p:nvPr>
        </p:nvSpPr>
        <p:spPr/>
        <p:txBody>
          <a:bodyPr vert="horz" lIns="91440" tIns="45720" rIns="91440" bIns="45720" rtlCol="0" anchor="ctr">
            <a:normAutofit/>
          </a:bodyPr>
          <a:lstStyle/>
          <a:p>
            <a:pPr defTabSz="457200">
              <a:spcAft>
                <a:spcPts val="600"/>
              </a:spcAft>
            </a:pPr>
            <a:r>
              <a:rPr lang="en-US" kern="1200">
                <a:solidFill>
                  <a:schemeClr val="tx2">
                    <a:lumMod val="20000"/>
                    <a:lumOff val="80000"/>
                  </a:schemeClr>
                </a:solidFill>
                <a:latin typeface="+mn-lt"/>
                <a:ea typeface="+mn-ea"/>
                <a:cs typeface="+mn-cs"/>
              </a:rPr>
              <a:t>CA</a:t>
            </a:r>
          </a:p>
        </p:txBody>
      </p:sp>
      <p:sp>
        <p:nvSpPr>
          <p:cNvPr id="3" name="TextBox 2">
            <a:extLst>
              <a:ext uri="{FF2B5EF4-FFF2-40B4-BE49-F238E27FC236}">
                <a16:creationId xmlns:a16="http://schemas.microsoft.com/office/drawing/2014/main" id="{D60D13D3-7D95-61FA-2B7F-4E48B0C59405}"/>
              </a:ext>
            </a:extLst>
          </p:cNvPr>
          <p:cNvSpPr txBox="1"/>
          <p:nvPr/>
        </p:nvSpPr>
        <p:spPr>
          <a:xfrm>
            <a:off x="643831" y="2325157"/>
            <a:ext cx="3690425" cy="38549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182880">
              <a:spcAft>
                <a:spcPts val="600"/>
              </a:spcAft>
              <a:buClr>
                <a:schemeClr val="accent1"/>
              </a:buClr>
            </a:pPr>
            <a:r>
              <a:rPr lang="en-US" sz="1600"/>
              <a:t>Distribution Plot</a:t>
            </a:r>
          </a:p>
          <a:p>
            <a:pPr indent="-182880">
              <a:spcAft>
                <a:spcPts val="600"/>
              </a:spcAft>
              <a:buClr>
                <a:schemeClr val="accent1"/>
              </a:buClr>
            </a:pPr>
            <a:endParaRPr lang="en-US" sz="1600"/>
          </a:p>
          <a:p>
            <a:pPr indent="-182880">
              <a:spcAft>
                <a:spcPts val="600"/>
              </a:spcAft>
              <a:buClr>
                <a:schemeClr val="accent1"/>
              </a:buClr>
            </a:pPr>
            <a:r>
              <a:rPr lang="en-US" sz="1600"/>
              <a:t>Depicts the variation in the distribution of data. In this example, the distribution plot measures the density of housing prices based on the data set. </a:t>
            </a:r>
          </a:p>
        </p:txBody>
      </p:sp>
    </p:spTree>
    <p:extLst>
      <p:ext uri="{BB962C8B-B14F-4D97-AF65-F5344CB8AC3E}">
        <p14:creationId xmlns:p14="http://schemas.microsoft.com/office/powerpoint/2010/main" val="363667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5697-226C-BC16-455D-7EBBBB87FF5B}"/>
              </a:ext>
            </a:extLst>
          </p:cNvPr>
          <p:cNvSpPr>
            <a:spLocks noGrp="1"/>
          </p:cNvSpPr>
          <p:nvPr>
            <p:ph type="title"/>
          </p:nvPr>
        </p:nvSpPr>
        <p:spPr>
          <a:xfrm>
            <a:off x="7878675" y="640079"/>
            <a:ext cx="3075836" cy="1366141"/>
          </a:xfrm>
        </p:spPr>
        <p:txBody>
          <a:bodyPr vert="horz" lIns="91440" tIns="45720" rIns="91440" bIns="45720" rtlCol="0" anchor="b">
            <a:normAutofit/>
          </a:bodyPr>
          <a:lstStyle/>
          <a:p>
            <a:r>
              <a:rPr lang="en-US" sz="3200"/>
              <a:t>Visuals</a:t>
            </a:r>
          </a:p>
        </p:txBody>
      </p:sp>
      <p:pic>
        <p:nvPicPr>
          <p:cNvPr id="7" name="Picture 7" descr="Square&#10;&#10;Description automatically generated">
            <a:extLst>
              <a:ext uri="{FF2B5EF4-FFF2-40B4-BE49-F238E27FC236}">
                <a16:creationId xmlns:a16="http://schemas.microsoft.com/office/drawing/2014/main" id="{A11AEAC7-D109-9E3C-CEE6-3C064BA02EB6}"/>
              </a:ext>
            </a:extLst>
          </p:cNvPr>
          <p:cNvPicPr>
            <a:picLocks noGrp="1" noChangeAspect="1"/>
          </p:cNvPicPr>
          <p:nvPr>
            <p:ph idx="1"/>
          </p:nvPr>
        </p:nvPicPr>
        <p:blipFill>
          <a:blip r:embed="rId2"/>
          <a:stretch>
            <a:fillRect/>
          </a:stretch>
        </p:blipFill>
        <p:spPr>
          <a:xfrm>
            <a:off x="633998" y="1375502"/>
            <a:ext cx="6927007" cy="4117257"/>
          </a:xfrm>
          <a:prstGeom prst="rect">
            <a:avLst/>
          </a:prstGeom>
        </p:spPr>
      </p:pic>
      <p:sp>
        <p:nvSpPr>
          <p:cNvPr id="4" name="Footer Placeholder 3">
            <a:extLst>
              <a:ext uri="{FF2B5EF4-FFF2-40B4-BE49-F238E27FC236}">
                <a16:creationId xmlns:a16="http://schemas.microsoft.com/office/drawing/2014/main" id="{0CE8E7FD-72D9-CC02-D850-76D580455B3F}"/>
              </a:ext>
            </a:extLst>
          </p:cNvPr>
          <p:cNvSpPr>
            <a:spLocks noGrp="1"/>
          </p:cNvSpPr>
          <p:nvPr>
            <p:ph type="ftr" sz="quarter" idx="11"/>
          </p:nvPr>
        </p:nvSpPr>
        <p:spPr/>
        <p:txBody>
          <a:bodyPr vert="horz" lIns="91440" tIns="45720" rIns="91440" bIns="45720" rtlCol="0" anchor="ctr">
            <a:normAutofit/>
          </a:bodyPr>
          <a:lstStyle/>
          <a:p>
            <a:pPr defTabSz="457200">
              <a:spcAft>
                <a:spcPts val="600"/>
              </a:spcAft>
            </a:pPr>
            <a:r>
              <a:rPr lang="en-US" kern="1200">
                <a:solidFill>
                  <a:schemeClr val="tx2">
                    <a:lumMod val="20000"/>
                    <a:lumOff val="80000"/>
                  </a:schemeClr>
                </a:solidFill>
                <a:latin typeface="+mn-lt"/>
                <a:ea typeface="+mn-ea"/>
                <a:cs typeface="+mn-cs"/>
              </a:rPr>
              <a:t>CA</a:t>
            </a:r>
          </a:p>
        </p:txBody>
      </p:sp>
      <p:sp>
        <p:nvSpPr>
          <p:cNvPr id="3" name="TextBox 2">
            <a:extLst>
              <a:ext uri="{FF2B5EF4-FFF2-40B4-BE49-F238E27FC236}">
                <a16:creationId xmlns:a16="http://schemas.microsoft.com/office/drawing/2014/main" id="{3DBF56D1-D8A6-CE19-3EE6-9EA35144B0DD}"/>
              </a:ext>
            </a:extLst>
          </p:cNvPr>
          <p:cNvSpPr txBox="1"/>
          <p:nvPr/>
        </p:nvSpPr>
        <p:spPr>
          <a:xfrm>
            <a:off x="7878675" y="2325157"/>
            <a:ext cx="3075836" cy="385497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182880">
              <a:lnSpc>
                <a:spcPct val="90000"/>
              </a:lnSpc>
              <a:spcAft>
                <a:spcPts val="600"/>
              </a:spcAft>
              <a:buClr>
                <a:schemeClr val="accent1"/>
              </a:buClr>
            </a:pPr>
            <a:r>
              <a:rPr lang="en-US" sz="1500"/>
              <a:t>Heatmap</a:t>
            </a:r>
          </a:p>
          <a:p>
            <a:pPr indent="-182880">
              <a:lnSpc>
                <a:spcPct val="90000"/>
              </a:lnSpc>
              <a:spcAft>
                <a:spcPts val="600"/>
              </a:spcAft>
              <a:buClr>
                <a:schemeClr val="accent1"/>
              </a:buClr>
            </a:pPr>
            <a:endParaRPr lang="en-US" sz="1500"/>
          </a:p>
          <a:p>
            <a:pPr indent="-182880">
              <a:lnSpc>
                <a:spcPct val="90000"/>
              </a:lnSpc>
              <a:spcAft>
                <a:spcPts val="600"/>
              </a:spcAft>
              <a:buClr>
                <a:schemeClr val="accent1"/>
              </a:buClr>
            </a:pPr>
            <a:r>
              <a:rPr lang="en-US" sz="1500"/>
              <a:t>Heatmaps are a good way to check correlations among columns by visualizing the correlation matrix. In this example the heatmap compares different aspects of a property. Lighter colors symbolize a positive correlation between each criteria and darker colors symbolize a negative correlation between each criteria. The stronger a color is means that there is a smaller correlation magnitude between each criteria.</a:t>
            </a:r>
          </a:p>
        </p:txBody>
      </p:sp>
    </p:spTree>
    <p:extLst>
      <p:ext uri="{BB962C8B-B14F-4D97-AF65-F5344CB8AC3E}">
        <p14:creationId xmlns:p14="http://schemas.microsoft.com/office/powerpoint/2010/main" val="1357709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E559-7B28-7FB9-C5FD-E9DB3A64095D}"/>
              </a:ext>
            </a:extLst>
          </p:cNvPr>
          <p:cNvSpPr>
            <a:spLocks noGrp="1"/>
          </p:cNvSpPr>
          <p:nvPr>
            <p:ph type="title"/>
          </p:nvPr>
        </p:nvSpPr>
        <p:spPr>
          <a:xfrm>
            <a:off x="7735344" y="264293"/>
            <a:ext cx="3418464" cy="2231835"/>
          </a:xfrm>
        </p:spPr>
        <p:txBody>
          <a:bodyPr vert="horz" lIns="91440" tIns="45720" rIns="91440" bIns="45720" rtlCol="0" anchor="b">
            <a:normAutofit/>
          </a:bodyPr>
          <a:lstStyle/>
          <a:p>
            <a:pPr>
              <a:lnSpc>
                <a:spcPct val="85000"/>
              </a:lnSpc>
            </a:pPr>
            <a:r>
              <a:rPr lang="en-US" sz="3200">
                <a:solidFill>
                  <a:srgbClr val="FFFFFF"/>
                </a:solidFill>
              </a:rPr>
              <a:t>Code</a:t>
            </a:r>
            <a:r>
              <a:rPr lang="en-US">
                <a:solidFill>
                  <a:srgbClr val="FFFFFF"/>
                </a:solidFill>
              </a:rPr>
              <a:t> </a:t>
            </a:r>
            <a:r>
              <a:rPr lang="en-US"/>
              <a:t>Breakdown</a:t>
            </a:r>
            <a:br>
              <a:rPr lang="en-US"/>
            </a:br>
            <a:r>
              <a:rPr lang="en-US">
                <a:solidFill>
                  <a:srgbClr val="FFFFFF"/>
                </a:solidFill>
              </a:rPr>
              <a:t>(Output)</a:t>
            </a:r>
          </a:p>
        </p:txBody>
      </p:sp>
      <p:pic>
        <p:nvPicPr>
          <p:cNvPr id="3" name="Picture 3" descr="Graphical user interface, application&#10;&#10;Description automatically generated">
            <a:extLst>
              <a:ext uri="{FF2B5EF4-FFF2-40B4-BE49-F238E27FC236}">
                <a16:creationId xmlns:a16="http://schemas.microsoft.com/office/drawing/2014/main" id="{C0E8B6D4-A21A-30C0-222A-B1C7CBB1BD5C}"/>
              </a:ext>
            </a:extLst>
          </p:cNvPr>
          <p:cNvPicPr>
            <a:picLocks noChangeAspect="1"/>
          </p:cNvPicPr>
          <p:nvPr/>
        </p:nvPicPr>
        <p:blipFill>
          <a:blip r:embed="rId2"/>
          <a:stretch>
            <a:fillRect/>
          </a:stretch>
        </p:blipFill>
        <p:spPr>
          <a:xfrm>
            <a:off x="924375" y="861737"/>
            <a:ext cx="6616823" cy="5128037"/>
          </a:xfrm>
          <a:prstGeom prst="rect">
            <a:avLst/>
          </a:prstGeom>
        </p:spPr>
      </p:pic>
      <p:sp>
        <p:nvSpPr>
          <p:cNvPr id="4" name="TextBox 3">
            <a:extLst>
              <a:ext uri="{FF2B5EF4-FFF2-40B4-BE49-F238E27FC236}">
                <a16:creationId xmlns:a16="http://schemas.microsoft.com/office/drawing/2014/main" id="{A41183FF-D8ED-4727-B1B6-4192E818F548}"/>
              </a:ext>
            </a:extLst>
          </p:cNvPr>
          <p:cNvSpPr txBox="1"/>
          <p:nvPr/>
        </p:nvSpPr>
        <p:spPr>
          <a:xfrm>
            <a:off x="7921977" y="4352807"/>
            <a:ext cx="28316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Link to live project:</a:t>
            </a:r>
          </a:p>
        </p:txBody>
      </p:sp>
      <p:sp>
        <p:nvSpPr>
          <p:cNvPr id="5" name="TextBox 4">
            <a:extLst>
              <a:ext uri="{FF2B5EF4-FFF2-40B4-BE49-F238E27FC236}">
                <a16:creationId xmlns:a16="http://schemas.microsoft.com/office/drawing/2014/main" id="{1EEAB8B5-462E-7FCD-6B6A-ACD6D62241B4}"/>
              </a:ext>
            </a:extLst>
          </p:cNvPr>
          <p:cNvSpPr txBox="1"/>
          <p:nvPr/>
        </p:nvSpPr>
        <p:spPr>
          <a:xfrm>
            <a:off x="7542860" y="4670777"/>
            <a:ext cx="379683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latin typeface="Inter"/>
                <a:hlinkClick r:id="rId3"/>
              </a:rPr>
              <a:t>https://www.kaggle.com/code/nickrod068/ai4all-final-project</a:t>
            </a:r>
            <a:endParaRPr lang="en-US" sz="1000">
              <a:latin typeface="Century Schoolbook" panose="02040604050505020304"/>
            </a:endParaRPr>
          </a:p>
          <a:p>
            <a:endParaRPr lang="en-US" sz="1000">
              <a:latin typeface="Inter"/>
            </a:endParaRPr>
          </a:p>
        </p:txBody>
      </p:sp>
    </p:spTree>
    <p:extLst>
      <p:ext uri="{BB962C8B-B14F-4D97-AF65-F5344CB8AC3E}">
        <p14:creationId xmlns:p14="http://schemas.microsoft.com/office/powerpoint/2010/main" val="3248074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4570-AD16-9560-8A08-65483A412BFE}"/>
              </a:ext>
            </a:extLst>
          </p:cNvPr>
          <p:cNvSpPr>
            <a:spLocks noGrp="1"/>
          </p:cNvSpPr>
          <p:nvPr>
            <p:ph type="title"/>
          </p:nvPr>
        </p:nvSpPr>
        <p:spPr/>
        <p:txBody>
          <a:bodyPr/>
          <a:lstStyle/>
          <a:p>
            <a:r>
              <a:rPr lang="en-GB"/>
              <a:t>What's next</a:t>
            </a:r>
          </a:p>
        </p:txBody>
      </p:sp>
      <p:pic>
        <p:nvPicPr>
          <p:cNvPr id="8" name="Picture 8" descr="Text, table&#10;&#10;Description automatically generated">
            <a:extLst>
              <a:ext uri="{FF2B5EF4-FFF2-40B4-BE49-F238E27FC236}">
                <a16:creationId xmlns:a16="http://schemas.microsoft.com/office/drawing/2014/main" id="{75459C75-1691-2869-5B88-74829DD6ACA6}"/>
              </a:ext>
            </a:extLst>
          </p:cNvPr>
          <p:cNvPicPr>
            <a:picLocks noGrp="1" noChangeAspect="1"/>
          </p:cNvPicPr>
          <p:nvPr>
            <p:ph sz="half" idx="1"/>
          </p:nvPr>
        </p:nvPicPr>
        <p:blipFill>
          <a:blip r:embed="rId2"/>
          <a:stretch>
            <a:fillRect/>
          </a:stretch>
        </p:blipFill>
        <p:spPr>
          <a:xfrm>
            <a:off x="1262063" y="2063618"/>
            <a:ext cx="4479925" cy="3881702"/>
          </a:xfrm>
        </p:spPr>
      </p:pic>
      <p:sp>
        <p:nvSpPr>
          <p:cNvPr id="4" name="Content Placeholder 3">
            <a:extLst>
              <a:ext uri="{FF2B5EF4-FFF2-40B4-BE49-F238E27FC236}">
                <a16:creationId xmlns:a16="http://schemas.microsoft.com/office/drawing/2014/main" id="{ED710A17-D757-6F8D-10E8-417E5D517558}"/>
              </a:ext>
            </a:extLst>
          </p:cNvPr>
          <p:cNvSpPr>
            <a:spLocks noGrp="1"/>
          </p:cNvSpPr>
          <p:nvPr>
            <p:ph sz="half" idx="2"/>
          </p:nvPr>
        </p:nvSpPr>
        <p:spPr>
          <a:xfrm>
            <a:off x="6112627" y="2646218"/>
            <a:ext cx="4508268" cy="2162319"/>
          </a:xfrm>
        </p:spPr>
        <p:txBody>
          <a:bodyPr vert="horz" lIns="91440" tIns="45720" rIns="91440" bIns="45720" rtlCol="0" anchor="t">
            <a:noAutofit/>
          </a:bodyPr>
          <a:lstStyle/>
          <a:p>
            <a:r>
              <a:rPr lang="en-GB" sz="2000">
                <a:ea typeface="+mn-lt"/>
                <a:cs typeface="+mn-lt"/>
              </a:rPr>
              <a:t>One of the next steps would be to incorporate a larger dataset with more characteristics</a:t>
            </a:r>
          </a:p>
          <a:p>
            <a:r>
              <a:rPr lang="en-GB" sz="2000">
                <a:ea typeface="+mn-lt"/>
                <a:cs typeface="+mn-lt"/>
              </a:rPr>
              <a:t>A larger dataset may improve results but could also make the algorithm run less accurately</a:t>
            </a:r>
          </a:p>
        </p:txBody>
      </p:sp>
    </p:spTree>
    <p:extLst>
      <p:ext uri="{BB962C8B-B14F-4D97-AF65-F5344CB8AC3E}">
        <p14:creationId xmlns:p14="http://schemas.microsoft.com/office/powerpoint/2010/main" val="98069367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View</vt:lpstr>
      <vt:lpstr>AI and the State of Real Estate in the U.S.</vt:lpstr>
      <vt:lpstr>Background information on AI in Real estate</vt:lpstr>
      <vt:lpstr>       How can AI be beneficial  Process improvements Fine-tuning existing products and services  Gaining a competitive advantage Saves money and time It never stops  Disadvantage Unemployment Building an AI may be expensive  Racial &amp; Demographic disparities  African American Discrimination Inequalities in the housing market Residential segregation in the long run   </vt:lpstr>
      <vt:lpstr>How AI can make Predictions about the Housing Market</vt:lpstr>
      <vt:lpstr>Code Breakdown</vt:lpstr>
      <vt:lpstr>Visuals</vt:lpstr>
      <vt:lpstr>Visuals</vt:lpstr>
      <vt:lpstr>Code Breakdown (Output)</vt:lpstr>
      <vt:lpstr>What's next</vt:lpstr>
      <vt:lpstr>What's next</vt:lpstr>
      <vt:lpstr>What's next</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2022-11-28T23:56:19Z</dcterms:created>
  <dcterms:modified xsi:type="dcterms:W3CDTF">2022-12-01T04:31:43Z</dcterms:modified>
</cp:coreProperties>
</file>