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6006EE-2FBF-4B30-AAA2-B5F40CC9BB18}">
  <a:tblStyle styleId="{056006EE-2FBF-4B30-AAA2-B5F40CC9BB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5.xml"/><Relationship Id="rId22" Type="http://schemas.openxmlformats.org/officeDocument/2006/relationships/font" Target="fonts/ProximaNova-italic.fntdata"/><Relationship Id="rId10" Type="http://schemas.openxmlformats.org/officeDocument/2006/relationships/slide" Target="slides/slide4.xml"/><Relationship Id="rId21"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aa3496235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aa3496235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aa3496235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aa3496235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aa349623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aa349623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aa3496235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aa3496235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aa3496235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a3496235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aa3496235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aa3496235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aa3496235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aa3496235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aa349623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aa349623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aa3496235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aa3496235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aa3496235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aa3496235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aa3496235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aa3496235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aa3496235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aa3496235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Exploring different approaches for sentiment analysis</a:t>
            </a:r>
            <a:endParaRPr/>
          </a:p>
        </p:txBody>
      </p:sp>
      <p:sp>
        <p:nvSpPr>
          <p:cNvPr id="60" name="Google Shape;60;p13"/>
          <p:cNvSpPr txBox="1"/>
          <p:nvPr>
            <p:ph idx="1" type="subTitle"/>
          </p:nvPr>
        </p:nvSpPr>
        <p:spPr>
          <a:xfrm>
            <a:off x="510450" y="3888288"/>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Ashwin Sridhar										Rohit Nair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continued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Will talk about the reasons for the choice of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21" name="Google Shape;121;p23"/>
          <p:cNvSpPr txBox="1"/>
          <p:nvPr>
            <p:ph idx="1" type="body"/>
          </p:nvPr>
        </p:nvSpPr>
        <p:spPr>
          <a:xfrm>
            <a:off x="311700" y="1152475"/>
            <a:ext cx="8520600" cy="34164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2" name="Google Shape;122;p23"/>
          <p:cNvGraphicFramePr/>
          <p:nvPr/>
        </p:nvGraphicFramePr>
        <p:xfrm>
          <a:off x="952500" y="1664075"/>
          <a:ext cx="3000000" cy="3000000"/>
        </p:xfrm>
        <a:graphic>
          <a:graphicData uri="http://schemas.openxmlformats.org/drawingml/2006/table">
            <a:tbl>
              <a:tblPr>
                <a:noFill/>
                <a:tableStyleId>{056006EE-2FBF-4B30-AAA2-B5F40CC9BB18}</a:tableStyleId>
              </a:tblPr>
              <a:tblGrid>
                <a:gridCol w="1809750"/>
                <a:gridCol w="1809750"/>
                <a:gridCol w="1809750"/>
                <a:gridCol w="1809750"/>
              </a:tblGrid>
              <a:tr h="14567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Twitter </a:t>
                      </a:r>
                      <a:endParaRPr/>
                    </a:p>
                  </a:txBody>
                  <a:tcPr marT="91425" marB="91425" marR="91425" marL="91425"/>
                </a:tc>
                <a:tc>
                  <a:txBody>
                    <a:bodyPr/>
                    <a:lstStyle/>
                    <a:p>
                      <a:pPr indent="0" lvl="0" marL="0" rtl="0" algn="ctr">
                        <a:spcBef>
                          <a:spcPts val="0"/>
                        </a:spcBef>
                        <a:spcAft>
                          <a:spcPts val="0"/>
                        </a:spcAft>
                        <a:buNone/>
                      </a:pPr>
                      <a:r>
                        <a:rPr lang="en"/>
                        <a:t>IMDB </a:t>
                      </a:r>
                      <a:endParaRPr/>
                    </a:p>
                  </a:txBody>
                  <a:tcPr marT="91425" marB="91425" marR="91425" marL="91425"/>
                </a:tc>
                <a:tc>
                  <a:txBody>
                    <a:bodyPr/>
                    <a:lstStyle/>
                    <a:p>
                      <a:pPr indent="0" lvl="0" marL="0" rtl="0" algn="ctr">
                        <a:spcBef>
                          <a:spcPts val="0"/>
                        </a:spcBef>
                        <a:spcAft>
                          <a:spcPts val="0"/>
                        </a:spcAft>
                        <a:buNone/>
                      </a:pPr>
                      <a:r>
                        <a:rPr lang="en"/>
                        <a:t>Amazon</a:t>
                      </a:r>
                      <a:endParaRPr/>
                    </a:p>
                  </a:txBody>
                  <a:tcPr marT="91425" marB="91425" marR="91425" marL="91425"/>
                </a:tc>
              </a:tr>
              <a:tr h="381000">
                <a:tc>
                  <a:txBody>
                    <a:bodyPr/>
                    <a:lstStyle/>
                    <a:p>
                      <a:pPr indent="0" lvl="0" marL="0" rtl="0" algn="ctr">
                        <a:spcBef>
                          <a:spcPts val="0"/>
                        </a:spcBef>
                        <a:spcAft>
                          <a:spcPts val="0"/>
                        </a:spcAft>
                        <a:buNone/>
                      </a:pPr>
                      <a:r>
                        <a:rPr lang="en"/>
                        <a:t>Lexicon Based</a:t>
                      </a:r>
                      <a:endParaRPr/>
                    </a:p>
                  </a:txBody>
                  <a:tcPr marT="91425" marB="91425" marR="91425" marL="91425"/>
                </a:tc>
                <a:tc>
                  <a:txBody>
                    <a:bodyPr/>
                    <a:lstStyle/>
                    <a:p>
                      <a:pPr indent="0" lvl="0" marL="0" rtl="0" algn="ctr">
                        <a:spcBef>
                          <a:spcPts val="0"/>
                        </a:spcBef>
                        <a:spcAft>
                          <a:spcPts val="0"/>
                        </a:spcAft>
                        <a:buNone/>
                      </a:pPr>
                      <a:r>
                        <a:rPr lang="en">
                          <a:highlight>
                            <a:schemeClr val="accent5"/>
                          </a:highlight>
                        </a:rPr>
                        <a:t>63.20</a:t>
                      </a:r>
                      <a:endParaRPr>
                        <a:highlight>
                          <a:schemeClr val="accent5"/>
                        </a:highlight>
                      </a:endParaRPr>
                    </a:p>
                  </a:txBody>
                  <a:tcPr marT="91425" marB="91425" marR="91425" marL="91425"/>
                </a:tc>
                <a:tc>
                  <a:txBody>
                    <a:bodyPr/>
                    <a:lstStyle/>
                    <a:p>
                      <a:pPr indent="0" lvl="0" marL="0" rtl="0" algn="ctr">
                        <a:spcBef>
                          <a:spcPts val="0"/>
                        </a:spcBef>
                        <a:spcAft>
                          <a:spcPts val="0"/>
                        </a:spcAft>
                        <a:buNone/>
                      </a:pPr>
                      <a:r>
                        <a:rPr lang="en">
                          <a:highlight>
                            <a:schemeClr val="accent5"/>
                          </a:highlight>
                        </a:rPr>
                        <a:t>65.81</a:t>
                      </a:r>
                      <a:endParaRPr>
                        <a:highlight>
                          <a:schemeClr val="accent5"/>
                        </a:highlight>
                      </a:endParaRPr>
                    </a:p>
                  </a:txBody>
                  <a:tcPr marT="91425" marB="91425" marR="91425" marL="91425"/>
                </a:tc>
                <a:tc>
                  <a:txBody>
                    <a:bodyPr/>
                    <a:lstStyle/>
                    <a:p>
                      <a:pPr indent="0" lvl="0" marL="0" rtl="0" algn="ctr">
                        <a:spcBef>
                          <a:spcPts val="0"/>
                        </a:spcBef>
                        <a:spcAft>
                          <a:spcPts val="0"/>
                        </a:spcAft>
                        <a:buNone/>
                      </a:pPr>
                      <a:r>
                        <a:rPr lang="en">
                          <a:highlight>
                            <a:schemeClr val="accent5"/>
                          </a:highlight>
                        </a:rPr>
                        <a:t>72.15</a:t>
                      </a:r>
                      <a:endParaRPr>
                        <a:highlight>
                          <a:schemeClr val="accent5"/>
                        </a:highlight>
                      </a:endParaRPr>
                    </a:p>
                  </a:txBody>
                  <a:tcPr marT="91425" marB="91425" marR="91425" marL="91425"/>
                </a:tc>
              </a:tr>
              <a:tr h="381000">
                <a:tc>
                  <a:txBody>
                    <a:bodyPr/>
                    <a:lstStyle/>
                    <a:p>
                      <a:pPr indent="0" lvl="0" marL="0" rtl="0" algn="ctr">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71.63</a:t>
                      </a:r>
                      <a:endParaRPr/>
                    </a:p>
                  </a:txBody>
                  <a:tcPr marT="91425" marB="91425" marR="91425" marL="91425"/>
                </a:tc>
                <a:tc>
                  <a:txBody>
                    <a:bodyPr/>
                    <a:lstStyle/>
                    <a:p>
                      <a:pPr indent="0" lvl="0" marL="0" rtl="0" algn="ctr">
                        <a:spcBef>
                          <a:spcPts val="0"/>
                        </a:spcBef>
                        <a:spcAft>
                          <a:spcPts val="0"/>
                        </a:spcAft>
                        <a:buNone/>
                      </a:pPr>
                      <a:r>
                        <a:rPr lang="en"/>
                        <a:t>82.58</a:t>
                      </a:r>
                      <a:endParaRPr/>
                    </a:p>
                  </a:txBody>
                  <a:tcPr marT="91425" marB="91425" marR="91425" marL="91425"/>
                </a:tc>
                <a:tc>
                  <a:txBody>
                    <a:bodyPr/>
                    <a:lstStyle/>
                    <a:p>
                      <a:pPr indent="0" lvl="0" marL="0" rtl="0" algn="ctr">
                        <a:spcBef>
                          <a:spcPts val="0"/>
                        </a:spcBef>
                        <a:spcAft>
                          <a:spcPts val="0"/>
                        </a:spcAft>
                        <a:buNone/>
                      </a:pPr>
                      <a:r>
                        <a:rPr lang="en"/>
                        <a:t>80.24</a:t>
                      </a:r>
                      <a:endParaRPr/>
                    </a:p>
                  </a:txBody>
                  <a:tcPr marT="91425" marB="91425" marR="91425" marL="91425"/>
                </a:tc>
              </a:tr>
              <a:tr h="381000">
                <a:tc>
                  <a:txBody>
                    <a:bodyPr/>
                    <a:lstStyle/>
                    <a:p>
                      <a:pPr indent="0" lvl="0" marL="0" rtl="0" algn="ctr">
                        <a:spcBef>
                          <a:spcPts val="0"/>
                        </a:spcBef>
                        <a:spcAft>
                          <a:spcPts val="0"/>
                        </a:spcAft>
                        <a:buNone/>
                      </a:pPr>
                      <a:r>
                        <a:rPr lang="en"/>
                        <a:t>Naive Bayes</a:t>
                      </a:r>
                      <a:endParaRPr/>
                    </a:p>
                  </a:txBody>
                  <a:tcPr marT="91425" marB="91425" marR="91425" marL="91425"/>
                </a:tc>
                <a:tc>
                  <a:txBody>
                    <a:bodyPr/>
                    <a:lstStyle/>
                    <a:p>
                      <a:pPr indent="0" lvl="0" marL="0" rtl="0" algn="ctr">
                        <a:spcBef>
                          <a:spcPts val="0"/>
                        </a:spcBef>
                        <a:spcAft>
                          <a:spcPts val="0"/>
                        </a:spcAft>
                        <a:buNone/>
                      </a:pPr>
                      <a:r>
                        <a:rPr lang="en"/>
                        <a:t>74.27</a:t>
                      </a:r>
                      <a:endParaRPr/>
                    </a:p>
                  </a:txBody>
                  <a:tcPr marT="91425" marB="91425" marR="91425" marL="91425"/>
                </a:tc>
                <a:tc>
                  <a:txBody>
                    <a:bodyPr/>
                    <a:lstStyle/>
                    <a:p>
                      <a:pPr indent="0" lvl="0" marL="0" rtl="0" algn="ctr">
                        <a:spcBef>
                          <a:spcPts val="0"/>
                        </a:spcBef>
                        <a:spcAft>
                          <a:spcPts val="0"/>
                        </a:spcAft>
                        <a:buNone/>
                      </a:pPr>
                      <a:r>
                        <a:rPr lang="en"/>
                        <a:t>82.80</a:t>
                      </a:r>
                      <a:endParaRPr/>
                    </a:p>
                  </a:txBody>
                  <a:tcPr marT="91425" marB="91425" marR="91425" marL="91425"/>
                </a:tc>
                <a:tc>
                  <a:txBody>
                    <a:bodyPr/>
                    <a:lstStyle/>
                    <a:p>
                      <a:pPr indent="0" lvl="0" marL="0" rtl="0" algn="ctr">
                        <a:spcBef>
                          <a:spcPts val="0"/>
                        </a:spcBef>
                        <a:spcAft>
                          <a:spcPts val="0"/>
                        </a:spcAft>
                        <a:buNone/>
                      </a:pPr>
                      <a:r>
                        <a:rPr lang="en">
                          <a:highlight>
                            <a:schemeClr val="lt2"/>
                          </a:highlight>
                        </a:rPr>
                        <a:t>85.73</a:t>
                      </a:r>
                      <a:endParaRPr>
                        <a:highlight>
                          <a:schemeClr val="lt2"/>
                        </a:highlight>
                      </a:endParaRPr>
                    </a:p>
                  </a:txBody>
                  <a:tcPr marT="91425" marB="91425" marR="91425" marL="91425"/>
                </a:tc>
              </a:tr>
              <a:tr h="381000">
                <a:tc>
                  <a:txBody>
                    <a:bodyPr/>
                    <a:lstStyle/>
                    <a:p>
                      <a:pPr indent="0" lvl="0" marL="0" rtl="0" algn="ctr">
                        <a:spcBef>
                          <a:spcPts val="0"/>
                        </a:spcBef>
                        <a:spcAft>
                          <a:spcPts val="0"/>
                        </a:spcAft>
                        <a:buNone/>
                      </a:pPr>
                      <a:r>
                        <a:rPr lang="en"/>
                        <a:t>SVM</a:t>
                      </a:r>
                      <a:endParaRPr/>
                    </a:p>
                  </a:txBody>
                  <a:tcPr marT="91425" marB="91425" marR="91425" marL="91425"/>
                </a:tc>
                <a:tc>
                  <a:txBody>
                    <a:bodyPr/>
                    <a:lstStyle/>
                    <a:p>
                      <a:pPr indent="0" lvl="0" marL="0" rtl="0" algn="ctr">
                        <a:spcBef>
                          <a:spcPts val="0"/>
                        </a:spcBef>
                        <a:spcAft>
                          <a:spcPts val="0"/>
                        </a:spcAft>
                        <a:buNone/>
                      </a:pPr>
                      <a:r>
                        <a:rPr lang="en">
                          <a:highlight>
                            <a:schemeClr val="lt2"/>
                          </a:highlight>
                        </a:rPr>
                        <a:t>75.27</a:t>
                      </a:r>
                      <a:endParaRPr>
                        <a:highlight>
                          <a:schemeClr val="lt2"/>
                        </a:highlight>
                      </a:endParaRPr>
                    </a:p>
                  </a:txBody>
                  <a:tcPr marT="91425" marB="91425" marR="91425" marL="91425"/>
                </a:tc>
                <a:tc>
                  <a:txBody>
                    <a:bodyPr/>
                    <a:lstStyle/>
                    <a:p>
                      <a:pPr indent="0" lvl="0" marL="0" rtl="0" algn="ctr">
                        <a:spcBef>
                          <a:spcPts val="0"/>
                        </a:spcBef>
                        <a:spcAft>
                          <a:spcPts val="0"/>
                        </a:spcAft>
                        <a:buNone/>
                      </a:pPr>
                      <a:r>
                        <a:rPr lang="en">
                          <a:highlight>
                            <a:schemeClr val="lt2"/>
                          </a:highlight>
                        </a:rPr>
                        <a:t>86.95</a:t>
                      </a:r>
                      <a:endParaRPr>
                        <a:highlight>
                          <a:schemeClr val="lt2"/>
                        </a:highlight>
                      </a:endParaRPr>
                    </a:p>
                  </a:txBody>
                  <a:tcPr marT="91425" marB="91425" marR="91425" marL="91425"/>
                </a:tc>
                <a:tc>
                  <a:txBody>
                    <a:bodyPr/>
                    <a:lstStyle/>
                    <a:p>
                      <a:pPr indent="0" lvl="0" marL="0" rtl="0" algn="ctr">
                        <a:spcBef>
                          <a:spcPts val="0"/>
                        </a:spcBef>
                        <a:spcAft>
                          <a:spcPts val="0"/>
                        </a:spcAft>
                        <a:buNone/>
                      </a:pPr>
                      <a:r>
                        <a:rPr lang="en"/>
                        <a:t>84.98</a:t>
                      </a:r>
                      <a:endParaRPr/>
                    </a:p>
                  </a:txBody>
                  <a:tcPr marT="91425" marB="91425" marR="91425" marL="91425"/>
                </a:tc>
              </a:tr>
              <a:tr h="381000">
                <a:tc>
                  <a:txBody>
                    <a:bodyPr/>
                    <a:lstStyle/>
                    <a:p>
                      <a:pPr indent="0" lvl="0" marL="0" rtl="0" algn="ctr">
                        <a:spcBef>
                          <a:spcPts val="0"/>
                        </a:spcBef>
                        <a:spcAft>
                          <a:spcPts val="0"/>
                        </a:spcAft>
                        <a:buNone/>
                      </a:pPr>
                      <a:r>
                        <a:rPr lang="en"/>
                        <a:t>XGBoost</a:t>
                      </a:r>
                      <a:endParaRPr/>
                    </a:p>
                  </a:txBody>
                  <a:tcPr marT="91425" marB="91425" marR="91425" marL="91425"/>
                </a:tc>
                <a:tc>
                  <a:txBody>
                    <a:bodyPr/>
                    <a:lstStyle/>
                    <a:p>
                      <a:pPr indent="0" lvl="0" marL="0" rtl="0" algn="ctr">
                        <a:spcBef>
                          <a:spcPts val="0"/>
                        </a:spcBef>
                        <a:spcAft>
                          <a:spcPts val="0"/>
                        </a:spcAft>
                        <a:buNone/>
                      </a:pPr>
                      <a:r>
                        <a:rPr lang="en"/>
                        <a:t>73.95</a:t>
                      </a:r>
                      <a:endParaRPr/>
                    </a:p>
                  </a:txBody>
                  <a:tcPr marT="91425" marB="91425" marR="91425" marL="91425"/>
                </a:tc>
                <a:tc>
                  <a:txBody>
                    <a:bodyPr/>
                    <a:lstStyle/>
                    <a:p>
                      <a:pPr indent="0" lvl="0" marL="0" rtl="0" algn="ctr">
                        <a:spcBef>
                          <a:spcPts val="0"/>
                        </a:spcBef>
                        <a:spcAft>
                          <a:spcPts val="0"/>
                        </a:spcAft>
                        <a:buNone/>
                      </a:pPr>
                      <a:r>
                        <a:rPr lang="en"/>
                        <a:t>86.34</a:t>
                      </a:r>
                      <a:endParaRPr/>
                    </a:p>
                  </a:txBody>
                  <a:tcPr marT="91425" marB="91425" marR="91425" marL="91425"/>
                </a:tc>
                <a:tc>
                  <a:txBody>
                    <a:bodyPr/>
                    <a:lstStyle/>
                    <a:p>
                      <a:pPr indent="0" lvl="0" marL="0" rtl="0" algn="ctr">
                        <a:spcBef>
                          <a:spcPts val="0"/>
                        </a:spcBef>
                        <a:spcAft>
                          <a:spcPts val="0"/>
                        </a:spcAft>
                        <a:buNone/>
                      </a:pPr>
                      <a:r>
                        <a:rPr lang="en"/>
                        <a:t>84.87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results suggest that SVM performs the best for Twitter and IMDB datasets whereas Naive Bayes </a:t>
            </a:r>
            <a:r>
              <a:rPr lang="en"/>
              <a:t>performs</a:t>
            </a:r>
            <a:r>
              <a:rPr lang="en"/>
              <a:t> best for Amazon reviews dataset.</a:t>
            </a:r>
            <a:endParaRPr/>
          </a:p>
          <a:p>
            <a:pPr indent="-342900" lvl="0" marL="457200" rtl="0" algn="l">
              <a:spcBef>
                <a:spcPts val="0"/>
              </a:spcBef>
              <a:spcAft>
                <a:spcPts val="0"/>
              </a:spcAft>
              <a:buSzPts val="1800"/>
              <a:buChar char="●"/>
            </a:pPr>
            <a:r>
              <a:rPr lang="en"/>
              <a:t>The lexicon based approach did not give satisfactory results across all datasets.</a:t>
            </a:r>
            <a:endParaRPr/>
          </a:p>
          <a:p>
            <a:pPr indent="-342900" lvl="0" marL="457200" rtl="0" algn="l">
              <a:spcBef>
                <a:spcPts val="0"/>
              </a:spcBef>
              <a:spcAft>
                <a:spcPts val="0"/>
              </a:spcAft>
              <a:buSzPts val="1800"/>
              <a:buChar char="●"/>
            </a:pPr>
            <a:r>
              <a:rPr lang="en"/>
              <a:t>SVM gives good results for all the selected datasets overall.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WHAT</a:t>
            </a:r>
            <a:r>
              <a:rPr lang="en"/>
              <a: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sentiment analysis?</a:t>
            </a:r>
            <a:endParaRPr/>
          </a:p>
          <a:p>
            <a:pPr indent="-317500" lvl="1" marL="914400" rtl="0" algn="l">
              <a:spcBef>
                <a:spcPts val="0"/>
              </a:spcBef>
              <a:spcAft>
                <a:spcPts val="0"/>
              </a:spcAft>
              <a:buSzPts val="1400"/>
              <a:buChar char="○"/>
            </a:pPr>
            <a:r>
              <a:rPr lang="en"/>
              <a:t>The process of computationally identifying and categorizing opinions expressed in a piece of text, especially in order to determine whether the writer's attitude towards a particular topic, product, etc. is positive or negative.</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What are we looking for?</a:t>
            </a:r>
            <a:endParaRPr/>
          </a:p>
          <a:p>
            <a:pPr indent="-317500" lvl="1" marL="914400" rtl="0" algn="l">
              <a:spcBef>
                <a:spcPts val="0"/>
              </a:spcBef>
              <a:spcAft>
                <a:spcPts val="0"/>
              </a:spcAft>
              <a:buSzPts val="1400"/>
              <a:buChar char="○"/>
            </a:pPr>
            <a:r>
              <a:rPr lang="en"/>
              <a:t>Comparison of different models’ </a:t>
            </a:r>
            <a:r>
              <a:rPr lang="en"/>
              <a:t>performances</a:t>
            </a:r>
            <a:r>
              <a:rPr lang="en"/>
              <a:t> across three datasets from different domains..</a:t>
            </a:r>
            <a:endParaRPr/>
          </a:p>
          <a:p>
            <a:pPr indent="-317500" lvl="1" marL="914400" rtl="0" algn="l">
              <a:spcBef>
                <a:spcPts val="0"/>
              </a:spcBef>
              <a:spcAft>
                <a:spcPts val="0"/>
              </a:spcAft>
              <a:buSzPts val="1400"/>
              <a:buChar char="○"/>
            </a:pPr>
            <a:r>
              <a:rPr lang="en"/>
              <a:t>Exploring the correlation between the dataset and the performance of the models.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WHY?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Change in consumer behaviour.</a:t>
            </a:r>
            <a:endParaRPr/>
          </a:p>
          <a:p>
            <a:pPr indent="-342900" lvl="0" marL="457200" rtl="0" algn="l">
              <a:spcBef>
                <a:spcPts val="0"/>
              </a:spcBef>
              <a:spcAft>
                <a:spcPts val="0"/>
              </a:spcAft>
              <a:buSzPts val="1800"/>
              <a:buChar char="●"/>
            </a:pPr>
            <a:r>
              <a:rPr lang="en"/>
              <a:t>Public voicing of opinions on the internet resulting in huge amount of data that is manually impossible to comprehend.</a:t>
            </a:r>
            <a:endParaRPr/>
          </a:p>
          <a:p>
            <a:pPr indent="-342900" lvl="0" marL="457200" rtl="0" algn="l">
              <a:spcBef>
                <a:spcPts val="0"/>
              </a:spcBef>
              <a:spcAft>
                <a:spcPts val="0"/>
              </a:spcAft>
              <a:buSzPts val="1800"/>
              <a:buChar char="●"/>
            </a:pPr>
            <a:r>
              <a:rPr lang="en"/>
              <a:t>Gives insights to stakeholders about their product and people’s opinion about the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How?</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Identifying and selecting datasets from different domains.</a:t>
            </a:r>
            <a:endParaRPr/>
          </a:p>
          <a:p>
            <a:pPr indent="-342900" lvl="0" marL="457200" rtl="0" algn="l">
              <a:spcBef>
                <a:spcPts val="0"/>
              </a:spcBef>
              <a:spcAft>
                <a:spcPts val="0"/>
              </a:spcAft>
              <a:buSzPts val="1800"/>
              <a:buChar char="●"/>
            </a:pPr>
            <a:r>
              <a:rPr lang="en"/>
              <a:t>Preparing each of them for analysis.</a:t>
            </a:r>
            <a:endParaRPr/>
          </a:p>
          <a:p>
            <a:pPr indent="-342900" lvl="0" marL="457200" rtl="0" algn="l">
              <a:spcBef>
                <a:spcPts val="0"/>
              </a:spcBef>
              <a:spcAft>
                <a:spcPts val="0"/>
              </a:spcAft>
              <a:buSzPts val="1800"/>
              <a:buChar char="●"/>
            </a:pPr>
            <a:r>
              <a:rPr lang="en"/>
              <a:t>Training models on each of the datasets and validating their performances.</a:t>
            </a:r>
            <a:endParaRPr/>
          </a:p>
          <a:p>
            <a:pPr indent="-342900" lvl="0" marL="457200" rtl="0" algn="l">
              <a:spcBef>
                <a:spcPts val="0"/>
              </a:spcBef>
              <a:spcAft>
                <a:spcPts val="0"/>
              </a:spcAft>
              <a:buSzPts val="1800"/>
              <a:buChar char="●"/>
            </a:pPr>
            <a:r>
              <a:rPr lang="en"/>
              <a:t>Analysing each model’s performance on different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 K. Bakshi, N. Kaur, R. Kaur and G. Kaur, "Opinion mining and sentiment analysis," in 3rd International Conference on Computing for Sustainable Global Development (INDIACom), New Delhi, 2016.</a:t>
            </a:r>
            <a:endParaRPr/>
          </a:p>
          <a:p>
            <a:pPr indent="-342900" lvl="0" marL="457200" rtl="0" algn="l">
              <a:spcBef>
                <a:spcPts val="0"/>
              </a:spcBef>
              <a:spcAft>
                <a:spcPts val="0"/>
              </a:spcAft>
              <a:buSzPts val="1800"/>
              <a:buChar char="●"/>
            </a:pPr>
            <a:r>
              <a:rPr lang="en"/>
              <a:t>A. M. Rahat, A. Kahir and A. K. M. Masum, "Comparison of Naive Bayes and SVM Algorithm based on Sentiment Analysis Using Review Dataset," in 8th International Conference System Modeling and Advancement in Research Trends (SMART), Moradabad, 2019.</a:t>
            </a:r>
            <a:endParaRPr/>
          </a:p>
          <a:p>
            <a:pPr indent="-342900" lvl="0" marL="457200" rtl="0" algn="l">
              <a:spcBef>
                <a:spcPts val="0"/>
              </a:spcBef>
              <a:spcAft>
                <a:spcPts val="0"/>
              </a:spcAft>
              <a:buSzPts val="1800"/>
              <a:buChar char="●"/>
            </a:pPr>
            <a:r>
              <a:rPr lang="en"/>
              <a:t>B. Pang, L. Lee and S. Vaithyanathan, "Thumbs up? Sentiment Classification using Machine Learning," in Empirical Methods in Natural Language Processing (EMNLP) , Philadelphia, 2002.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datasets from three different domains will be used:</a:t>
            </a:r>
            <a:endParaRPr/>
          </a:p>
          <a:p>
            <a:pPr indent="0" lvl="0" marL="457200" rtl="0" algn="l">
              <a:spcBef>
                <a:spcPts val="1200"/>
              </a:spcBef>
              <a:spcAft>
                <a:spcPts val="0"/>
              </a:spcAft>
              <a:buNone/>
            </a:pPr>
            <a:r>
              <a:rPr lang="en"/>
              <a:t>● IMDB Movie Reviews</a:t>
            </a:r>
            <a:endParaRPr/>
          </a:p>
          <a:p>
            <a:pPr indent="0" lvl="0" marL="457200" rtl="0" algn="l">
              <a:spcBef>
                <a:spcPts val="1200"/>
              </a:spcBef>
              <a:spcAft>
                <a:spcPts val="0"/>
              </a:spcAft>
              <a:buNone/>
            </a:pPr>
            <a:r>
              <a:rPr lang="en"/>
              <a:t>● Amazon product reviews</a:t>
            </a:r>
            <a:endParaRPr/>
          </a:p>
          <a:p>
            <a:pPr indent="0" lvl="0" marL="457200" rtl="0" algn="l">
              <a:spcBef>
                <a:spcPts val="1200"/>
              </a:spcBef>
              <a:spcAft>
                <a:spcPts val="0"/>
              </a:spcAft>
              <a:buNone/>
            </a:pPr>
            <a:r>
              <a:rPr lang="en"/>
              <a:t>● Tweets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1. Twitter Data set:</a:t>
            </a:r>
            <a:endParaRPr/>
          </a:p>
          <a:p>
            <a:pPr indent="0" lvl="0" marL="0" rtl="0" algn="l">
              <a:spcBef>
                <a:spcPts val="1200"/>
              </a:spcBef>
              <a:spcAft>
                <a:spcPts val="0"/>
              </a:spcAft>
              <a:buNone/>
            </a:pPr>
            <a:r>
              <a:rPr lang="en"/>
              <a:t>The twitter dataset consists of 1.5 million tweets labelled with 1 and 0. 1 being positive and 0 being negative. This dataset was obtained from Thinknook.com.</a:t>
            </a:r>
            <a:endParaRPr/>
          </a:p>
          <a:p>
            <a:pPr indent="0" lvl="0" marL="0" rtl="0" algn="l">
              <a:spcBef>
                <a:spcPts val="1200"/>
              </a:spcBef>
              <a:spcAft>
                <a:spcPts val="0"/>
              </a:spcAft>
              <a:buNone/>
            </a:pPr>
            <a:r>
              <a:rPr lang="en"/>
              <a:t>2. IMDB Movie Reviews Dataset:</a:t>
            </a:r>
            <a:endParaRPr/>
          </a:p>
          <a:p>
            <a:pPr indent="0" lvl="0" marL="0" rtl="0" algn="l">
              <a:spcBef>
                <a:spcPts val="1200"/>
              </a:spcBef>
              <a:spcAft>
                <a:spcPts val="0"/>
              </a:spcAft>
              <a:buNone/>
            </a:pPr>
            <a:r>
              <a:rPr lang="en"/>
              <a:t>Dataset is obtained from Stanford Artificial Intelligence Laboratory. There are 12,000 movie reviews each for testing and training the model, labelled as positive and negative.</a:t>
            </a:r>
            <a:endParaRPr/>
          </a:p>
          <a:p>
            <a:pPr indent="0" lvl="0" marL="0" rtl="0" algn="l">
              <a:spcBef>
                <a:spcPts val="1200"/>
              </a:spcBef>
              <a:spcAft>
                <a:spcPts val="0"/>
              </a:spcAft>
              <a:buNone/>
            </a:pPr>
            <a:r>
              <a:rPr lang="en"/>
              <a:t>3</a:t>
            </a:r>
            <a:r>
              <a:rPr lang="en"/>
              <a:t>. Amazon Reviews:</a:t>
            </a:r>
            <a:endParaRPr/>
          </a:p>
          <a:p>
            <a:pPr indent="0" lvl="0" marL="0" rtl="0" algn="l">
              <a:spcBef>
                <a:spcPts val="1200"/>
              </a:spcBef>
              <a:spcAft>
                <a:spcPts val="0"/>
              </a:spcAft>
              <a:buNone/>
            </a:pPr>
            <a:r>
              <a:rPr lang="en"/>
              <a:t>Amazon dataset has approximately 120,000 records and the ratings are on a scale of 5. These ratings will be converted to positive or negative to train the model. The dataset is obtained from Stanford Network Analysis Platform.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 Conversion to lowercase, </a:t>
            </a:r>
            <a:r>
              <a:rPr lang="en"/>
              <a:t>Stopwords removal, punctuations removal, tokenization and lemmatization are common for all datasets.</a:t>
            </a:r>
            <a:endParaRPr/>
          </a:p>
          <a:p>
            <a:pPr indent="-342900" lvl="0" marL="1371600" rtl="0" algn="l">
              <a:spcBef>
                <a:spcPts val="0"/>
              </a:spcBef>
              <a:spcAft>
                <a:spcPts val="0"/>
              </a:spcAft>
              <a:buSzPts val="1800"/>
              <a:buAutoNum type="arabicPeriod"/>
            </a:pPr>
            <a:r>
              <a:rPr lang="en"/>
              <a:t>Twitter Dataset: </a:t>
            </a:r>
            <a:endParaRPr/>
          </a:p>
          <a:p>
            <a:pPr indent="-317500" lvl="1" marL="2286000" rtl="0" algn="l">
              <a:spcBef>
                <a:spcPts val="0"/>
              </a:spcBef>
              <a:spcAft>
                <a:spcPts val="0"/>
              </a:spcAft>
              <a:buSzPts val="1400"/>
              <a:buAutoNum type="alphaLcPeriod"/>
            </a:pPr>
            <a:r>
              <a:rPr lang="en"/>
              <a:t>Created a dataframe of 25,000 positive and negative tweets.</a:t>
            </a:r>
            <a:endParaRPr/>
          </a:p>
          <a:p>
            <a:pPr indent="-317500" lvl="1" marL="2286000" rtl="0" algn="l">
              <a:spcBef>
                <a:spcPts val="0"/>
              </a:spcBef>
              <a:spcAft>
                <a:spcPts val="0"/>
              </a:spcAft>
              <a:buSzPts val="1400"/>
              <a:buAutoNum type="alphaLcPeriod"/>
            </a:pPr>
            <a:r>
              <a:rPr lang="en"/>
              <a:t>Split the dataset into training and validation datasets in the ratio 80:20.</a:t>
            </a:r>
            <a:endParaRPr/>
          </a:p>
          <a:p>
            <a:pPr indent="-342900" lvl="0" marL="1371600" rtl="0" algn="l">
              <a:spcBef>
                <a:spcPts val="0"/>
              </a:spcBef>
              <a:spcAft>
                <a:spcPts val="0"/>
              </a:spcAft>
              <a:buSzPts val="1800"/>
              <a:buAutoNum type="arabicPeriod"/>
            </a:pPr>
            <a:r>
              <a:rPr lang="en"/>
              <a:t>IMDB Movie Reviews Dataset:</a:t>
            </a:r>
            <a:endParaRPr/>
          </a:p>
          <a:p>
            <a:pPr indent="-317500" lvl="1" marL="2286000" rtl="0" algn="l">
              <a:spcBef>
                <a:spcPts val="0"/>
              </a:spcBef>
              <a:spcAft>
                <a:spcPts val="0"/>
              </a:spcAft>
              <a:buSzPts val="1400"/>
              <a:buAutoNum type="alphaLcPeriod"/>
            </a:pPr>
            <a:r>
              <a:rPr lang="en"/>
              <a:t>Segregated</a:t>
            </a:r>
            <a:r>
              <a:rPr lang="en"/>
              <a:t> into positive and negative reviews of 25000 each. Created dataframe by combining these and splitting it into training and validation set.</a:t>
            </a:r>
            <a:endParaRPr/>
          </a:p>
          <a:p>
            <a:pPr indent="-342900" lvl="0" marL="1371600" rtl="0" algn="l">
              <a:spcBef>
                <a:spcPts val="0"/>
              </a:spcBef>
              <a:spcAft>
                <a:spcPts val="0"/>
              </a:spcAft>
              <a:buSzPts val="1800"/>
              <a:buAutoNum type="arabicPeriod"/>
            </a:pPr>
            <a:r>
              <a:rPr lang="en"/>
              <a:t>Amazon Product Reviews Dataset:</a:t>
            </a:r>
            <a:endParaRPr/>
          </a:p>
          <a:p>
            <a:pPr indent="-317500" lvl="1" marL="2286000" rtl="0" algn="l">
              <a:spcBef>
                <a:spcPts val="0"/>
              </a:spcBef>
              <a:spcAft>
                <a:spcPts val="0"/>
              </a:spcAft>
              <a:buSzPts val="1400"/>
              <a:buAutoNum type="alphaLcPeriod"/>
            </a:pPr>
            <a:r>
              <a:rPr lang="en"/>
              <a:t>The reviews were in JSON format and on a scale of 1-5. </a:t>
            </a:r>
            <a:endParaRPr/>
          </a:p>
          <a:p>
            <a:pPr indent="-317500" lvl="1" marL="2286000" rtl="0" algn="l">
              <a:spcBef>
                <a:spcPts val="0"/>
              </a:spcBef>
              <a:spcAft>
                <a:spcPts val="0"/>
              </a:spcAft>
              <a:buSzPts val="1400"/>
              <a:buAutoNum type="alphaLcPeriod"/>
            </a:pPr>
            <a:r>
              <a:rPr lang="en"/>
              <a:t>These reviews were extracted and converted into positive and negative reviews based on the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implemented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types of models implemented:</a:t>
            </a:r>
            <a:endParaRPr/>
          </a:p>
          <a:p>
            <a:pPr indent="-342900" lvl="0" marL="457200" rtl="0" algn="l">
              <a:spcBef>
                <a:spcPts val="1200"/>
              </a:spcBef>
              <a:spcAft>
                <a:spcPts val="0"/>
              </a:spcAft>
              <a:buSzPts val="1800"/>
              <a:buAutoNum type="arabicPeriod"/>
            </a:pPr>
            <a:r>
              <a:rPr lang="en"/>
              <a:t>Lexicon Based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Machine Learning Models:</a:t>
            </a:r>
            <a:endParaRPr/>
          </a:p>
          <a:p>
            <a:pPr indent="-317500" lvl="1" marL="914400" rtl="0" algn="l">
              <a:spcBef>
                <a:spcPts val="0"/>
              </a:spcBef>
              <a:spcAft>
                <a:spcPts val="0"/>
              </a:spcAft>
              <a:buSzPts val="1400"/>
              <a:buAutoNum type="alphaLcPeriod"/>
            </a:pPr>
            <a:r>
              <a:rPr lang="en"/>
              <a:t>Logistic Regression</a:t>
            </a:r>
            <a:endParaRPr/>
          </a:p>
          <a:p>
            <a:pPr indent="-317500" lvl="1" marL="914400" rtl="0" algn="l">
              <a:spcBef>
                <a:spcPts val="0"/>
              </a:spcBef>
              <a:spcAft>
                <a:spcPts val="0"/>
              </a:spcAft>
              <a:buSzPts val="1400"/>
              <a:buAutoNum type="alphaLcPeriod"/>
            </a:pPr>
            <a:r>
              <a:rPr lang="en"/>
              <a:t>Naive Bayes</a:t>
            </a:r>
            <a:endParaRPr/>
          </a:p>
          <a:p>
            <a:pPr indent="-317500" lvl="1" marL="914400" rtl="0" algn="l">
              <a:spcBef>
                <a:spcPts val="0"/>
              </a:spcBef>
              <a:spcAft>
                <a:spcPts val="0"/>
              </a:spcAft>
              <a:buSzPts val="1400"/>
              <a:buAutoNum type="alphaLcPeriod"/>
            </a:pPr>
            <a:r>
              <a:rPr lang="en"/>
              <a:t>SVM</a:t>
            </a:r>
            <a:endParaRPr/>
          </a:p>
          <a:p>
            <a:pPr indent="-317500" lvl="1" marL="914400" rtl="0" algn="l">
              <a:spcBef>
                <a:spcPts val="0"/>
              </a:spcBef>
              <a:spcAft>
                <a:spcPts val="0"/>
              </a:spcAft>
              <a:buSzPts val="1400"/>
              <a:buAutoNum type="alphaLcPeriod"/>
            </a:pPr>
            <a:r>
              <a:rPr lang="en"/>
              <a:t>XGBoost</a:t>
            </a:r>
            <a:endParaRPr/>
          </a:p>
          <a:p>
            <a:pPr indent="0" lvl="0" marL="457200" rtl="0" algn="l">
              <a:spcBef>
                <a:spcPts val="120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623075" y="2001075"/>
            <a:ext cx="3242149" cy="67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