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  <p:sldMasterId id="2147483667" r:id="rId3"/>
    <p:sldMasterId id="2147483668" r:id="rId4"/>
    <p:sldMasterId id="2147483669" r:id="rId5"/>
    <p:sldMasterId id="2147483670" r:id="rId6"/>
    <p:sldMasterId id="2147483671" r:id="rId7"/>
    <p:sldMasterId id="2147483672" r:id="rId8"/>
  </p:sldMasterIdLst>
  <p:notesMasterIdLst>
    <p:notesMasterId r:id="rId45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ndara" panose="020E0502030303020204" pitchFamily="34" charset="0"/>
      <p:regular r:id="rId52"/>
      <p:bold r:id="rId53"/>
      <p:italic r:id="rId54"/>
      <p:boldItalic r:id="rId55"/>
    </p:embeddedFont>
    <p:embeddedFont>
      <p:font typeface="Century Gothic" panose="020B0502020202020204" pitchFamily="34" charset="0"/>
      <p:regular r:id="rId56"/>
      <p:bold r:id="rId57"/>
      <p:italic r:id="rId58"/>
      <p:boldItalic r:id="rId59"/>
    </p:embeddedFont>
    <p:embeddedFont>
      <p:font typeface="Libre Baskerville" panose="020B0604020202020204" charset="0"/>
      <p:regular r:id="rId60"/>
      <p:bold r:id="rId61"/>
      <p:italic r:id="rId62"/>
    </p:embeddedFont>
    <p:embeddedFont>
      <p:font typeface="Verdana" panose="020B060403050404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font" Target="fonts/font2.fntdata"/><Relationship Id="rId63" Type="http://schemas.openxmlformats.org/officeDocument/2006/relationships/font" Target="fonts/font18.fntdata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font" Target="fonts/font21.fntdata"/><Relationship Id="rId5" Type="http://schemas.openxmlformats.org/officeDocument/2006/relationships/slideMaster" Target="slideMasters/slideMaster5.xml"/><Relationship Id="rId61" Type="http://schemas.openxmlformats.org/officeDocument/2006/relationships/font" Target="fonts/font16.fntdata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font" Target="fonts/font5.fntdata"/><Relationship Id="rId5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235fe8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235fe8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8235fe8f03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22a5be3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22a5be3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822a5be3cf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22a5be3c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22a5be3c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822a5be3cf_0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22a5be3c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22a5be3c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822a5be3cf_0_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188075" y="48418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u="sng">
                <a:solidFill>
                  <a:srgbClr val="7A961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6188075" y="48418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u="sng">
                <a:solidFill>
                  <a:srgbClr val="2E75B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51640B"/>
              </a:buClr>
              <a:buSzPts val="2800"/>
              <a:buFont typeface="Noto Sans Symbols"/>
              <a:buChar char="🞑"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🞑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rgbClr val="51640B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B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B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B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B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638425" y="6388100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62562" y="6591300"/>
            <a:ext cx="471487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311400" y="0"/>
            <a:ext cx="13500100" cy="69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188075" y="48418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sng">
                <a:solidFill>
                  <a:srgbClr val="7A961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5"/>
          <p:cNvSpPr txBox="1"/>
          <p:nvPr/>
        </p:nvSpPr>
        <p:spPr>
          <a:xfrm>
            <a:off x="5472112" y="6591300"/>
            <a:ext cx="471487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" name="Google Shape;36;p7"/>
          <p:cNvSpPr txBox="1"/>
          <p:nvPr/>
        </p:nvSpPr>
        <p:spPr>
          <a:xfrm>
            <a:off x="5253037" y="6591300"/>
            <a:ext cx="471487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11400" y="0"/>
            <a:ext cx="13500100" cy="69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075" y="48418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sng">
                <a:solidFill>
                  <a:srgbClr val="2E75B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8896" y="8509"/>
            <a:ext cx="1975200" cy="426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9" name="Google Shape;119;p22"/>
          <p:cNvSpPr txBox="1"/>
          <p:nvPr/>
        </p:nvSpPr>
        <p:spPr>
          <a:xfrm>
            <a:off x="5472112" y="6591300"/>
            <a:ext cx="4714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3" name="Google Shape;133;p24"/>
          <p:cNvSpPr txBox="1"/>
          <p:nvPr/>
        </p:nvSpPr>
        <p:spPr>
          <a:xfrm>
            <a:off x="5243512" y="6591300"/>
            <a:ext cx="471487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today3.herokuapp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0" y="1985962"/>
            <a:ext cx="8347075" cy="3148012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lang="en-US" sz="3200" b="1" i="0" u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P2</a:t>
            </a:r>
            <a:r>
              <a:rPr lang="en-US" sz="32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US" sz="3200" b="1" i="0" u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_NAOP Personality classification problem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Name: Swathi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Megha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Rohith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John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Akshay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7637" y="-485775"/>
            <a:ext cx="1187450" cy="41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211137" y="157162"/>
            <a:ext cx="78867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Word Cloud – Category (B)</a:t>
            </a:r>
            <a:br>
              <a:rPr lang="en-US" sz="25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EXCELR</a:t>
            </a:r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6115050" y="681037"/>
            <a:ext cx="246697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Category-B talks and stressed about people, think, one, thing, really, love, know, something, time and etc…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" y="738187"/>
            <a:ext cx="5591175" cy="54959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6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Word Cloud – Category (C)</a:t>
            </a:r>
            <a:br>
              <a:rPr lang="en-US" sz="40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EXCELR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6115050" y="681037"/>
            <a:ext cx="246697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Category-C talks and stressed about think, people, one, thing, really, know, youtube, watch, and etc…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2" y="693737"/>
            <a:ext cx="5591175" cy="57927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Word Cloud – Category (D)</a:t>
            </a:r>
            <a:br>
              <a:rPr lang="en-US" sz="25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EXCELR</a:t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6115050" y="681037"/>
            <a:ext cx="246697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Category-D talks and stressed about think, people, one, thing, know, type, time, love, and etc…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25" y="681037"/>
            <a:ext cx="5881687" cy="57816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/>
        </p:nvSpPr>
        <p:spPr>
          <a:xfrm>
            <a:off x="0" y="0"/>
            <a:ext cx="8502650" cy="85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Top 20 Frequent words in all four categories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563562"/>
            <a:ext cx="1870075" cy="520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3925" y="563562"/>
            <a:ext cx="1874837" cy="520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1625" y="563562"/>
            <a:ext cx="1863725" cy="520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10287" y="563562"/>
            <a:ext cx="1892300" cy="520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0" y="0"/>
            <a:ext cx="8502650" cy="85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TFIDF of all Four Categories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Term Frequency and Inverse Document  Frequency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/>
        </p:nvSpPr>
        <p:spPr>
          <a:xfrm>
            <a:off x="322262" y="1260475"/>
            <a:ext cx="7450137" cy="9239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sklearn.feature_extraction.text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TfidfVectorizer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12" y="2624137"/>
            <a:ext cx="470852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7537" y="2609850"/>
            <a:ext cx="47498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04850"/>
            <a:ext cx="4579937" cy="335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704850"/>
            <a:ext cx="4171950" cy="335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/>
        </p:nvSpPr>
        <p:spPr>
          <a:xfrm>
            <a:off x="0" y="0"/>
            <a:ext cx="8502650" cy="85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Bigrams for all four categories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712" y="628650"/>
            <a:ext cx="3787775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628650"/>
            <a:ext cx="36766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1150" y="3775075"/>
            <a:ext cx="36830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29150" y="3717925"/>
            <a:ext cx="36195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xfrm>
            <a:off x="102400" y="305525"/>
            <a:ext cx="78867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1800" b="1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1800" b="1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1800" b="1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6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Sentimental  Analysis</a:t>
            </a:r>
            <a:br>
              <a:rPr lang="en-US" sz="2600" b="1"/>
            </a:b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274" name="Google Shape;274;p42"/>
          <p:cNvSpPr txBox="1"/>
          <p:nvPr/>
        </p:nvSpPr>
        <p:spPr>
          <a:xfrm>
            <a:off x="475300" y="1799375"/>
            <a:ext cx="8199000" cy="29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is the interpretation and classification of emotions (positive, negative and neutral) within text data using text analysis techniques. </a:t>
            </a:r>
            <a:b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Sentiment analysis  - Done by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TextBlob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category of class A,B,C and D shows a positive polarity with a small slight of neutral behaviour.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polarity graph is  shown below.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175" y="938225"/>
            <a:ext cx="6858000" cy="45942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501900" y="55324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 sz="18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Most of the observation in category_A is positive. Positive polarity reaches till 0.3 and negative polarity stops before        -0.1</a:t>
            </a:r>
            <a:endParaRPr/>
          </a:p>
        </p:txBody>
      </p:sp>
      <p:sp>
        <p:nvSpPr>
          <p:cNvPr id="281" name="Google Shape;281;p43"/>
          <p:cNvSpPr txBox="1"/>
          <p:nvPr/>
        </p:nvSpPr>
        <p:spPr>
          <a:xfrm>
            <a:off x="577150" y="152775"/>
            <a:ext cx="46344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776"/>
                </a:solidFill>
              </a:rPr>
              <a:t>Sentimental Analysis of  Category (A)</a:t>
            </a:r>
            <a:br>
              <a:rPr lang="en-US" sz="1800" b="1">
                <a:solidFill>
                  <a:srgbClr val="002776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967600"/>
            <a:ext cx="7343775" cy="46901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287" name="Google Shape;287;p44"/>
          <p:cNvSpPr txBox="1"/>
          <p:nvPr/>
        </p:nvSpPr>
        <p:spPr>
          <a:xfrm>
            <a:off x="371475" y="5657700"/>
            <a:ext cx="7929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 sz="18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Most of the observation in category_B is positive, and positive polarity almost getting near to 0.4 and negative polarity stops before -0.1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492275" y="169750"/>
            <a:ext cx="49398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2776"/>
                </a:solidFill>
              </a:rPr>
              <a:t>Sentimental Analysis of  Category (B)</a:t>
            </a:r>
            <a:br>
              <a:rPr lang="en-US" sz="1800" b="1">
                <a:solidFill>
                  <a:srgbClr val="002776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0" y="112712"/>
            <a:ext cx="35067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0" y="2552700"/>
            <a:ext cx="9144000" cy="374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60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lang="en-US" sz="14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objective-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482600" y="3135312"/>
            <a:ext cx="7472362" cy="1310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NAOP( National Academy of psychology of India) which studies about the human psychology, has manually segregated the people’s  personality into categories like A,B,C,D</a:t>
            </a:r>
            <a:r>
              <a:rPr lang="en-US" sz="2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975" y="882725"/>
            <a:ext cx="6686550" cy="4530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294" name="Google Shape;294;p45"/>
          <p:cNvSpPr txBox="1"/>
          <p:nvPr/>
        </p:nvSpPr>
        <p:spPr>
          <a:xfrm>
            <a:off x="492987" y="5533212"/>
            <a:ext cx="7658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 sz="18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Most of the observation in category_C is positive, and positive polarity almost getting near to 0.4 and negative polarity stops at -0.1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305550" y="288575"/>
            <a:ext cx="5601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2776"/>
                </a:solidFill>
              </a:rPr>
              <a:t>Sentimental Analysis of  Category (C)</a:t>
            </a:r>
            <a:br>
              <a:rPr lang="en-US" sz="1800" b="1">
                <a:solidFill>
                  <a:srgbClr val="002776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800" y="791724"/>
            <a:ext cx="6772275" cy="46735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301" name="Google Shape;301;p46"/>
          <p:cNvSpPr txBox="1"/>
          <p:nvPr/>
        </p:nvSpPr>
        <p:spPr>
          <a:xfrm>
            <a:off x="535812" y="5550187"/>
            <a:ext cx="80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 sz="18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Most of the observation in category_D is positive, and positive polarity almost getting near to 0.3 and negative polarity stops before -0.05.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2" name="Google Shape;302;p46"/>
          <p:cNvSpPr txBox="1"/>
          <p:nvPr/>
        </p:nvSpPr>
        <p:spPr>
          <a:xfrm>
            <a:off x="101850" y="186725"/>
            <a:ext cx="5483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2776"/>
                </a:solidFill>
              </a:rPr>
              <a:t>Sentimental Analysis of  Category (D)</a:t>
            </a:r>
            <a:br>
              <a:rPr lang="en-US" sz="1800" b="1">
                <a:solidFill>
                  <a:srgbClr val="002776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/>
        </p:nvSpPr>
        <p:spPr>
          <a:xfrm>
            <a:off x="3170237" y="2943225"/>
            <a:ext cx="32766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308" name="Google Shape;30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/>
        </p:nvSpPr>
        <p:spPr>
          <a:xfrm>
            <a:off x="295275" y="347662"/>
            <a:ext cx="327660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8"/>
          <p:cNvSpPr txBox="1"/>
          <p:nvPr/>
        </p:nvSpPr>
        <p:spPr>
          <a:xfrm>
            <a:off x="295275" y="1655748"/>
            <a:ext cx="7281900" cy="27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Following are the models used for Model building in this project: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1)Logistic regression.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2)Decision tree classifier.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3) Random forest classifier.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4) Naive Bayes classifier 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5) Support Vector Machine(SVM) Classifier.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6)Neural Networks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7)Bagging classifier method.</a:t>
            </a:r>
            <a:endParaRPr sz="18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8)LSTM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/>
        </p:nvSpPr>
        <p:spPr>
          <a:xfrm>
            <a:off x="463950" y="1816350"/>
            <a:ext cx="8216100" cy="40401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we tried all the models which is shown about and got accuracy which is above 70%.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But the challenge faced is the f1-score of the type D which is very low compared to the other types A,B,C.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Type D which shows the Imbalance data can be removed by applying smote technique which help to solve the class imbalance problem.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After applying smote the class imbalance is solved and the f1-score have changed and the accuracy is maintained is some model.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Logistic Regression is the model which shows high accuracy compared to other models.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we use Logistic Regression for model building and model deployment.</a:t>
            </a:r>
            <a:endParaRPr sz="1800" dirty="0"/>
          </a:p>
        </p:txBody>
      </p:sp>
      <p:sp>
        <p:nvSpPr>
          <p:cNvPr id="323" name="Google Shape;323;p49"/>
          <p:cNvSpPr txBox="1"/>
          <p:nvPr/>
        </p:nvSpPr>
        <p:spPr>
          <a:xfrm>
            <a:off x="695975" y="492275"/>
            <a:ext cx="4600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776"/>
                </a:solidFill>
              </a:rPr>
              <a:t>Model building Output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0"/>
          <p:cNvSpPr txBox="1"/>
          <p:nvPr/>
        </p:nvSpPr>
        <p:spPr>
          <a:xfrm>
            <a:off x="304800" y="349250"/>
            <a:ext cx="7262812" cy="5238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 Results before SMOTE:</a:t>
            </a:r>
            <a:endParaRPr/>
          </a:p>
        </p:txBody>
      </p:sp>
      <p:sp>
        <p:nvSpPr>
          <p:cNvPr id="330" name="Google Shape;330;p50" descr="Support Vector Machine Algorithm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75" y="1071562"/>
            <a:ext cx="4391025" cy="543718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32" name="Google Shape;332;p50"/>
          <p:cNvSpPr txBox="1"/>
          <p:nvPr/>
        </p:nvSpPr>
        <p:spPr>
          <a:xfrm>
            <a:off x="5075237" y="1071562"/>
            <a:ext cx="3735387" cy="480218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Observation:  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results off all the classification models we can infer that there is a class imbalance problem in the data set.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solve Class Imbalance?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using SMOTE technique we are trying to solve class imbalance problem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SMOTE : 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stands for Synthetic Minority Oversampling Technique. This is a statistical technique for increasing the number of cases in your dataset in a balanced way. The module works by generating new instances from existing minority cases that you supply as input.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1"/>
          <p:cNvSpPr txBox="1"/>
          <p:nvPr/>
        </p:nvSpPr>
        <p:spPr>
          <a:xfrm>
            <a:off x="304800" y="349250"/>
            <a:ext cx="7262812" cy="5238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 Results after SMOTE:</a:t>
            </a:r>
            <a:endParaRPr/>
          </a:p>
        </p:txBody>
      </p:sp>
      <p:sp>
        <p:nvSpPr>
          <p:cNvPr id="339" name="Google Shape;339;p51" descr="Support Vector Machine Algorithm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1"/>
          <p:cNvSpPr txBox="1"/>
          <p:nvPr/>
        </p:nvSpPr>
        <p:spPr>
          <a:xfrm>
            <a:off x="5075237" y="1071562"/>
            <a:ext cx="3735387" cy="10779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Observation:  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results we finalized Logistic Regression as our final model and it is used in model deployment part</a:t>
            </a:r>
            <a:endParaRPr/>
          </a:p>
        </p:txBody>
      </p:sp>
      <p:pic>
        <p:nvPicPr>
          <p:cNvPr id="341" name="Google Shape;34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75" y="1017587"/>
            <a:ext cx="4086225" cy="5772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0" y="898773"/>
            <a:ext cx="8913900" cy="9144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52"/>
          <p:cNvSpPr txBox="1">
            <a:spLocks noGrp="1"/>
          </p:cNvSpPr>
          <p:nvPr>
            <p:ph type="body" idx="1"/>
          </p:nvPr>
        </p:nvSpPr>
        <p:spPr>
          <a:xfrm>
            <a:off x="112875" y="220275"/>
            <a:ext cx="8913900" cy="20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Candara"/>
              <a:buNone/>
            </a:pPr>
            <a:r>
              <a:rPr lang="en-US" sz="3600" b="1" dirty="0">
                <a:solidFill>
                  <a:srgbClr val="002776"/>
                </a:solidFill>
                <a:latin typeface="Candara"/>
                <a:ea typeface="Candara"/>
                <a:cs typeface="Candara"/>
                <a:sym typeface="Candara"/>
              </a:rPr>
              <a:t>LSTM</a:t>
            </a:r>
            <a:endParaRPr sz="3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tried with deep learning model to find accuracy. But LSTM accuracy is less than 70 with respect to Logistic Regression.</a:t>
            </a:r>
            <a:endParaRPr sz="29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>
            <a:spLocks noGrp="1"/>
          </p:cNvSpPr>
          <p:nvPr>
            <p:ph type="title"/>
          </p:nvPr>
        </p:nvSpPr>
        <p:spPr>
          <a:xfrm>
            <a:off x="-1857375" y="0"/>
            <a:ext cx="8143875" cy="135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Candara"/>
              <a:buNone/>
            </a:pPr>
            <a:r>
              <a:rPr lang="en-US" sz="3600" b="1" i="0" u="none">
                <a:solidFill>
                  <a:srgbClr val="002776"/>
                </a:solidFill>
                <a:latin typeface="Candara"/>
                <a:ea typeface="Candara"/>
                <a:cs typeface="Candara"/>
                <a:sym typeface="Candara"/>
              </a:rPr>
              <a:t>Model Evaluation</a:t>
            </a:r>
            <a:endParaRPr/>
          </a:p>
        </p:txBody>
      </p:sp>
      <p:pic>
        <p:nvPicPr>
          <p:cNvPr id="354" name="Google Shape;35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3"/>
          <p:cNvSpPr txBox="1"/>
          <p:nvPr/>
        </p:nvSpPr>
        <p:spPr>
          <a:xfrm>
            <a:off x="571500" y="1290637"/>
            <a:ext cx="7272300" cy="3570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Once we are done with training our model, we cant be sure that the model will have the desired accuracy and variance in production environment.</a:t>
            </a:r>
            <a:br>
              <a:rPr lang="en-US" sz="1800" b="0" i="0" u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 this, we need to validate our model. To evaluate the performance of any machine learning model we need to test it on some unseen data.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Cross validation (CV) is one of the technique used to test the effectiveness of a machine learning models, it is also a re-sampling procedure used to evaluate a model if we have a limited data. </a:t>
            </a:r>
            <a:b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>
            <a:spLocks noGrp="1"/>
          </p:cNvSpPr>
          <p:nvPr>
            <p:ph type="title"/>
          </p:nvPr>
        </p:nvSpPr>
        <p:spPr>
          <a:xfrm>
            <a:off x="214312" y="0"/>
            <a:ext cx="8143875" cy="135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Candara"/>
              <a:buNone/>
            </a:pPr>
            <a:r>
              <a:rPr lang="en-US" sz="3600" b="1" i="0" u="none">
                <a:solidFill>
                  <a:srgbClr val="002776"/>
                </a:solidFill>
                <a:latin typeface="Candara"/>
                <a:ea typeface="Candara"/>
                <a:cs typeface="Candara"/>
                <a:sym typeface="Candara"/>
              </a:rPr>
              <a:t>Few common techniques used for CV</a:t>
            </a:r>
            <a:endParaRPr/>
          </a:p>
        </p:txBody>
      </p:sp>
      <p:pic>
        <p:nvPicPr>
          <p:cNvPr id="361" name="Google Shape;3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4"/>
          <p:cNvSpPr txBox="1"/>
          <p:nvPr/>
        </p:nvSpPr>
        <p:spPr>
          <a:xfrm>
            <a:off x="571500" y="1214437"/>
            <a:ext cx="7272337" cy="36925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AutoNum type="arabicPeriod"/>
            </a:pPr>
            <a:r>
              <a:rPr lang="en-US" sz="2200" b="1" i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Train_Test Split approach.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We can manually split the data into train and test set using slicing or we can use the train_test_split of scikit-learn method for this task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AutoNum type="arabicPeriod"/>
            </a:pPr>
            <a:r>
              <a:rPr lang="en-US" sz="2200" b="1" i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K-Folds Cross Validation:       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K-Fold is a popular and easy to understand       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it generally results in a less biased model compare to other methods.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it ensures that every observation from the original dataset has the chance of appearing in training and test set.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369887" y="266700"/>
            <a:ext cx="6135687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1563459" y="876652"/>
            <a:ext cx="6208295" cy="493930"/>
          </a:xfrm>
          <a:prstGeom prst="ellipse">
            <a:avLst/>
          </a:prstGeom>
          <a:solidFill>
            <a:srgbClr val="92B413"/>
          </a:solidFill>
          <a:ln w="12700" cap="flat" cmpd="sng">
            <a:solidFill>
              <a:srgbClr val="A4CC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1.Understanding Business Objective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563459" y="1670498"/>
            <a:ext cx="6208295" cy="493930"/>
          </a:xfrm>
          <a:prstGeom prst="ellipse">
            <a:avLst/>
          </a:prstGeom>
          <a:solidFill>
            <a:srgbClr val="92B413"/>
          </a:solidFill>
          <a:ln w="12700" cap="flat" cmpd="sng">
            <a:solidFill>
              <a:srgbClr val="A4CC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2.Getting data set details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1563459" y="2452559"/>
            <a:ext cx="6208295" cy="493930"/>
          </a:xfrm>
          <a:prstGeom prst="ellipse">
            <a:avLst/>
          </a:prstGeom>
          <a:solidFill>
            <a:srgbClr val="92B413"/>
          </a:solidFill>
          <a:ln w="12700" cap="flat" cmpd="sng">
            <a:solidFill>
              <a:srgbClr val="A4CC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3.EDA:Exploratory Data Analysis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1563459" y="3234620"/>
            <a:ext cx="6208295" cy="493930"/>
          </a:xfrm>
          <a:prstGeom prst="ellipse">
            <a:avLst/>
          </a:prstGeom>
          <a:solidFill>
            <a:srgbClr val="92B413"/>
          </a:solidFill>
          <a:ln w="12700" cap="flat" cmpd="sng">
            <a:solidFill>
              <a:srgbClr val="A4CC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4.Model Building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563459" y="4106116"/>
            <a:ext cx="6208295" cy="493930"/>
          </a:xfrm>
          <a:prstGeom prst="ellipse">
            <a:avLst/>
          </a:prstGeom>
          <a:solidFill>
            <a:srgbClr val="92B413"/>
          </a:solidFill>
          <a:ln w="12700" cap="flat" cmpd="sng">
            <a:solidFill>
              <a:srgbClr val="A4CC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5.Evaluate the model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1563459" y="4975001"/>
            <a:ext cx="6208295" cy="493930"/>
          </a:xfrm>
          <a:prstGeom prst="ellipse">
            <a:avLst/>
          </a:prstGeom>
          <a:solidFill>
            <a:srgbClr val="92B413"/>
          </a:solidFill>
          <a:ln w="12700" cap="flat" cmpd="sng">
            <a:solidFill>
              <a:srgbClr val="A4CC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6.Data Visualizations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1563459" y="5834105"/>
            <a:ext cx="6208295" cy="493930"/>
          </a:xfrm>
          <a:prstGeom prst="ellipse">
            <a:avLst/>
          </a:prstGeom>
          <a:solidFill>
            <a:srgbClr val="92B413"/>
          </a:solidFill>
          <a:ln w="12700" cap="flat" cmpd="sng">
            <a:solidFill>
              <a:srgbClr val="A4CC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7.Deployment Frame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/>
        </p:nvSpPr>
        <p:spPr>
          <a:xfrm>
            <a:off x="1708150" y="2684462"/>
            <a:ext cx="6924675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     Model </a:t>
            </a:r>
            <a:r>
              <a:rPr lang="en-US" sz="2800" b="1" i="0" u="none">
                <a:solidFill>
                  <a:srgbClr val="193374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using</a:t>
            </a:r>
            <a:endParaRPr/>
          </a:p>
        </p:txBody>
      </p:sp>
      <p:pic>
        <p:nvPicPr>
          <p:cNvPr id="368" name="Google Shape;36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8337" y="3324225"/>
            <a:ext cx="24415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/>
        </p:nvSpPr>
        <p:spPr>
          <a:xfrm>
            <a:off x="812800" y="895350"/>
            <a:ext cx="77295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374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193374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endParaRPr/>
          </a:p>
        </p:txBody>
      </p:sp>
      <p:pic>
        <p:nvPicPr>
          <p:cNvPr id="375" name="Google Shape;37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6"/>
          <p:cNvSpPr txBox="1"/>
          <p:nvPr/>
        </p:nvSpPr>
        <p:spPr>
          <a:xfrm>
            <a:off x="852487" y="1766887"/>
            <a:ext cx="7650162" cy="33242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Deployed is 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deployment we have created files like app.py,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Transform.pkl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Model.pkl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TFIDF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saved as </a:t>
            </a:r>
            <a:r>
              <a:rPr lang="en-US" sz="2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Transform.pkl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(Higher Accuracy Model) saved as to </a:t>
            </a:r>
            <a:r>
              <a:rPr lang="en-US" sz="2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Model.pkl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app.py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Flask deployment code.</a:t>
            </a:r>
            <a:endParaRPr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7"/>
          <p:cNvSpPr txBox="1"/>
          <p:nvPr/>
        </p:nvSpPr>
        <p:spPr>
          <a:xfrm>
            <a:off x="485775" y="642937"/>
            <a:ext cx="69754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374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193374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/>
          </a:p>
        </p:txBody>
      </p:sp>
      <p:sp>
        <p:nvSpPr>
          <p:cNvPr id="383" name="Google Shape;383;p57"/>
          <p:cNvSpPr txBox="1"/>
          <p:nvPr/>
        </p:nvSpPr>
        <p:spPr>
          <a:xfrm>
            <a:off x="723900" y="1738312"/>
            <a:ext cx="21209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/>
          </a:p>
        </p:txBody>
      </p:sp>
      <p:pic>
        <p:nvPicPr>
          <p:cNvPr id="384" name="Google Shape;384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587" y="2314575"/>
            <a:ext cx="7462837" cy="41100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8"/>
          <p:cNvSpPr txBox="1"/>
          <p:nvPr/>
        </p:nvSpPr>
        <p:spPr>
          <a:xfrm>
            <a:off x="373062" y="768350"/>
            <a:ext cx="63769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374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193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Using flask</a:t>
            </a:r>
            <a:endParaRPr/>
          </a:p>
        </p:txBody>
      </p:sp>
      <p:sp>
        <p:nvSpPr>
          <p:cNvPr id="391" name="Google Shape;391;p58"/>
          <p:cNvSpPr txBox="1"/>
          <p:nvPr/>
        </p:nvSpPr>
        <p:spPr>
          <a:xfrm>
            <a:off x="530225" y="1817687"/>
            <a:ext cx="60515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Flask File Creation:</a:t>
            </a:r>
            <a:endParaRPr/>
          </a:p>
        </p:txBody>
      </p:sp>
      <p:sp>
        <p:nvSpPr>
          <p:cNvPr id="392" name="Google Shape;392;p58"/>
          <p:cNvSpPr txBox="1"/>
          <p:nvPr/>
        </p:nvSpPr>
        <p:spPr>
          <a:xfrm>
            <a:off x="790575" y="2393950"/>
            <a:ext cx="8262937" cy="25542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Flask from flask module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instance of the Flask class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@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app.route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(‘/’)  to execute home  function which gives home page for this use 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home.html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@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app.route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(‘/predict’, methods=[POST]) to execute predict function which gives results page for this use 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result.html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execute whole deployment code it gives link like 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http://127.0.0:5000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this link to get results. 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9"/>
          <p:cNvSpPr txBox="1"/>
          <p:nvPr/>
        </p:nvSpPr>
        <p:spPr>
          <a:xfrm>
            <a:off x="455612" y="850900"/>
            <a:ext cx="2416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Page</a:t>
            </a:r>
            <a:endParaRPr/>
          </a:p>
        </p:txBody>
      </p:sp>
      <p:pic>
        <p:nvPicPr>
          <p:cNvPr id="399" name="Google Shape;399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462" y="1527175"/>
            <a:ext cx="7548562" cy="44735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0"/>
          <p:cNvSpPr txBox="1">
            <a:spLocks noGrp="1"/>
          </p:cNvSpPr>
          <p:nvPr>
            <p:ph type="body" idx="1"/>
          </p:nvPr>
        </p:nvSpPr>
        <p:spPr>
          <a:xfrm>
            <a:off x="237650" y="237650"/>
            <a:ext cx="8487300" cy="602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3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1" dirty="0">
              <a:solidFill>
                <a:srgbClr val="193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93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93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Using Heroku</a:t>
            </a:r>
            <a:endParaRPr sz="2400" b="1" dirty="0">
              <a:solidFill>
                <a:srgbClr val="193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93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93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3374"/>
              </a:buClr>
              <a:buSzPts val="2400"/>
              <a:buFont typeface="Times New Roman"/>
              <a:buNone/>
            </a:pPr>
            <a:endParaRPr sz="2400" b="1" dirty="0">
              <a:solidFill>
                <a:srgbClr val="193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u="sng" dirty="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https://apptoday3.herokuapp.com/</a:t>
            </a:r>
            <a:endParaRPr sz="2100" u="sng" dirty="0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/>
        </p:nvSpPr>
        <p:spPr>
          <a:xfrm>
            <a:off x="3598862" y="3136900"/>
            <a:ext cx="20256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412" name="Google Shape;41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1354137" y="2841625"/>
            <a:ext cx="6435725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56475" y="1256175"/>
            <a:ext cx="8114100" cy="28234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Dataset contain 3 columns and 1000 rows -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1st column is  “ Unnamed : 0 ” with serial numbers with the count of row.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2nd column is “ Types “ which is the types of personalities </a:t>
            </a:r>
            <a:r>
              <a:rPr lang="en-US" sz="1800" dirty="0" err="1"/>
              <a:t>ie</a:t>
            </a:r>
            <a:r>
              <a:rPr lang="en-US" sz="1800" dirty="0"/>
              <a:t> A,B,C&amp;D.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3rd column is “ Posts “ which is the collection of texts which the personalities used in various platforms.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Dtype</a:t>
            </a:r>
            <a:r>
              <a:rPr lang="en-US" sz="1800" dirty="0"/>
              <a:t> is int64 </a:t>
            </a:r>
            <a:endParaRPr sz="1800" dirty="0"/>
          </a:p>
        </p:txBody>
      </p:sp>
      <p:sp>
        <p:nvSpPr>
          <p:cNvPr id="176" name="Google Shape;176;p30"/>
          <p:cNvSpPr txBox="1"/>
          <p:nvPr/>
        </p:nvSpPr>
        <p:spPr>
          <a:xfrm>
            <a:off x="475300" y="271600"/>
            <a:ext cx="36327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776"/>
                </a:solidFill>
              </a:rPr>
              <a:t>Data set details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450" y="446087"/>
            <a:ext cx="4967287" cy="3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4082" y="611981"/>
            <a:ext cx="3098800" cy="30988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612" y="3650455"/>
            <a:ext cx="3357562" cy="2600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260725" y="0"/>
            <a:ext cx="4008437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in graphs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44975" y="4010025"/>
            <a:ext cx="4919662" cy="18811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700" y="2133600"/>
            <a:ext cx="2881312" cy="26479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2562" y="2133600"/>
            <a:ext cx="4967287" cy="330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2105025" y="1189037"/>
            <a:ext cx="4975225" cy="8239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Word count in all categories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0" y="0"/>
            <a:ext cx="15049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227012" y="523875"/>
            <a:ext cx="6975646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 Pre-processing steps </a:t>
            </a:r>
            <a:endParaRPr dirty="0"/>
          </a:p>
        </p:txBody>
      </p:sp>
      <p:sp>
        <p:nvSpPr>
          <p:cNvPr id="200" name="Google Shape;200;p33"/>
          <p:cNvSpPr txBox="1"/>
          <p:nvPr/>
        </p:nvSpPr>
        <p:spPr>
          <a:xfrm>
            <a:off x="222713" y="1747764"/>
            <a:ext cx="5148262" cy="42465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removing punctuations &amp; Whitespaces 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removing stop words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Lemmatization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20 Frequent words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 cloud generation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10 bigrams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TFIDF matrix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Sentimental Analysis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8502650" cy="85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Word Cloud – Category (A)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100012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6234112" y="622300"/>
            <a:ext cx="246697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Category-A talks and stressed about think, one,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watch, love, people, feeling and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dirty="0"/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11175"/>
            <a:ext cx="6048375" cy="59451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_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1266</Words>
  <Application>Microsoft Office PowerPoint</Application>
  <PresentationFormat>On-screen Show (4:3)</PresentationFormat>
  <Paragraphs>155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Verdana</vt:lpstr>
      <vt:lpstr>Times New Roman</vt:lpstr>
      <vt:lpstr>Century Gothic</vt:lpstr>
      <vt:lpstr>Arial</vt:lpstr>
      <vt:lpstr>Calibri</vt:lpstr>
      <vt:lpstr>Libre Baskerville</vt:lpstr>
      <vt:lpstr>Arial Black</vt:lpstr>
      <vt:lpstr>Noto Sans Symbols</vt:lpstr>
      <vt:lpstr>Candara</vt:lpstr>
      <vt:lpstr>16_Perception</vt:lpstr>
      <vt:lpstr>2_Perception</vt:lpstr>
      <vt:lpstr>6_Custom Design</vt:lpstr>
      <vt:lpstr>5_Perception</vt:lpstr>
      <vt:lpstr>Office Theme</vt:lpstr>
      <vt:lpstr>1_Office Theme</vt:lpstr>
      <vt:lpstr>2_Custom Design</vt:lpstr>
      <vt:lpstr>7_Perception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in graphs</vt:lpstr>
      <vt:lpstr>Average Word count in all categories</vt:lpstr>
      <vt:lpstr> Data Pre-processing steps </vt:lpstr>
      <vt:lpstr>Category-A talks and stressed about think, one, youTube, watch, love, people, feeling and etc</vt:lpstr>
      <vt:lpstr>Word Cloud – Category (B) </vt:lpstr>
      <vt:lpstr>Word Cloud – Category (C) </vt:lpstr>
      <vt:lpstr>Word Cloud – Category (D) </vt:lpstr>
      <vt:lpstr>PowerPoint Presentation</vt:lpstr>
      <vt:lpstr>PowerPoint Presentation</vt:lpstr>
      <vt:lpstr>PowerPoint Presentation</vt:lpstr>
      <vt:lpstr>PowerPoint Presentation</vt:lpstr>
      <vt:lpstr>    Sentimental  Analysis  </vt:lpstr>
      <vt:lpstr>Most of the observation in category_A is positive. Positive polarity reaches till 0.3 and negative polarity stops before        -0.1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Evaluation</vt:lpstr>
      <vt:lpstr>Few common techniques used for 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8</cp:revision>
  <dcterms:modified xsi:type="dcterms:W3CDTF">2020-07-13T07:02:27Z</dcterms:modified>
</cp:coreProperties>
</file>