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94"/>
  </p:normalViewPr>
  <p:slideViewPr>
    <p:cSldViewPr snapToGrid="0" snapToObjects="1">
      <p:cViewPr varScale="1">
        <p:scale>
          <a:sx n="117" d="100"/>
          <a:sy n="117" d="100"/>
        </p:scale>
        <p:origin x="360" y="176"/>
      </p:cViewPr>
      <p:guideLst/>
    </p:cSldViewPr>
  </p:slideViewPr>
  <p:notesTextViewPr>
    <p:cViewPr>
      <p:scale>
        <a:sx n="1" d="1"/>
        <a:sy n="1" d="1"/>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presProps" Target="presProps.xml" /><Relationship Id="rId1" Type="http://schemas.openxmlformats.org/officeDocument/2006/relationships/slideMaster" Target="slideMasters/slideMaster1.xml" /><Relationship Id="rId17" Type="http://schemas.openxmlformats.org/officeDocument/2006/relationships/tableStyles" Target="tableStyles.xml" /><Relationship Id="rId16" Type="http://schemas.openxmlformats.org/officeDocument/2006/relationships/theme" Target="theme/theme1.xml" /><Relationship Id="rId15"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9/15/20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9/15/20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9/15/20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9/15/20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9/15/20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9/15/20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9/15/20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9/15/20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aaronsw.com/weblog/001189" TargetMode="Externa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ookdown.org/yihui/rmarkdown/r-code.html" TargetMode="Externa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rstudio.com/" TargetMode="External" /><Relationship Id="rId3" Type="http://schemas.openxmlformats.org/officeDocument/2006/relationships/slide" Target="slide1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9236" y="2075504"/>
            <a:ext cx="8679915" cy="1748729"/>
          </a:xfrm>
        </p:spPr>
        <p:txBody>
          <a:bodyPr/>
          <a:lstStyle/>
          <a:p>
            <a:pPr lvl="0" marL="0" indent="0">
              <a:buNone/>
            </a:pPr>
            <a:r>
              <a:rPr/>
              <a:t>R</a:t>
            </a:r>
            <a:r>
              <a:rPr/>
              <a:t> </a:t>
            </a:r>
            <a:r>
              <a:rPr/>
              <a:t>Markdown</a:t>
            </a:r>
            <a:r>
              <a:rPr/>
              <a:t> </a:t>
            </a:r>
            <a:r>
              <a:rPr/>
              <a:t>-</a:t>
            </a:r>
            <a:r>
              <a:rPr/>
              <a:t> </a:t>
            </a:r>
            <a:r>
              <a:rPr/>
              <a:t>PowerPoint</a:t>
            </a:r>
            <a:r>
              <a:rPr/>
              <a:t> </a:t>
            </a:r>
            <a:r>
              <a:rPr/>
              <a:t>Output</a:t>
            </a:r>
          </a:p>
        </p:txBody>
      </p:sp>
      <p:sp>
        <p:nvSpPr>
          <p:cNvPr id="3" name="Subtitle 2"/>
          <p:cNvSpPr>
            <a:spLocks noGrp="1"/>
          </p:cNvSpPr>
          <p:nvPr>
            <p:ph type="subTitle" idx="1"/>
          </p:nvPr>
        </p:nvSpPr>
        <p:spPr>
          <a:xfrm>
            <a:off x="1759237" y="3906266"/>
            <a:ext cx="8673427" cy="1322587"/>
          </a:xfrm>
        </p:spPr>
        <p:txBody>
          <a:bodyPr/>
          <a:lstStyle/>
          <a:p>
            <a:pPr lvl="0" marL="0" indent="0">
              <a:buNone/>
            </a:pPr>
            <a:br/>
            <a:br/>
            <a:r>
              <a:rPr/>
              <a:t>Nick</a:t>
            </a:r>
            <a:r>
              <a:rPr/>
              <a:t> </a:t>
            </a:r>
            <a:r>
              <a:rPr/>
              <a:t>Rohrbaugh</a:t>
            </a:r>
          </a:p>
        </p:txBody>
      </p:sp>
      <p:sp>
        <p:nvSpPr>
          <p:cNvPr id="4" name="Date Placeholder 3"/>
          <p:cNvSpPr>
            <a:spLocks noGrp="1"/>
          </p:cNvSpPr>
          <p:nvPr>
            <p:ph type="dt" sz="half" idx="10"/>
          </p:nvPr>
        </p:nvSpPr>
        <p:spPr>
          <a:xfrm>
            <a:off x="804672" y="320040"/>
            <a:ext cx="3657600" cy="320040"/>
          </a:xfrm>
        </p:spPr>
        <p:txBody>
          <a:bodyPr/>
          <a:lstStyle/>
          <a:p>
            <a:pPr lvl="0" marL="0" indent="0">
              <a:buNone/>
            </a:pPr>
            <a:r>
              <a:rPr/>
              <a:t>9/15/2020</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631" y="2349925"/>
            <a:ext cx="3498979" cy="2456442"/>
          </a:xfrm>
        </p:spPr>
        <p:txBody>
          <a:bodyPr/>
          <a:lstStyle/>
          <a:p>
            <a:pPr lvl="0" marL="0" indent="0">
              <a:buNone/>
            </a:pPr>
            <a:r>
              <a:rPr/>
              <a:t>Distributions</a:t>
            </a:r>
            <a:r>
              <a:rPr/>
              <a:t> </a:t>
            </a:r>
            <a:r>
              <a:rPr/>
              <a:t>of</a:t>
            </a:r>
            <a:r>
              <a:rPr/>
              <a:t> </a:t>
            </a:r>
            <a:r>
              <a:rPr/>
              <a:t>monthly</a:t>
            </a:r>
            <a:r>
              <a:rPr/>
              <a:t> </a:t>
            </a:r>
            <a:r>
              <a:rPr/>
              <a:t>changes</a:t>
            </a:r>
          </a:p>
        </p:txBody>
      </p:sp>
      <p:pic>
        <p:nvPicPr>
          <p:cNvPr descr="03c_ppt_files/figure-pptx/unnamed-chunk-1-1.png" id="0" name="Picture 1"/>
          <p:cNvPicPr>
            <a:picLocks noGrp="1" noChangeAspect="1"/>
          </p:cNvPicPr>
          <p:nvPr/>
        </p:nvPicPr>
        <p:blipFill>
          <a:blip r:embed="rId2"/>
          <a:stretch>
            <a:fillRect/>
          </a:stretch>
        </p:blipFill>
        <p:spPr bwMode="auto">
          <a:xfrm>
            <a:off x="5118100" y="914400"/>
            <a:ext cx="6273800" cy="50165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631" y="2349925"/>
            <a:ext cx="3498979" cy="2456442"/>
          </a:xfrm>
        </p:spPr>
        <p:txBody>
          <a:bodyPr/>
          <a:lstStyle/>
          <a:p>
            <a:pPr lvl="0" marL="0" indent="0">
              <a:buNone/>
            </a:pPr>
            <a:r>
              <a:rPr/>
              <a:t>Analysis</a:t>
            </a:r>
            <a:r>
              <a:rPr/>
              <a:t> </a:t>
            </a:r>
            <a:r>
              <a:rPr/>
              <a:t>details</a:t>
            </a:r>
          </a:p>
        </p:txBody>
      </p:sp>
      <p:sp>
        <p:nvSpPr>
          <p:cNvPr id="3" name="Content Placeholder 2"/>
          <p:cNvSpPr>
            <a:spLocks noGrp="1"/>
          </p:cNvSpPr>
          <p:nvPr>
            <p:ph idx="1"/>
          </p:nvPr>
        </p:nvSpPr>
        <p:spPr/>
        <p:txBody>
          <a:bodyPr/>
          <a:lstStyle/>
          <a:p>
            <a:pPr lvl="0" marL="0" indent="0">
              <a:buNone/>
            </a:pPr>
            <a:r>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631" y="2349925"/>
            <a:ext cx="3498979" cy="2456442"/>
          </a:xfrm>
        </p:spPr>
        <p:txBody>
          <a:bodyPr/>
          <a:lstStyle/>
          <a:p>
            <a:pPr lvl="0" marL="0" indent="0">
              <a:buNone/>
            </a:pPr>
            <a:r>
              <a:rPr/>
              <a:t>Notes</a:t>
            </a:r>
          </a:p>
        </p:txBody>
      </p:sp>
      <p:sp>
        <p:nvSpPr>
          <p:cNvPr id="3" name="Content Placeholder 2"/>
          <p:cNvSpPr>
            <a:spLocks noGrp="1"/>
          </p:cNvSpPr>
          <p:nvPr>
            <p:ph idx="1"/>
          </p:nvPr>
        </p:nvSpPr>
        <p:spPr/>
        <p:txBody>
          <a:bodyPr/>
          <a:lstStyle/>
          <a:p>
            <a:pPr lvl="0" marL="0" indent="0">
              <a:buNone/>
            </a:pPr>
            <a:r>
              <a:rPr sz="1800"/>
              <a:t>1. </a:t>
            </a:r>
            <a:r>
              <a:rPr sz="1800">
                <a:hlinkClick r:id="rId2"/>
              </a:rPr>
              <a:t>http://www.aaronsw.com/weblog/001189</a:t>
            </a:r>
          </a:p>
          <a:p>
            <a:pPr lvl="0" marL="0" indent="0">
              <a:buNone/>
            </a:pPr>
            <a:r>
              <a:rPr sz="1800"/>
              <a:t>2. this is a footnote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4216" y="2074730"/>
            <a:ext cx="5490224" cy="1689390"/>
          </a:xfrm>
        </p:spPr>
        <p:txBody>
          <a:bodyPr/>
          <a:lstStyle/>
          <a:p>
            <a:pPr lvl="0" marL="0" indent="0">
              <a:buNone/>
            </a:pPr>
            <a:r>
              <a:rPr/>
              <a:t>Anatomy</a:t>
            </a:r>
            <a:r>
              <a:rPr/>
              <a:t> </a:t>
            </a:r>
            <a:r>
              <a:rPr/>
              <a:t>of</a:t>
            </a:r>
            <a:r>
              <a:rPr/>
              <a:t> </a:t>
            </a:r>
            <a:r>
              <a:rPr/>
              <a:t>Rmd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This is an R Markdown document which can be rendered as a PDF or Word doc. R Markdown documents are files that end in </a:t>
            </a:r>
            <a:r>
              <a:rPr sz="1800">
                <a:latin typeface="Courier"/>
              </a:rPr>
              <a:t>.Rmd</a:t>
            </a:r>
            <a:r>
              <a:rPr/>
              <a:t> and include a few different parts: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631" y="2349925"/>
            <a:ext cx="3498979" cy="2456442"/>
          </a:xfrm>
        </p:spPr>
        <p:txBody>
          <a:bodyPr/>
          <a:lstStyle/>
          <a:p>
            <a:pPr lvl="0" marL="0" indent="0">
              <a:buNone/>
            </a:pPr>
            <a:r>
              <a:rPr/>
              <a:t>The</a:t>
            </a:r>
            <a:r>
              <a:rPr/>
              <a:t> </a:t>
            </a:r>
            <a:r>
              <a:rPr/>
              <a:t>YAML</a:t>
            </a:r>
            <a:r>
              <a:rPr/>
              <a:t> </a:t>
            </a:r>
            <a:r>
              <a:rPr/>
              <a:t>header</a:t>
            </a:r>
          </a:p>
        </p:txBody>
      </p:sp>
      <p:sp>
        <p:nvSpPr>
          <p:cNvPr id="3" name="Content Placeholder 2"/>
          <p:cNvSpPr>
            <a:spLocks noGrp="1"/>
          </p:cNvSpPr>
          <p:nvPr>
            <p:ph idx="1"/>
          </p:nvPr>
        </p:nvSpPr>
        <p:spPr/>
        <p:txBody>
          <a:bodyPr/>
          <a:lstStyle/>
          <a:p>
            <a:pPr lvl="0" marL="0" indent="0">
              <a:buNone/>
            </a:pPr>
            <a:r>
              <a:rPr/>
              <a:t>The YAML header is the section at the very top of our file between the </a:t>
            </a:r>
            <a:r>
              <a:rPr sz="1800">
                <a:latin typeface="Courier"/>
              </a:rPr>
              <a:t>---</a:t>
            </a:r>
            <a:r>
              <a:rPr/>
              <a:t> symbols. This text doesn’t show up directly in our output, but it tells R Markdown how to render our document.</a:t>
            </a:r>
          </a:p>
          <a:p>
            <a:pPr lvl="0" marL="0" indent="0">
              <a:buNone/>
            </a:pPr>
            <a:r>
              <a:rPr/>
              <a:t>We can specify multiple output formats in our YAML header, like </a:t>
            </a:r>
            <a:r>
              <a:rPr sz="1800">
                <a:latin typeface="Courier"/>
              </a:rPr>
              <a:t>html_document</a:t>
            </a:r>
            <a:r>
              <a:rPr/>
              <a:t>, </a:t>
            </a:r>
            <a:r>
              <a:rPr sz="1800">
                <a:latin typeface="Courier"/>
              </a:rPr>
              <a:t>pdf_document</a:t>
            </a:r>
            <a:r>
              <a:rPr/>
              <a:t>, and </a:t>
            </a:r>
            <a:r>
              <a:rPr sz="1800">
                <a:latin typeface="Courier"/>
              </a:rPr>
              <a:t>word_document</a:t>
            </a:r>
            <a:r>
              <a:rPr/>
              <a:t>. We can also specify settings for these output formats, to do things like add a floating table of contents. And we can add things like a title, author, and date which may be automatically rendered depending on our output format.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631" y="2349925"/>
            <a:ext cx="3498979" cy="2456442"/>
          </a:xfrm>
        </p:spPr>
        <p:txBody>
          <a:bodyPr/>
          <a:lstStyle/>
          <a:p>
            <a:pPr lvl="0" marL="0" indent="0">
              <a:buNone/>
            </a:pPr>
            <a:r>
              <a:rPr/>
              <a:t>Code</a:t>
            </a:r>
            <a:r>
              <a:rPr/>
              <a:t> </a:t>
            </a:r>
            <a:r>
              <a:rPr/>
              <a:t>chunks</a:t>
            </a:r>
          </a:p>
        </p:txBody>
      </p:sp>
      <p:sp>
        <p:nvSpPr>
          <p:cNvPr id="3" name="Content Placeholder 2"/>
          <p:cNvSpPr>
            <a:spLocks noGrp="1"/>
          </p:cNvSpPr>
          <p:nvPr>
            <p:ph idx="1"/>
          </p:nvPr>
        </p:nvSpPr>
        <p:spPr/>
        <p:txBody>
          <a:bodyPr/>
          <a:lstStyle/>
          <a:p>
            <a:pPr lvl="0" marL="0" indent="0">
              <a:buNone/>
            </a:pPr>
            <a:r>
              <a:rPr/>
              <a:t>The most important part of our R Markdown document - our code! - lives in “chunks” throughout our document. These are the sections that start and end with three tick marks (```) and have a dark gray background in RStudio.</a:t>
            </a:r>
          </a:p>
          <a:p>
            <a:pPr lvl="0" marL="0" indent="0">
              <a:buNone/>
            </a:pPr>
            <a:r>
              <a:rPr/>
              <a:t>The first line of a code chunk also includes information in curly braces about the code and how its output should be displayed:</a:t>
            </a:r>
          </a:p>
          <a:p>
            <a:pPr lvl="1"/>
            <a:r>
              <a:rPr/>
              <a:t>The first and always required item is the language the code is in, e.g. </a:t>
            </a:r>
            <a:r>
              <a:rPr sz="1800">
                <a:latin typeface="Courier"/>
              </a:rPr>
              <a:t>{r}</a:t>
            </a:r>
            <a:r>
              <a:rPr/>
              <a:t> or </a:t>
            </a:r>
            <a:r>
              <a:rPr sz="1800">
                <a:latin typeface="Courier"/>
              </a:rPr>
              <a:t>{python}</a:t>
            </a:r>
          </a:p>
          <a:p>
            <a:pPr lvl="1"/>
            <a:r>
              <a:rPr/>
              <a:t>After the language comes an optional chunk label, e.g. </a:t>
            </a:r>
            <a:r>
              <a:rPr sz="1800">
                <a:latin typeface="Courier"/>
              </a:rPr>
              <a:t>{r setup}</a:t>
            </a:r>
          </a:p>
          <a:p>
            <a:pPr lvl="1"/>
            <a:r>
              <a:rPr/>
              <a:t>Finally and separated by a comma come any chunk options. These control the output of our code. A few useful ones include:</a:t>
            </a:r>
          </a:p>
          <a:p>
            <a:pPr lvl="2"/>
            <a:r>
              <a:rPr sz="1800">
                <a:latin typeface="Courier"/>
              </a:rPr>
              <a:t>eval</a:t>
            </a:r>
            <a:r>
              <a:rPr/>
              <a:t>: whether to run the code</a:t>
            </a:r>
          </a:p>
          <a:p>
            <a:pPr lvl="2"/>
            <a:r>
              <a:rPr sz="1800">
                <a:latin typeface="Courier"/>
              </a:rPr>
              <a:t>echo</a:t>
            </a:r>
            <a:r>
              <a:rPr/>
              <a:t>: whether to print the code (or just the output)</a:t>
            </a:r>
          </a:p>
          <a:p>
            <a:pPr lvl="2"/>
            <a:r>
              <a:rPr sz="1800">
                <a:latin typeface="Courier"/>
              </a:rPr>
              <a:t>warning</a:t>
            </a:r>
            <a:r>
              <a:rPr/>
              <a:t>, </a:t>
            </a:r>
            <a:r>
              <a:rPr sz="1800">
                <a:latin typeface="Courier"/>
              </a:rPr>
              <a:t>message</a:t>
            </a:r>
            <a:r>
              <a:rPr/>
              <a:t>: whether to print any warnings or messages generated by our code</a:t>
            </a:r>
          </a:p>
          <a:p>
            <a:pPr lvl="2"/>
            <a:r>
              <a:rPr>
                <a:hlinkClick r:id="rId2"/>
              </a:rPr>
              <a:t>many more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631" y="2349925"/>
            <a:ext cx="3498979" cy="2456442"/>
          </a:xfrm>
        </p:spPr>
        <p:txBody>
          <a:bodyPr/>
          <a:lstStyle/>
          <a:p>
            <a:pPr lvl="0" marL="0" indent="0">
              <a:buNone/>
            </a:pPr>
            <a:r>
              <a:rPr/>
              <a:t>Markdown</a:t>
            </a:r>
          </a:p>
        </p:txBody>
      </p:sp>
      <p:sp>
        <p:nvSpPr>
          <p:cNvPr id="3" name="Content Placeholder 2"/>
          <p:cNvSpPr>
            <a:spLocks noGrp="1"/>
          </p:cNvSpPr>
          <p:nvPr>
            <p:ph idx="1"/>
          </p:nvPr>
        </p:nvSpPr>
        <p:spPr/>
        <p:txBody>
          <a:bodyPr/>
          <a:lstStyle/>
          <a:p>
            <a:pPr lvl="0" marL="0" indent="0">
              <a:buNone/>
            </a:pPr>
            <a:r>
              <a:rPr/>
              <a:t>Markdown is how we do all of our other formatting. It was written in 2004 by Jon Gruber and Aaron Swartz</a:t>
            </a:r>
            <a:r>
              <a:rPr baseline="30000">
                <a:hlinkClick r:id="rId2" action="ppaction://hlinksldjump"/>
              </a:rPr>
              <a:t>1</a:t>
            </a:r>
            <a:r>
              <a:rPr/>
              <a:t> as a way to turn plain text into rich formatted HTML. Markdown syntax is easy to learn, and elements of Markdown are supported in many places (Reddit, Slack, discussion boards).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As you can see throughout this document, you can do a lot of things with Markdown, including:</a:t>
            </a:r>
          </a:p>
          <a:p>
            <a:pPr lvl="1"/>
            <a:r>
              <a:rPr i="1"/>
              <a:t>Italicize</a:t>
            </a:r>
            <a:r>
              <a:rPr/>
              <a:t> text by surrounding it with single underscores (</a:t>
            </a:r>
            <a:r>
              <a:rPr sz="1800">
                <a:latin typeface="Courier"/>
              </a:rPr>
              <a:t>_</a:t>
            </a:r>
            <a:r>
              <a:rPr/>
              <a:t>text</a:t>
            </a:r>
            <a:r>
              <a:rPr sz="1800">
                <a:latin typeface="Courier"/>
              </a:rPr>
              <a:t>_</a:t>
            </a:r>
            <a:r>
              <a:rPr/>
              <a:t>) or asterisks (</a:t>
            </a:r>
            <a:r>
              <a:rPr sz="1800">
                <a:latin typeface="Courier"/>
              </a:rPr>
              <a:t>*</a:t>
            </a:r>
            <a:r>
              <a:rPr/>
              <a:t>text</a:t>
            </a:r>
            <a:r>
              <a:rPr sz="1800">
                <a:latin typeface="Courier"/>
              </a:rPr>
              <a:t>*</a:t>
            </a:r>
            <a:r>
              <a:rPr/>
              <a:t>)</a:t>
            </a:r>
          </a:p>
          <a:p>
            <a:pPr lvl="1"/>
            <a:r>
              <a:rPr b="1"/>
              <a:t>Bold</a:t>
            </a:r>
            <a:r>
              <a:rPr/>
              <a:t> text by surrounding it with double asterisks (</a:t>
            </a:r>
            <a:r>
              <a:rPr sz="1800">
                <a:latin typeface="Courier"/>
              </a:rPr>
              <a:t>**</a:t>
            </a:r>
            <a:r>
              <a:rPr/>
              <a:t>text</a:t>
            </a:r>
            <a:r>
              <a:rPr sz="1800">
                <a:latin typeface="Courier"/>
              </a:rPr>
              <a:t>**</a:t>
            </a:r>
            <a:r>
              <a:rPr/>
              <a:t>)</a:t>
            </a:r>
          </a:p>
          <a:p>
            <a:pPr lvl="1"/>
            <a:r>
              <a:rPr/>
              <a:t>Insert </a:t>
            </a:r>
            <a:r>
              <a:rPr>
                <a:hlinkClick r:id="rId2"/>
              </a:rPr>
              <a:t>links</a:t>
            </a:r>
            <a:r>
              <a:rPr/>
              <a:t> with </a:t>
            </a:r>
            <a:r>
              <a:rPr sz="1800">
                <a:latin typeface="Courier"/>
              </a:rPr>
              <a:t>[some text](https://www.rstudio.com/)</a:t>
            </a:r>
          </a:p>
          <a:p>
            <a:pPr lvl="1"/>
            <a:r>
              <a:rPr sz="1800">
                <a:latin typeface="Courier"/>
              </a:rPr>
              <a:t>Render text as inline code</a:t>
            </a:r>
            <a:r>
              <a:rPr/>
              <a:t> with single tick marks</a:t>
            </a:r>
          </a:p>
          <a:p>
            <a:pPr lvl="0" marL="0" indent="0">
              <a:buNone/>
            </a:pPr>
            <a:r>
              <a:rPr sz="1800">
                <a:latin typeface="Courier"/>
              </a:rPr>
              <a:t>* Render text as code blocks with triple tick marks</a:t>
            </a:r>
          </a:p>
          <a:p>
            <a:pPr lvl="1"/>
            <a:r>
              <a:rPr/>
              <a:t>Create section headings with </a:t>
            </a:r>
            <a:r>
              <a:rPr sz="1800">
                <a:latin typeface="Courier"/>
              </a:rPr>
              <a:t>#</a:t>
            </a:r>
            <a:r>
              <a:rPr/>
              <a:t> (and subheadings with </a:t>
            </a:r>
            <a:r>
              <a:rPr sz="1800">
                <a:latin typeface="Courier"/>
              </a:rPr>
              <a:t>##</a:t>
            </a:r>
            <a:r>
              <a:rPr/>
              <a:t>, </a:t>
            </a:r>
            <a:r>
              <a:rPr sz="1800">
                <a:latin typeface="Courier"/>
              </a:rPr>
              <a:t>###</a:t>
            </a:r>
            <a:r>
              <a:rPr/>
              <a:t>, </a:t>
            </a:r>
            <a:r>
              <a:rPr sz="1800">
                <a:latin typeface="Courier"/>
              </a:rPr>
              <a:t>####</a:t>
            </a:r>
            <a:r>
              <a:rPr/>
              <a:t>, …)</a:t>
            </a:r>
          </a:p>
          <a:p>
            <a:pPr lvl="1"/>
            <a:r>
              <a:rPr/>
              <a:t>Create ordered lists with 1., 2., 3., … and unordered lists with </a:t>
            </a:r>
            <a:r>
              <a:rPr sz="1800">
                <a:latin typeface="Courier"/>
              </a:rPr>
              <a:t>*</a:t>
            </a:r>
            <a:r>
              <a:rPr/>
              <a:t>, </a:t>
            </a:r>
            <a:r>
              <a:rPr sz="1800">
                <a:latin typeface="Courier"/>
              </a:rPr>
              <a:t>-</a:t>
            </a:r>
            <a:r>
              <a:rPr/>
              <a:t>, or </a:t>
            </a:r>
            <a:r>
              <a:rPr sz="1800">
                <a:latin typeface="Courier"/>
              </a:rPr>
              <a:t>+</a:t>
            </a:r>
          </a:p>
          <a:p>
            <a:pPr lvl="1"/>
            <a:r>
              <a:rPr/>
              <a:t>Create footnotes with </a:t>
            </a:r>
            <a:r>
              <a:rPr sz="1800">
                <a:latin typeface="Courier"/>
              </a:rPr>
              <a:t>^[]</a:t>
            </a:r>
            <a:r>
              <a:rPr baseline="30000">
                <a:hlinkClick r:id="rId3" action="ppaction://hlinksldjump"/>
              </a:rPr>
              <a:t>2</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4216" y="2074730"/>
            <a:ext cx="5490224" cy="1689390"/>
          </a:xfrm>
        </p:spPr>
        <p:txBody>
          <a:bodyPr/>
          <a:lstStyle/>
          <a:p>
            <a:pPr lvl="0" marL="0" indent="0">
              <a:buNone/>
            </a:pPr>
            <a:r>
              <a:rPr/>
              <a:t>House</a:t>
            </a:r>
            <a:r>
              <a:rPr/>
              <a:t> </a:t>
            </a:r>
            <a:r>
              <a:rPr/>
              <a:t>Price</a:t>
            </a:r>
            <a:r>
              <a:rPr/>
              <a:t> </a:t>
            </a:r>
            <a:r>
              <a:rPr/>
              <a:t>Index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631" y="2349925"/>
            <a:ext cx="3498979" cy="2456442"/>
          </a:xfrm>
        </p:spPr>
        <p:txBody>
          <a:bodyPr/>
          <a:lstStyle/>
          <a:p>
            <a:pPr lvl="0" marL="0" indent="0">
              <a:buNone/>
            </a:pPr>
            <a:r>
              <a:rPr/>
              <a:t>HPI</a:t>
            </a:r>
            <a:r>
              <a:rPr/>
              <a:t> </a:t>
            </a:r>
            <a:r>
              <a:rPr/>
              <a:t>over</a:t>
            </a:r>
            <a:r>
              <a:rPr/>
              <a:t> </a:t>
            </a:r>
            <a:r>
              <a:rPr/>
              <a:t>time</a:t>
            </a:r>
          </a:p>
        </p:txBody>
      </p:sp>
      <p:pic>
        <p:nvPicPr>
          <p:cNvPr descr="03c_ppt_files/figure-pptx/hpi-plot-1.png" id="0" name="Picture 1"/>
          <p:cNvPicPr>
            <a:picLocks noGrp="1" noChangeAspect="1"/>
          </p:cNvPicPr>
          <p:nvPr/>
        </p:nvPicPr>
        <p:blipFill>
          <a:blip r:embed="rId2"/>
          <a:stretch>
            <a:fillRect/>
          </a:stretch>
        </p:blipFill>
        <p:spPr bwMode="auto">
          <a:xfrm>
            <a:off x="5118100" y="914400"/>
            <a:ext cx="6273800" cy="5016500"/>
          </a:xfrm>
          <a:prstGeom prst="rect">
            <a:avLst/>
          </a:prstGeom>
          <a:noFill/>
          <a:ln w="9525">
            <a:noFill/>
            <a:headEnd/>
            <a:tailEnd/>
          </a:ln>
        </p:spPr>
      </p:pic>
    </p:spTree>
  </p:cSld>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 Light</vt:lpstr>
      <vt:lpstr>Rockwell</vt:lpstr>
      <vt:lpstr>Wingdings</vt:lpstr>
      <vt:lpstr>Atlas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Markdown - PowerPoint Output</dc:title>
  <dc:creator>Nick Rohrbaugh</dc:creator>
  <cp:keywords/>
  <dcterms:created xsi:type="dcterms:W3CDTF">2020-09-16T01:51:17Z</dcterms:created>
  <dcterms:modified xsi:type="dcterms:W3CDTF">2020-09-16T01:51:17Z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9/15/2020</vt:lpwstr>
  </property>
  <property fmtid="{D5CDD505-2E9C-101B-9397-08002B2CF9AE}" pid="3" name="output">
    <vt:lpwstr/>
  </property>
</Properties>
</file>