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61" r:id="rId9"/>
    <p:sldId id="262" r:id="rId10"/>
    <p:sldId id="263" r:id="rId11"/>
    <p:sldId id="271" r:id="rId12"/>
    <p:sldId id="264" r:id="rId13"/>
    <p:sldId id="265" r:id="rId14"/>
    <p:sldId id="272" r:id="rId15"/>
    <p:sldId id="273"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37" d="100"/>
          <a:sy n="137" d="100"/>
        </p:scale>
        <p:origin x="150"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3E0E-8A83-4E00-AFC0-911510050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250C14-1C63-4747-A3E8-895E6C0FE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CE635-50E2-4B7E-B353-0981F5739473}"/>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5" name="Footer Placeholder 4">
            <a:extLst>
              <a:ext uri="{FF2B5EF4-FFF2-40B4-BE49-F238E27FC236}">
                <a16:creationId xmlns:a16="http://schemas.microsoft.com/office/drawing/2014/main" id="{F0CAA7D7-5CF8-4165-B1E4-32108C9D1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FE0FD-1F52-4650-A059-25007CD1B97C}"/>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291849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6307-16DA-4152-9E93-F2662FA8DA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4FF3E2-7886-428D-84D6-959A41026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1B88A-DFF2-4AEA-9AFA-2B3A4EDD9A24}"/>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5" name="Footer Placeholder 4">
            <a:extLst>
              <a:ext uri="{FF2B5EF4-FFF2-40B4-BE49-F238E27FC236}">
                <a16:creationId xmlns:a16="http://schemas.microsoft.com/office/drawing/2014/main" id="{0F4AED89-782E-48CD-AD54-2A5698CE1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F31C0-C3C7-445E-844B-4574C9DA6A98}"/>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306598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7D8452-A1FE-4DB5-A45A-B28C701BBF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EF3FD6-C060-4534-A625-CA7FA10EE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3F3B1-CC2A-4D14-9EE3-75E89D87A1FD}"/>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5" name="Footer Placeholder 4">
            <a:extLst>
              <a:ext uri="{FF2B5EF4-FFF2-40B4-BE49-F238E27FC236}">
                <a16:creationId xmlns:a16="http://schemas.microsoft.com/office/drawing/2014/main" id="{9CE2BA18-F54B-46B9-B45F-872822F85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CD8CD-1343-4D28-B14C-CFFB4C2CA1FF}"/>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188692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3CE4-FA2A-4215-AEE0-22A1073D1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32F83-2EC9-47DF-B1E6-C8FF6359F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0D8B-72E0-440A-9563-30A2870478C0}"/>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5" name="Footer Placeholder 4">
            <a:extLst>
              <a:ext uri="{FF2B5EF4-FFF2-40B4-BE49-F238E27FC236}">
                <a16:creationId xmlns:a16="http://schemas.microsoft.com/office/drawing/2014/main" id="{6C01409B-D338-4AA7-B996-47CCBF095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DC26B-3107-4E8D-B4E9-2F3C7ECEEA8C}"/>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258669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D139-672B-4C11-B5B6-9A50FFA91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FB781A-0B5A-4BD5-AD52-30A7CDEA8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AFED19-5D7E-48FD-B755-4BDCEDDF6327}"/>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5" name="Footer Placeholder 4">
            <a:extLst>
              <a:ext uri="{FF2B5EF4-FFF2-40B4-BE49-F238E27FC236}">
                <a16:creationId xmlns:a16="http://schemas.microsoft.com/office/drawing/2014/main" id="{4E340FEF-BA6A-4111-BE72-6D3F8771F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6552C-8E2E-4364-AEDE-900F57390DBC}"/>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199887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9F6F-D236-45A7-9810-E9D8F1B70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C202CA-3366-45B3-8B25-37199BBAB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02ECF-DFAC-42F2-84B4-C0C113854F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6E2F5-65FE-4B2B-B69C-9C32DDADDF4F}"/>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6" name="Footer Placeholder 5">
            <a:extLst>
              <a:ext uri="{FF2B5EF4-FFF2-40B4-BE49-F238E27FC236}">
                <a16:creationId xmlns:a16="http://schemas.microsoft.com/office/drawing/2014/main" id="{44629403-B505-4B50-8F26-98826B1B9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30676-B1EE-4155-9608-1E2471A736E0}"/>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199473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0CED-EF64-406B-B627-E63450752A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F60604-5EC2-45E8-81B8-171C3172E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50BFA-C4B7-4C48-8A88-666EAD9C14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C1EA6C-E73D-4999-ABCC-28C2BDE4C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AFF79-24C6-4E6F-8157-27F1594FC4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FD38DC-E8E9-4B80-8CA3-222DAEF8682A}"/>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8" name="Footer Placeholder 7">
            <a:extLst>
              <a:ext uri="{FF2B5EF4-FFF2-40B4-BE49-F238E27FC236}">
                <a16:creationId xmlns:a16="http://schemas.microsoft.com/office/drawing/2014/main" id="{E8F652AC-3876-40B7-8F19-E31833609D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0647D0-C51A-4B46-A397-95BD0DDA540C}"/>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406101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45D2-EE00-4757-9B36-452B3088B4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7712F8-0623-4CBB-84F8-F4A179542B51}"/>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4" name="Footer Placeholder 3">
            <a:extLst>
              <a:ext uri="{FF2B5EF4-FFF2-40B4-BE49-F238E27FC236}">
                <a16:creationId xmlns:a16="http://schemas.microsoft.com/office/drawing/2014/main" id="{9B7FBA32-FE3C-44CE-A2FE-0A857A36F7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E8BA0-86E2-4593-82C1-C8AC1951DD1F}"/>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408968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14CDC-80C9-470E-9D09-53D2BCD6A9FC}"/>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3" name="Footer Placeholder 2">
            <a:extLst>
              <a:ext uri="{FF2B5EF4-FFF2-40B4-BE49-F238E27FC236}">
                <a16:creationId xmlns:a16="http://schemas.microsoft.com/office/drawing/2014/main" id="{176DB388-EB49-49B2-A43A-922E05B29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380D64-9E3A-40A8-9BFE-B2A1544AB355}"/>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272953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5C3E-34DC-4E71-B7A0-F03149390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4FACD-C8D9-4685-8E30-5CFD49E38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41C333-124E-4669-803D-70206612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DEB1D-1F96-4F52-B7C9-64987A6C5D31}"/>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6" name="Footer Placeholder 5">
            <a:extLst>
              <a:ext uri="{FF2B5EF4-FFF2-40B4-BE49-F238E27FC236}">
                <a16:creationId xmlns:a16="http://schemas.microsoft.com/office/drawing/2014/main" id="{E555074F-9ACF-4E60-B49E-546FD3433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92473-1603-4112-A387-ECC21369EAE4}"/>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166963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F54F-1712-4006-BA8F-6EE585E45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4F629-2803-4FF2-B0AB-40D3A065B3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A9F663-DEC6-48ED-9502-DA5BB5442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B4FCA-F98B-469F-97C8-F7F0894EFFDD}"/>
              </a:ext>
            </a:extLst>
          </p:cNvPr>
          <p:cNvSpPr>
            <a:spLocks noGrp="1"/>
          </p:cNvSpPr>
          <p:nvPr>
            <p:ph type="dt" sz="half" idx="10"/>
          </p:nvPr>
        </p:nvSpPr>
        <p:spPr/>
        <p:txBody>
          <a:bodyPr/>
          <a:lstStyle/>
          <a:p>
            <a:fld id="{5658EA69-5C47-46FB-9D65-1D79E50936BE}" type="datetimeFigureOut">
              <a:rPr lang="en-US" smtClean="0"/>
              <a:t>9/25/2021</a:t>
            </a:fld>
            <a:endParaRPr lang="en-US"/>
          </a:p>
        </p:txBody>
      </p:sp>
      <p:sp>
        <p:nvSpPr>
          <p:cNvPr id="6" name="Footer Placeholder 5">
            <a:extLst>
              <a:ext uri="{FF2B5EF4-FFF2-40B4-BE49-F238E27FC236}">
                <a16:creationId xmlns:a16="http://schemas.microsoft.com/office/drawing/2014/main" id="{A7BAC83F-9754-4BF9-BA49-9AF5CDB8E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AB7F9-3329-4405-98F9-3B8E0B6F1DC4}"/>
              </a:ext>
            </a:extLst>
          </p:cNvPr>
          <p:cNvSpPr>
            <a:spLocks noGrp="1"/>
          </p:cNvSpPr>
          <p:nvPr>
            <p:ph type="sldNum" sz="quarter" idx="12"/>
          </p:nvPr>
        </p:nvSpPr>
        <p:spPr/>
        <p:txBody>
          <a:bodyPr/>
          <a:lstStyle/>
          <a:p>
            <a:fld id="{38CC23B8-E8BF-4B5C-AF84-A01662BFBFB2}" type="slidenum">
              <a:rPr lang="en-US" smtClean="0"/>
              <a:t>‹#›</a:t>
            </a:fld>
            <a:endParaRPr lang="en-US"/>
          </a:p>
        </p:txBody>
      </p:sp>
    </p:spTree>
    <p:extLst>
      <p:ext uri="{BB962C8B-B14F-4D97-AF65-F5344CB8AC3E}">
        <p14:creationId xmlns:p14="http://schemas.microsoft.com/office/powerpoint/2010/main" val="18225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10E6A-CB5B-4588-BE5D-344E4AE9F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0558A-036A-4250-AC1F-4D296A01B3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18686-378E-45A6-9C24-42B383956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8EA69-5C47-46FB-9D65-1D79E50936BE}" type="datetimeFigureOut">
              <a:rPr lang="en-US" smtClean="0"/>
              <a:t>9/25/2021</a:t>
            </a:fld>
            <a:endParaRPr lang="en-US"/>
          </a:p>
        </p:txBody>
      </p:sp>
      <p:sp>
        <p:nvSpPr>
          <p:cNvPr id="5" name="Footer Placeholder 4">
            <a:extLst>
              <a:ext uri="{FF2B5EF4-FFF2-40B4-BE49-F238E27FC236}">
                <a16:creationId xmlns:a16="http://schemas.microsoft.com/office/drawing/2014/main" id="{2A7712AF-8816-4AF6-853E-E3B2F4036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292143-BC82-42B5-9F83-147CFE532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C23B8-E8BF-4B5C-AF84-A01662BFBFB2}" type="slidenum">
              <a:rPr lang="en-US" smtClean="0"/>
              <a:t>‹#›</a:t>
            </a:fld>
            <a:endParaRPr lang="en-US"/>
          </a:p>
        </p:txBody>
      </p:sp>
    </p:spTree>
    <p:extLst>
      <p:ext uri="{BB962C8B-B14F-4D97-AF65-F5344CB8AC3E}">
        <p14:creationId xmlns:p14="http://schemas.microsoft.com/office/powerpoint/2010/main" val="276984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AFCDA48-F070-4908-AE11-C9A76B320F84}"/>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Housing Price Prediction </a:t>
            </a:r>
          </a:p>
        </p:txBody>
      </p:sp>
      <p:sp>
        <p:nvSpPr>
          <p:cNvPr id="3" name="Subtitle 2">
            <a:extLst>
              <a:ext uri="{FF2B5EF4-FFF2-40B4-BE49-F238E27FC236}">
                <a16:creationId xmlns:a16="http://schemas.microsoft.com/office/drawing/2014/main" id="{59B46A54-DC92-4FF0-B618-CF1275E9E009}"/>
              </a:ext>
            </a:extLst>
          </p:cNvPr>
          <p:cNvSpPr>
            <a:spLocks noGrp="1"/>
          </p:cNvSpPr>
          <p:nvPr>
            <p:ph type="subTitle" idx="1"/>
          </p:nvPr>
        </p:nvSpPr>
        <p:spPr>
          <a:xfrm>
            <a:off x="1208228" y="5972174"/>
            <a:ext cx="8578699" cy="504825"/>
          </a:xfrm>
        </p:spPr>
        <p:txBody>
          <a:bodyPr>
            <a:normAutofit/>
          </a:bodyPr>
          <a:lstStyle/>
          <a:p>
            <a:pPr algn="l"/>
            <a:r>
              <a:rPr lang="en-US" sz="2000">
                <a:solidFill>
                  <a:srgbClr val="FFFFFF"/>
                </a:solidFill>
              </a:rPr>
              <a:t>Nicholas Roller</a:t>
            </a:r>
          </a:p>
        </p:txBody>
      </p:sp>
      <p:sp>
        <p:nvSpPr>
          <p:cNvPr id="2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4"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2421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DAAB-0934-4BE7-8803-933BEB89EC78}"/>
              </a:ext>
            </a:extLst>
          </p:cNvPr>
          <p:cNvSpPr>
            <a:spLocks noGrp="1"/>
          </p:cNvSpPr>
          <p:nvPr>
            <p:ph type="title"/>
          </p:nvPr>
        </p:nvSpPr>
        <p:spPr>
          <a:xfrm>
            <a:off x="648929" y="629266"/>
            <a:ext cx="3505495" cy="1622321"/>
          </a:xfrm>
        </p:spPr>
        <p:txBody>
          <a:bodyPr>
            <a:normAutofit/>
          </a:bodyPr>
          <a:lstStyle/>
          <a:p>
            <a:r>
              <a:rPr lang="en-US" dirty="0"/>
              <a:t>Age vs Price</a:t>
            </a:r>
          </a:p>
        </p:txBody>
      </p:sp>
      <p:sp>
        <p:nvSpPr>
          <p:cNvPr id="9" name="Content Placeholder 8">
            <a:extLst>
              <a:ext uri="{FF2B5EF4-FFF2-40B4-BE49-F238E27FC236}">
                <a16:creationId xmlns:a16="http://schemas.microsoft.com/office/drawing/2014/main" id="{D6B1699D-1E85-4C16-A831-EF746FDCF1DF}"/>
              </a:ext>
            </a:extLst>
          </p:cNvPr>
          <p:cNvSpPr>
            <a:spLocks noGrp="1"/>
          </p:cNvSpPr>
          <p:nvPr>
            <p:ph idx="1"/>
          </p:nvPr>
        </p:nvSpPr>
        <p:spPr>
          <a:xfrm>
            <a:off x="648931" y="2438400"/>
            <a:ext cx="3505494" cy="3785419"/>
          </a:xfrm>
        </p:spPr>
        <p:txBody>
          <a:bodyPr>
            <a:normAutofit/>
          </a:bodyPr>
          <a:lstStyle/>
          <a:p>
            <a:r>
              <a:rPr lang="en-US" sz="2000" dirty="0"/>
              <a:t>As mentioned before, the home’s age and the age of its remodel have a strong negative correlation to sale price</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catter chart&#10;&#10;Description automatically generated">
            <a:extLst>
              <a:ext uri="{FF2B5EF4-FFF2-40B4-BE49-F238E27FC236}">
                <a16:creationId xmlns:a16="http://schemas.microsoft.com/office/drawing/2014/main" id="{649E4F7F-FF34-4FA2-BC26-33F50E0CF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433" y="678252"/>
            <a:ext cx="5676190" cy="5384127"/>
          </a:xfrm>
          <a:prstGeom prst="rect">
            <a:avLst/>
          </a:prstGeom>
        </p:spPr>
      </p:pic>
    </p:spTree>
    <p:extLst>
      <p:ext uri="{BB962C8B-B14F-4D97-AF65-F5344CB8AC3E}">
        <p14:creationId xmlns:p14="http://schemas.microsoft.com/office/powerpoint/2010/main" val="111829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AE5D-0390-431D-B785-CBD24654CEB4}"/>
              </a:ext>
            </a:extLst>
          </p:cNvPr>
          <p:cNvSpPr>
            <a:spLocks noGrp="1"/>
          </p:cNvSpPr>
          <p:nvPr>
            <p:ph type="title"/>
          </p:nvPr>
        </p:nvSpPr>
        <p:spPr>
          <a:xfrm>
            <a:off x="648929" y="629266"/>
            <a:ext cx="3505495" cy="1622321"/>
          </a:xfrm>
        </p:spPr>
        <p:txBody>
          <a:bodyPr>
            <a:normAutofit/>
          </a:bodyPr>
          <a:lstStyle/>
          <a:p>
            <a:r>
              <a:rPr lang="en-US" dirty="0"/>
              <a:t>Overall Quality vs Price</a:t>
            </a:r>
          </a:p>
        </p:txBody>
      </p:sp>
      <p:sp>
        <p:nvSpPr>
          <p:cNvPr id="9" name="Content Placeholder 8">
            <a:extLst>
              <a:ext uri="{FF2B5EF4-FFF2-40B4-BE49-F238E27FC236}">
                <a16:creationId xmlns:a16="http://schemas.microsoft.com/office/drawing/2014/main" id="{A5BB381E-7FBB-4CCC-8BAD-B163B0E3444D}"/>
              </a:ext>
            </a:extLst>
          </p:cNvPr>
          <p:cNvSpPr>
            <a:spLocks noGrp="1"/>
          </p:cNvSpPr>
          <p:nvPr>
            <p:ph idx="1"/>
          </p:nvPr>
        </p:nvSpPr>
        <p:spPr>
          <a:xfrm>
            <a:off x="648931" y="2438400"/>
            <a:ext cx="3505494" cy="3785419"/>
          </a:xfrm>
        </p:spPr>
        <p:txBody>
          <a:bodyPr>
            <a:normAutofit/>
          </a:bodyPr>
          <a:lstStyle/>
          <a:p>
            <a:r>
              <a:rPr lang="en-US" sz="2000" dirty="0"/>
              <a:t>One of the strongest predictors was a 1-10 rating of the home’s overall quality</a:t>
            </a:r>
          </a:p>
          <a:p>
            <a:r>
              <a:rPr lang="en-US" sz="2000" dirty="0"/>
              <a:t>We can see this relationship represented strongly here in the boxplot of this feature versus sale price.</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ox and whisker chart&#10;&#10;Description automatically generated">
            <a:extLst>
              <a:ext uri="{FF2B5EF4-FFF2-40B4-BE49-F238E27FC236}">
                <a16:creationId xmlns:a16="http://schemas.microsoft.com/office/drawing/2014/main" id="{3D8F12D3-F205-4B50-9D31-E03ECE511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395077"/>
            <a:ext cx="6019331" cy="4064599"/>
          </a:xfrm>
          <a:prstGeom prst="rect">
            <a:avLst/>
          </a:prstGeom>
          <a:effectLst/>
        </p:spPr>
      </p:pic>
    </p:spTree>
    <p:extLst>
      <p:ext uri="{BB962C8B-B14F-4D97-AF65-F5344CB8AC3E}">
        <p14:creationId xmlns:p14="http://schemas.microsoft.com/office/powerpoint/2010/main" val="76274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09AE1-10BD-4CC9-97DA-9AB26176434A}"/>
              </a:ext>
            </a:extLst>
          </p:cNvPr>
          <p:cNvSpPr>
            <a:spLocks noGrp="1"/>
          </p:cNvSpPr>
          <p:nvPr>
            <p:ph type="title"/>
          </p:nvPr>
        </p:nvSpPr>
        <p:spPr>
          <a:xfrm>
            <a:off x="838199" y="548464"/>
            <a:ext cx="3807187" cy="2228074"/>
          </a:xfrm>
        </p:spPr>
        <p:txBody>
          <a:bodyPr>
            <a:normAutofit/>
          </a:bodyPr>
          <a:lstStyle/>
          <a:p>
            <a:r>
              <a:rPr lang="en-US" sz="4000" dirty="0"/>
              <a:t>Correlation Heatmap</a:t>
            </a:r>
          </a:p>
        </p:txBody>
      </p:sp>
      <p:sp>
        <p:nvSpPr>
          <p:cNvPr id="16" name="Content Placeholder 8">
            <a:extLst>
              <a:ext uri="{FF2B5EF4-FFF2-40B4-BE49-F238E27FC236}">
                <a16:creationId xmlns:a16="http://schemas.microsoft.com/office/drawing/2014/main" id="{E32CDB06-9419-4C92-AA01-6F4CF40EEA66}"/>
              </a:ext>
            </a:extLst>
          </p:cNvPr>
          <p:cNvSpPr>
            <a:spLocks noGrp="1"/>
          </p:cNvSpPr>
          <p:nvPr>
            <p:ph idx="1"/>
          </p:nvPr>
        </p:nvSpPr>
        <p:spPr>
          <a:xfrm>
            <a:off x="838201" y="2962279"/>
            <a:ext cx="3799425" cy="3143241"/>
          </a:xfrm>
        </p:spPr>
        <p:txBody>
          <a:bodyPr>
            <a:normAutofit/>
          </a:bodyPr>
          <a:lstStyle/>
          <a:p>
            <a:r>
              <a:rPr lang="en-US" sz="2000" dirty="0"/>
              <a:t>House and Garage age logically have a negative correlation to Sale Price</a:t>
            </a:r>
          </a:p>
        </p:txBody>
      </p:sp>
      <p:pic>
        <p:nvPicPr>
          <p:cNvPr id="5" name="Content Placeholder 4" descr="A picture containing calendar&#10;&#10;Description automatically generated">
            <a:extLst>
              <a:ext uri="{FF2B5EF4-FFF2-40B4-BE49-F238E27FC236}">
                <a16:creationId xmlns:a16="http://schemas.microsoft.com/office/drawing/2014/main" id="{3E9D7021-921B-4326-9BE6-82C98C1EF81B}"/>
              </a:ext>
            </a:extLst>
          </p:cNvPr>
          <p:cNvPicPr>
            <a:picLocks noChangeAspect="1"/>
          </p:cNvPicPr>
          <p:nvPr/>
        </p:nvPicPr>
        <p:blipFill rotWithShape="1">
          <a:blip r:embed="rId2">
            <a:extLst>
              <a:ext uri="{28A0092B-C50C-407E-A947-70E740481C1C}">
                <a14:useLocalDpi xmlns:a14="http://schemas.microsoft.com/office/drawing/2010/main" val="0"/>
              </a:ext>
            </a:extLst>
          </a:blip>
          <a:srcRect t="6545" b="2736"/>
          <a:stretch/>
        </p:blipFill>
        <p:spPr>
          <a:xfrm>
            <a:off x="5180883" y="63563"/>
            <a:ext cx="6995368" cy="6680137"/>
          </a:xfrm>
          <a:prstGeom prst="rect">
            <a:avLst/>
          </a:prstGeom>
          <a:effectLst/>
        </p:spPr>
      </p:pic>
    </p:spTree>
    <p:extLst>
      <p:ext uri="{BB962C8B-B14F-4D97-AF65-F5344CB8AC3E}">
        <p14:creationId xmlns:p14="http://schemas.microsoft.com/office/powerpoint/2010/main" val="155702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A4F8BF53-7625-4D69-8E14-519CD4CEB9B1}"/>
              </a:ext>
            </a:extLst>
          </p:cNvPr>
          <p:cNvPicPr>
            <a:picLocks noChangeAspect="1"/>
          </p:cNvPicPr>
          <p:nvPr/>
        </p:nvPicPr>
        <p:blipFill rotWithShape="1">
          <a:blip r:embed="rId2">
            <a:extLst>
              <a:ext uri="{28A0092B-C50C-407E-A947-70E740481C1C}">
                <a14:useLocalDpi xmlns:a14="http://schemas.microsoft.com/office/drawing/2010/main" val="0"/>
              </a:ext>
            </a:extLst>
          </a:blip>
          <a:srcRect r="4731" b="559"/>
          <a:stretch/>
        </p:blipFill>
        <p:spPr>
          <a:xfrm>
            <a:off x="320040" y="320040"/>
            <a:ext cx="11548872" cy="4279392"/>
          </a:xfrm>
          <a:prstGeom prst="rect">
            <a:avLst/>
          </a:prstGeom>
        </p:spPr>
      </p:pic>
      <p:sp>
        <p:nvSpPr>
          <p:cNvPr id="14" name="Rectangle 13">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26091C-FBE4-4DB7-89C5-C29DBF189562}"/>
              </a:ext>
            </a:extLst>
          </p:cNvPr>
          <p:cNvSpPr>
            <a:spLocks noGrp="1"/>
          </p:cNvSpPr>
          <p:nvPr>
            <p:ph type="title"/>
          </p:nvPr>
        </p:nvSpPr>
        <p:spPr>
          <a:xfrm>
            <a:off x="841248" y="5009083"/>
            <a:ext cx="2889504" cy="1345997"/>
          </a:xfrm>
        </p:spPr>
        <p:txBody>
          <a:bodyPr anchor="ctr">
            <a:normAutofit/>
          </a:bodyPr>
          <a:lstStyle/>
          <a:p>
            <a:r>
              <a:rPr lang="en-US" sz="2600" dirty="0">
                <a:solidFill>
                  <a:schemeClr val="bg1"/>
                </a:solidFill>
              </a:rPr>
              <a:t>Feature Importance</a:t>
            </a:r>
          </a:p>
        </p:txBody>
      </p:sp>
      <p:cxnSp>
        <p:nvCxnSpPr>
          <p:cNvPr id="16" name="Straight Connector 15">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03AEE94-A032-406A-AB01-022698EE30C4}"/>
              </a:ext>
            </a:extLst>
          </p:cNvPr>
          <p:cNvSpPr>
            <a:spLocks noGrp="1"/>
          </p:cNvSpPr>
          <p:nvPr>
            <p:ph idx="1"/>
          </p:nvPr>
        </p:nvSpPr>
        <p:spPr>
          <a:xfrm>
            <a:off x="4379976" y="5009083"/>
            <a:ext cx="6976872" cy="1345997"/>
          </a:xfrm>
        </p:spPr>
        <p:txBody>
          <a:bodyPr anchor="ctr">
            <a:normAutofit lnSpcReduction="10000"/>
          </a:bodyPr>
          <a:lstStyle/>
          <a:p>
            <a:r>
              <a:rPr lang="en-US" sz="1700" dirty="0">
                <a:solidFill>
                  <a:schemeClr val="bg1"/>
                </a:solidFill>
              </a:rPr>
              <a:t>We needed to narrow down our large number of features to the top 10 or so</a:t>
            </a:r>
          </a:p>
          <a:p>
            <a:r>
              <a:rPr lang="en-US" sz="1700" dirty="0">
                <a:solidFill>
                  <a:schemeClr val="bg1"/>
                </a:solidFill>
              </a:rPr>
              <a:t>We utilized hyperparameter tuning with Random Forest model in combination with permutations to determine the most important features to use with our model</a:t>
            </a:r>
          </a:p>
        </p:txBody>
      </p:sp>
    </p:spTree>
    <p:extLst>
      <p:ext uri="{BB962C8B-B14F-4D97-AF65-F5344CB8AC3E}">
        <p14:creationId xmlns:p14="http://schemas.microsoft.com/office/powerpoint/2010/main" val="8197958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575EE-1424-4691-A301-D591BEA7ACF7}"/>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The Final Model</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C870265-A17F-4573-A9CB-CBA0F944D996}"/>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Between a simple linear regression, random forest regression, lasso and ridge regression models, the random forest model performed the best</a:t>
            </a:r>
          </a:p>
          <a:p>
            <a:r>
              <a:rPr lang="en-US" sz="2000">
                <a:solidFill>
                  <a:schemeClr val="tx1">
                    <a:alpha val="80000"/>
                  </a:schemeClr>
                </a:solidFill>
              </a:rPr>
              <a:t>The mean absolute error of our final model was $16,650, which means our model’s predictions were withing +/- 8,325 of the house’s actual sale price</a:t>
            </a:r>
          </a:p>
          <a:p>
            <a:r>
              <a:rPr lang="en-US" sz="2000">
                <a:solidFill>
                  <a:schemeClr val="tx1">
                    <a:alpha val="80000"/>
                  </a:schemeClr>
                </a:solidFill>
              </a:rPr>
              <a:t>CV Score on the train sample was 0.98 versus 0.88 on the test sample which may indicate overfitting</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31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ar chart&#10;&#10;Description automatically generated">
            <a:extLst>
              <a:ext uri="{FF2B5EF4-FFF2-40B4-BE49-F238E27FC236}">
                <a16:creationId xmlns:a16="http://schemas.microsoft.com/office/drawing/2014/main" id="{132E55FB-E104-483E-B174-5E7E1CFCA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62" y="58118"/>
            <a:ext cx="11681076" cy="6741763"/>
          </a:xfrm>
        </p:spPr>
      </p:pic>
    </p:spTree>
    <p:extLst>
      <p:ext uri="{BB962C8B-B14F-4D97-AF65-F5344CB8AC3E}">
        <p14:creationId xmlns:p14="http://schemas.microsoft.com/office/powerpoint/2010/main" val="108101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640D4-A1EA-4109-AADD-B7D3927CDA5C}"/>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Conclusion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4AC7DE8-5324-43B9-9FD2-DCF79504127F}"/>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We were able to utilize supervising machine learning to home in on the most influential features of a home and produce a regression model that could predict a home’s price with roughly 90% accuracy.</a:t>
            </a:r>
          </a:p>
          <a:p>
            <a:r>
              <a:rPr lang="en-US" sz="2000" dirty="0">
                <a:solidFill>
                  <a:schemeClr val="tx1">
                    <a:alpha val="80000"/>
                  </a:schemeClr>
                </a:solidFill>
              </a:rPr>
              <a:t>We determined random forest to be the best model for this and the most influential features included:</a:t>
            </a:r>
          </a:p>
          <a:p>
            <a:pPr lvl="1"/>
            <a:r>
              <a:rPr lang="en-US" sz="2000" dirty="0">
                <a:solidFill>
                  <a:schemeClr val="tx1">
                    <a:alpha val="80000"/>
                  </a:schemeClr>
                </a:solidFill>
              </a:rPr>
              <a:t>General living square footage</a:t>
            </a:r>
          </a:p>
          <a:p>
            <a:pPr lvl="1"/>
            <a:r>
              <a:rPr lang="en-US" sz="2000" dirty="0">
                <a:solidFill>
                  <a:schemeClr val="tx1">
                    <a:alpha val="80000"/>
                  </a:schemeClr>
                </a:solidFill>
              </a:rPr>
              <a:t>Home’s Age</a:t>
            </a:r>
          </a:p>
          <a:p>
            <a:pPr lvl="1"/>
            <a:r>
              <a:rPr lang="en-US" sz="2000" dirty="0">
                <a:solidFill>
                  <a:schemeClr val="tx1">
                    <a:alpha val="80000"/>
                  </a:schemeClr>
                </a:solidFill>
              </a:rPr>
              <a:t>Overall Quality of the home</a:t>
            </a:r>
          </a:p>
          <a:p>
            <a:pPr lvl="1"/>
            <a:r>
              <a:rPr lang="en-US" sz="2000" dirty="0">
                <a:solidFill>
                  <a:schemeClr val="tx1">
                    <a:alpha val="80000"/>
                  </a:schemeClr>
                </a:solidFill>
              </a:rPr>
              <a:t>Size of the garage</a:t>
            </a:r>
          </a:p>
          <a:p>
            <a:pPr lvl="1"/>
            <a:r>
              <a:rPr lang="en-US" sz="2000" dirty="0">
                <a:solidFill>
                  <a:schemeClr val="tx1">
                    <a:alpha val="80000"/>
                  </a:schemeClr>
                </a:solidFill>
              </a:rPr>
              <a:t>Size of the basement</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51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DD9D-4EE9-402F-8E3F-C2C651D560A1}"/>
              </a:ext>
            </a:extLst>
          </p:cNvPr>
          <p:cNvSpPr>
            <a:spLocks noGrp="1"/>
          </p:cNvSpPr>
          <p:nvPr>
            <p:ph type="title"/>
          </p:nvPr>
        </p:nvSpPr>
        <p:spPr/>
        <p:txBody>
          <a:bodyPr/>
          <a:lstStyle/>
          <a:p>
            <a:r>
              <a:rPr lang="en-US" dirty="0"/>
              <a:t>Thoughts for the future</a:t>
            </a:r>
          </a:p>
        </p:txBody>
      </p:sp>
      <p:sp>
        <p:nvSpPr>
          <p:cNvPr id="3" name="Content Placeholder 2">
            <a:extLst>
              <a:ext uri="{FF2B5EF4-FFF2-40B4-BE49-F238E27FC236}">
                <a16:creationId xmlns:a16="http://schemas.microsoft.com/office/drawing/2014/main" id="{DF0F6232-E0F6-4B20-A203-D6F2DE6B4B1D}"/>
              </a:ext>
            </a:extLst>
          </p:cNvPr>
          <p:cNvSpPr>
            <a:spLocks noGrp="1"/>
          </p:cNvSpPr>
          <p:nvPr>
            <p:ph idx="1"/>
          </p:nvPr>
        </p:nvSpPr>
        <p:spPr/>
        <p:txBody>
          <a:bodyPr>
            <a:normAutofit fontScale="70000" lnSpcReduction="20000"/>
          </a:bodyPr>
          <a:lstStyle/>
          <a:p>
            <a:r>
              <a:rPr lang="en-US" dirty="0"/>
              <a:t>How much does highly correlated independent variables affect our model, and could we achieve a more accurate model by removing some of these? One example being 1st and 2nd floor square footage being correlated to </a:t>
            </a:r>
            <a:r>
              <a:rPr lang="en-US" dirty="0" err="1"/>
              <a:t>GrLivArea</a:t>
            </a:r>
            <a:r>
              <a:rPr lang="en-US" dirty="0"/>
              <a:t> square footage, as it is basically their sum. Also 1st floor square footage is highly correlated with basement square footage since most basements are only as large as the foundation of the home.</a:t>
            </a:r>
          </a:p>
          <a:p>
            <a:r>
              <a:rPr lang="en-US" dirty="0"/>
              <a:t>Can we use this model to build a tool to predict the change in a home’s value by altering it’s current features.</a:t>
            </a:r>
          </a:p>
          <a:p>
            <a:pPr lvl="1"/>
            <a:r>
              <a:rPr lang="en-US" dirty="0"/>
              <a:t>i.e. renovating and adding square footage, etc.</a:t>
            </a:r>
          </a:p>
          <a:p>
            <a:r>
              <a:rPr lang="en-US" dirty="0"/>
              <a:t>Is our final model overfit to the training data?</a:t>
            </a:r>
          </a:p>
          <a:p>
            <a:r>
              <a:rPr lang="en-US" dirty="0"/>
              <a:t>We noticed a strong correlation with house prices based on neighborhoods, but felt it wasn’t general enough for the purpose of our model. However, in the future this could certainly be used in models targeting a more niche housing market, specific to a certain town or city.</a:t>
            </a:r>
          </a:p>
          <a:p>
            <a:r>
              <a:rPr lang="en-US" dirty="0"/>
              <a:t>Hyperparameter tuning of our random forest model was quite computationally expensive, but feel that with more time or computing power, parameters could potentially be tweaked a bit more.</a:t>
            </a:r>
          </a:p>
        </p:txBody>
      </p:sp>
    </p:spTree>
    <p:extLst>
      <p:ext uri="{BB962C8B-B14F-4D97-AF65-F5344CB8AC3E}">
        <p14:creationId xmlns:p14="http://schemas.microsoft.com/office/powerpoint/2010/main" val="414697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3C5A7-5B00-4AE0-A663-5F6BF4C5115A}"/>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The Problem</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9C0C633-488A-46B8-81E6-4F1BEDD25C3B}"/>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HouseX, a new startup, is looking to make an online tool that help residential home buyers or sellers determine a value for a home.</a:t>
            </a:r>
          </a:p>
          <a:p>
            <a:r>
              <a:rPr lang="en-US" sz="2000">
                <a:solidFill>
                  <a:schemeClr val="tx1">
                    <a:alpha val="80000"/>
                  </a:schemeClr>
                </a:solidFill>
              </a:rPr>
              <a:t>Our goal is to determine a predictive model that takes various home features as input and provides an estimate for the home’s value</a:t>
            </a:r>
          </a:p>
          <a:p>
            <a:pPr marL="0" indent="0">
              <a:buNone/>
            </a:pPr>
            <a:endParaRPr lang="en-US" sz="2000">
              <a:solidFill>
                <a:schemeClr val="tx1">
                  <a:alpha val="80000"/>
                </a:schemeClr>
              </a:solidFill>
            </a:endParaRPr>
          </a:p>
          <a:p>
            <a:r>
              <a:rPr lang="en-US" sz="2000">
                <a:solidFill>
                  <a:schemeClr val="tx1">
                    <a:alpha val="80000"/>
                  </a:schemeClr>
                </a:solidFill>
              </a:rPr>
              <a:t>What features most affect the value of a home?</a:t>
            </a:r>
          </a:p>
          <a:p>
            <a:r>
              <a:rPr lang="en-US" sz="2000">
                <a:solidFill>
                  <a:schemeClr val="tx1">
                    <a:alpha val="80000"/>
                  </a:schemeClr>
                </a:solidFill>
              </a:rPr>
              <a:t>How accurate of a model can we produce?</a:t>
            </a:r>
          </a:p>
          <a:p>
            <a:r>
              <a:rPr lang="en-US" sz="2000">
                <a:solidFill>
                  <a:schemeClr val="tx1">
                    <a:alpha val="80000"/>
                  </a:schemeClr>
                </a:solidFill>
              </a:rPr>
              <a:t>Can this tool also provide marginal value increases for customers looking to renovate?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60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D8BC5-345E-4CBA-935F-2D727158FB45}"/>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What Factors Affect a Home’s Value?</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2EDD3BD-F401-44F2-853E-040E289E056D}"/>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We hypothesized going in that square footage, or the size of the home, would be one of the biggest factors</a:t>
            </a:r>
          </a:p>
          <a:p>
            <a:r>
              <a:rPr lang="en-US" sz="2000">
                <a:solidFill>
                  <a:schemeClr val="tx1">
                    <a:alpha val="80000"/>
                  </a:schemeClr>
                </a:solidFill>
              </a:rPr>
              <a:t>Lot size should also play a role</a:t>
            </a:r>
          </a:p>
          <a:p>
            <a:r>
              <a:rPr lang="en-US" sz="2000">
                <a:solidFill>
                  <a:schemeClr val="tx1">
                    <a:alpha val="80000"/>
                  </a:schemeClr>
                </a:solidFill>
              </a:rPr>
              <a:t>Number of bedrooms/bathrooms</a:t>
            </a:r>
          </a:p>
          <a:p>
            <a:r>
              <a:rPr lang="en-US" sz="2000">
                <a:solidFill>
                  <a:schemeClr val="tx1">
                    <a:alpha val="80000"/>
                  </a:schemeClr>
                </a:solidFill>
              </a:rPr>
              <a:t>Quality of home or particular components</a:t>
            </a:r>
          </a:p>
          <a:p>
            <a:r>
              <a:rPr lang="en-US" sz="2000">
                <a:solidFill>
                  <a:schemeClr val="tx1">
                    <a:alpha val="80000"/>
                  </a:schemeClr>
                </a:solidFill>
              </a:rPr>
              <a:t>Age of home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81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661F-D552-4D8E-AE50-8466A0E14EE9}"/>
              </a:ext>
            </a:extLst>
          </p:cNvPr>
          <p:cNvSpPr>
            <a:spLocks noGrp="1"/>
          </p:cNvSpPr>
          <p:nvPr>
            <p:ph type="title"/>
          </p:nvPr>
        </p:nvSpPr>
        <p:spPr>
          <a:xfrm>
            <a:off x="648929" y="629266"/>
            <a:ext cx="3505495" cy="1622321"/>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3BBC139D-AD1C-4925-8654-761D3B61B66F}"/>
              </a:ext>
            </a:extLst>
          </p:cNvPr>
          <p:cNvSpPr>
            <a:spLocks noGrp="1"/>
          </p:cNvSpPr>
          <p:nvPr>
            <p:ph idx="1"/>
          </p:nvPr>
        </p:nvSpPr>
        <p:spPr>
          <a:xfrm>
            <a:off x="648931" y="2438400"/>
            <a:ext cx="3505494" cy="3785419"/>
          </a:xfrm>
        </p:spPr>
        <p:txBody>
          <a:bodyPr>
            <a:normAutofit/>
          </a:bodyPr>
          <a:lstStyle/>
          <a:p>
            <a:r>
              <a:rPr lang="en-US" sz="2000" dirty="0"/>
              <a:t>We looked at a dataset with nearly 1200 home sales, each with 79 different variables related to the home and the sale of said home.</a:t>
            </a:r>
          </a:p>
          <a:p>
            <a:r>
              <a:rPr lang="en-US" sz="2000" dirty="0"/>
              <a:t>As you can see, they had a rather normal distribution with a slight tail to the right.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2BB66198-51E5-475A-BDB6-92665E957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440998"/>
            <a:ext cx="6019331" cy="3972758"/>
          </a:xfrm>
          <a:prstGeom prst="rect">
            <a:avLst/>
          </a:prstGeom>
          <a:effectLst/>
        </p:spPr>
      </p:pic>
    </p:spTree>
    <p:extLst>
      <p:ext uri="{BB962C8B-B14F-4D97-AF65-F5344CB8AC3E}">
        <p14:creationId xmlns:p14="http://schemas.microsoft.com/office/powerpoint/2010/main" val="366300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6E68D-D239-4D89-ACA0-BDDE77BFBE94}"/>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Feature Engineering</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4E2FCD7-6AEF-46FE-B624-C1C5A6B91193}"/>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Original data set had several date features:</a:t>
            </a:r>
          </a:p>
          <a:p>
            <a:pPr lvl="1"/>
            <a:r>
              <a:rPr lang="en-US" sz="2000">
                <a:solidFill>
                  <a:schemeClr val="tx1">
                    <a:alpha val="80000"/>
                  </a:schemeClr>
                </a:solidFill>
              </a:rPr>
              <a:t>Year/Month of sale</a:t>
            </a:r>
          </a:p>
          <a:p>
            <a:pPr lvl="1"/>
            <a:r>
              <a:rPr lang="en-US" sz="2000">
                <a:solidFill>
                  <a:schemeClr val="tx1">
                    <a:alpha val="80000"/>
                  </a:schemeClr>
                </a:solidFill>
              </a:rPr>
              <a:t>Year house was built</a:t>
            </a:r>
          </a:p>
          <a:p>
            <a:pPr lvl="1"/>
            <a:r>
              <a:rPr lang="en-US" sz="2000">
                <a:solidFill>
                  <a:schemeClr val="tx1">
                    <a:alpha val="80000"/>
                  </a:schemeClr>
                </a:solidFill>
              </a:rPr>
              <a:t>Year garage was built</a:t>
            </a:r>
          </a:p>
          <a:p>
            <a:pPr lvl="1"/>
            <a:r>
              <a:rPr lang="en-US" sz="2000">
                <a:solidFill>
                  <a:schemeClr val="tx1">
                    <a:alpha val="80000"/>
                  </a:schemeClr>
                </a:solidFill>
              </a:rPr>
              <a:t>Year of remodel (if any)</a:t>
            </a:r>
          </a:p>
          <a:p>
            <a:r>
              <a:rPr lang="en-US" sz="2000">
                <a:solidFill>
                  <a:schemeClr val="tx1">
                    <a:alpha val="80000"/>
                  </a:schemeClr>
                </a:solidFill>
              </a:rPr>
              <a:t>Had to convert these to ages so models could properly process.</a:t>
            </a:r>
          </a:p>
          <a:p>
            <a:r>
              <a:rPr lang="en-US" sz="2000">
                <a:solidFill>
                  <a:schemeClr val="tx1">
                    <a:alpha val="80000"/>
                  </a:schemeClr>
                </a:solidFill>
              </a:rPr>
              <a:t>The age of a home’s remodel defaulted to the house’s age if no remodel was performed</a:t>
            </a:r>
          </a:p>
          <a:p>
            <a:pPr lvl="1"/>
            <a:r>
              <a:rPr lang="en-US" sz="2000">
                <a:solidFill>
                  <a:schemeClr val="tx1">
                    <a:alpha val="80000"/>
                  </a:schemeClr>
                </a:solidFill>
              </a:rPr>
              <a:t>Decided to engineer a new feature that takes the mean of the house age and remod age</a:t>
            </a:r>
          </a:p>
          <a:p>
            <a:pPr lvl="1"/>
            <a:r>
              <a:rPr lang="en-US" sz="2000">
                <a:solidFill>
                  <a:schemeClr val="tx1">
                    <a:alpha val="80000"/>
                  </a:schemeClr>
                </a:solidFill>
              </a:rPr>
              <a:t>This feature had a greater correlation with sale price than the two original and was used in our final model</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14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3F45-A6D1-462C-A636-4864924939CD}"/>
              </a:ext>
            </a:extLst>
          </p:cNvPr>
          <p:cNvSpPr>
            <a:spLocks noGrp="1"/>
          </p:cNvSpPr>
          <p:nvPr>
            <p:ph type="title"/>
          </p:nvPr>
        </p:nvSpPr>
        <p:spPr>
          <a:xfrm>
            <a:off x="648929" y="629266"/>
            <a:ext cx="4944152" cy="1622321"/>
          </a:xfrm>
        </p:spPr>
        <p:txBody>
          <a:bodyPr>
            <a:normAutofit/>
          </a:bodyPr>
          <a:lstStyle/>
          <a:p>
            <a:r>
              <a:rPr lang="en-US" dirty="0"/>
              <a:t>Age Features vs Sales Price</a:t>
            </a:r>
          </a:p>
        </p:txBody>
      </p:sp>
      <p:sp>
        <p:nvSpPr>
          <p:cNvPr id="9" name="Content Placeholder 8">
            <a:extLst>
              <a:ext uri="{FF2B5EF4-FFF2-40B4-BE49-F238E27FC236}">
                <a16:creationId xmlns:a16="http://schemas.microsoft.com/office/drawing/2014/main" id="{10445A4F-00BF-4F6A-BFF9-4FC7DF245717}"/>
              </a:ext>
            </a:extLst>
          </p:cNvPr>
          <p:cNvSpPr>
            <a:spLocks noGrp="1"/>
          </p:cNvSpPr>
          <p:nvPr>
            <p:ph idx="1"/>
          </p:nvPr>
        </p:nvSpPr>
        <p:spPr>
          <a:xfrm>
            <a:off x="648930" y="2438400"/>
            <a:ext cx="4944151" cy="3785419"/>
          </a:xfrm>
        </p:spPr>
        <p:txBody>
          <a:bodyPr>
            <a:normAutofit/>
          </a:bodyPr>
          <a:lstStyle/>
          <a:p>
            <a:r>
              <a:rPr lang="en-US" sz="2400" dirty="0"/>
              <a:t>All have negative correlation</a:t>
            </a:r>
          </a:p>
          <a:p>
            <a:r>
              <a:rPr lang="en-US" sz="2400" dirty="0"/>
              <a:t>Large number of 0 values for garage are homes without garages</a:t>
            </a:r>
          </a:p>
          <a:p>
            <a:r>
              <a:rPr lang="en-US" sz="2400" dirty="0"/>
              <a:t>Large number of high aged remodels are houses built in 1950 without remodels</a:t>
            </a:r>
          </a:p>
          <a:p>
            <a:pPr marL="0" indent="0">
              <a:buNone/>
            </a:pPr>
            <a:endParaRPr lang="en-US" sz="2400" dirty="0"/>
          </a:p>
          <a:p>
            <a:pPr marL="0" indent="0">
              <a:buNone/>
            </a:pPr>
            <a:r>
              <a:rPr lang="en-US" sz="2400" dirty="0"/>
              <a:t>*Notice these are on a log-log scale</a:t>
            </a:r>
          </a:p>
        </p:txBody>
      </p:sp>
      <p:sp>
        <p:nvSpPr>
          <p:cNvPr id="12"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catter chart&#10;&#10;Description automatically generated">
            <a:extLst>
              <a:ext uri="{FF2B5EF4-FFF2-40B4-BE49-F238E27FC236}">
                <a16:creationId xmlns:a16="http://schemas.microsoft.com/office/drawing/2014/main" id="{BAF40003-EB23-445F-A40C-83C62AE41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920" y="1"/>
            <a:ext cx="4814752" cy="6757548"/>
          </a:xfrm>
          <a:prstGeom prst="rect">
            <a:avLst/>
          </a:prstGeom>
          <a:effectLst/>
        </p:spPr>
      </p:pic>
    </p:spTree>
    <p:extLst>
      <p:ext uri="{BB962C8B-B14F-4D97-AF65-F5344CB8AC3E}">
        <p14:creationId xmlns:p14="http://schemas.microsoft.com/office/powerpoint/2010/main" val="98696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C372-4511-4B1A-94DE-1EF9A4CD1D6E}"/>
              </a:ext>
            </a:extLst>
          </p:cNvPr>
          <p:cNvSpPr>
            <a:spLocks noGrp="1"/>
          </p:cNvSpPr>
          <p:nvPr>
            <p:ph type="title"/>
          </p:nvPr>
        </p:nvSpPr>
        <p:spPr>
          <a:xfrm>
            <a:off x="648929" y="629266"/>
            <a:ext cx="3505495" cy="1622321"/>
          </a:xfrm>
        </p:spPr>
        <p:txBody>
          <a:bodyPr>
            <a:normAutofit/>
          </a:bodyPr>
          <a:lstStyle/>
          <a:p>
            <a:r>
              <a:rPr lang="en-US" dirty="0"/>
              <a:t>Rooms vs Price</a:t>
            </a:r>
          </a:p>
        </p:txBody>
      </p:sp>
      <p:sp>
        <p:nvSpPr>
          <p:cNvPr id="7" name="Content Placeholder 6">
            <a:extLst>
              <a:ext uri="{FF2B5EF4-FFF2-40B4-BE49-F238E27FC236}">
                <a16:creationId xmlns:a16="http://schemas.microsoft.com/office/drawing/2014/main" id="{6F0FCFEF-2080-4F5E-8C54-CB0569A2E7B6}"/>
              </a:ext>
            </a:extLst>
          </p:cNvPr>
          <p:cNvSpPr>
            <a:spLocks noGrp="1"/>
          </p:cNvSpPr>
          <p:nvPr>
            <p:ph idx="1"/>
          </p:nvPr>
        </p:nvSpPr>
        <p:spPr>
          <a:xfrm>
            <a:off x="648931" y="2438400"/>
            <a:ext cx="3505494" cy="3785419"/>
          </a:xfrm>
        </p:spPr>
        <p:txBody>
          <a:bodyPr>
            <a:normAutofit/>
          </a:bodyPr>
          <a:lstStyle/>
          <a:p>
            <a:r>
              <a:rPr lang="en-US" sz="2000" dirty="0"/>
              <a:t>We can see a logical relationship between total number of rooms above ground with sales price.</a:t>
            </a:r>
          </a:p>
          <a:p>
            <a:r>
              <a:rPr lang="en-US" sz="2000" dirty="0"/>
              <a:t>However, there’s a strange drop off for total number of bedrooms above 3.</a:t>
            </a:r>
          </a:p>
          <a:p>
            <a:r>
              <a:rPr lang="en-US" sz="2000" dirty="0"/>
              <a:t>We see this manifest itself later one when we begin looking into feature importance.</a:t>
            </a:r>
          </a:p>
        </p:txBody>
      </p:sp>
      <p:sp>
        <p:nvSpPr>
          <p:cNvPr id="10"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B4BB02AE-BC5D-4C83-BDAD-3CDD3B824CD7}"/>
              </a:ext>
            </a:extLst>
          </p:cNvPr>
          <p:cNvPicPr>
            <a:picLocks noChangeAspect="1"/>
          </p:cNvPicPr>
          <p:nvPr/>
        </p:nvPicPr>
        <p:blipFill rotWithShape="1">
          <a:blip r:embed="rId2">
            <a:extLst>
              <a:ext uri="{28A0092B-C50C-407E-A947-70E740481C1C}">
                <a14:useLocalDpi xmlns:a14="http://schemas.microsoft.com/office/drawing/2010/main" val="0"/>
              </a:ext>
            </a:extLst>
          </a:blip>
          <a:srcRect b="59834"/>
          <a:stretch/>
        </p:blipFill>
        <p:spPr>
          <a:xfrm>
            <a:off x="5130867" y="1027486"/>
            <a:ext cx="6584964" cy="4867128"/>
          </a:xfrm>
          <a:prstGeom prst="rect">
            <a:avLst/>
          </a:prstGeom>
          <a:effectLst/>
        </p:spPr>
      </p:pic>
    </p:spTree>
    <p:extLst>
      <p:ext uri="{BB962C8B-B14F-4D97-AF65-F5344CB8AC3E}">
        <p14:creationId xmlns:p14="http://schemas.microsoft.com/office/powerpoint/2010/main" val="1711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76D8-86C6-4141-970F-D0E2153EADB7}"/>
              </a:ext>
            </a:extLst>
          </p:cNvPr>
          <p:cNvSpPr>
            <a:spLocks noGrp="1"/>
          </p:cNvSpPr>
          <p:nvPr>
            <p:ph type="title"/>
          </p:nvPr>
        </p:nvSpPr>
        <p:spPr>
          <a:xfrm>
            <a:off x="648929" y="629266"/>
            <a:ext cx="3505495" cy="1622321"/>
          </a:xfrm>
        </p:spPr>
        <p:txBody>
          <a:bodyPr>
            <a:normAutofit/>
          </a:bodyPr>
          <a:lstStyle/>
          <a:p>
            <a:r>
              <a:rPr lang="en-US" dirty="0"/>
              <a:t>Bathrooms vs Price</a:t>
            </a:r>
          </a:p>
        </p:txBody>
      </p:sp>
      <p:sp>
        <p:nvSpPr>
          <p:cNvPr id="9" name="Content Placeholder 8">
            <a:extLst>
              <a:ext uri="{FF2B5EF4-FFF2-40B4-BE49-F238E27FC236}">
                <a16:creationId xmlns:a16="http://schemas.microsoft.com/office/drawing/2014/main" id="{A7CFD643-D5AC-452C-A948-147291BEFBFA}"/>
              </a:ext>
            </a:extLst>
          </p:cNvPr>
          <p:cNvSpPr>
            <a:spLocks noGrp="1"/>
          </p:cNvSpPr>
          <p:nvPr>
            <p:ph idx="1"/>
          </p:nvPr>
        </p:nvSpPr>
        <p:spPr>
          <a:xfrm>
            <a:off x="648931" y="2438400"/>
            <a:ext cx="3505494" cy="3785419"/>
          </a:xfrm>
        </p:spPr>
        <p:txBody>
          <a:bodyPr>
            <a:normAutofit/>
          </a:bodyPr>
          <a:lstStyle/>
          <a:p>
            <a:r>
              <a:rPr lang="en-US" sz="2000" dirty="0"/>
              <a:t>Full baths have  an expected positive relationship with price up until 3 full baths, but we don’t have many data points for 4 full baths</a:t>
            </a:r>
          </a:p>
          <a:p>
            <a:r>
              <a:rPr lang="en-US" sz="2000" dirty="0"/>
              <a:t>The number of half baths don’t seem to have a very strongly positive relationship to price</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71D3F215-D71F-496E-933B-CA6FE6E5FD71}"/>
              </a:ext>
            </a:extLst>
          </p:cNvPr>
          <p:cNvPicPr>
            <a:picLocks noChangeAspect="1"/>
          </p:cNvPicPr>
          <p:nvPr/>
        </p:nvPicPr>
        <p:blipFill rotWithShape="1">
          <a:blip r:embed="rId2">
            <a:extLst>
              <a:ext uri="{28A0092B-C50C-407E-A947-70E740481C1C}">
                <a14:useLocalDpi xmlns:a14="http://schemas.microsoft.com/office/drawing/2010/main" val="0"/>
              </a:ext>
            </a:extLst>
          </a:blip>
          <a:srcRect t="59380"/>
          <a:stretch/>
        </p:blipFill>
        <p:spPr>
          <a:xfrm>
            <a:off x="5106576" y="1400483"/>
            <a:ext cx="6566986" cy="4057034"/>
          </a:xfrm>
          <a:prstGeom prst="rect">
            <a:avLst/>
          </a:prstGeom>
          <a:effectLst/>
        </p:spPr>
      </p:pic>
    </p:spTree>
    <p:extLst>
      <p:ext uri="{BB962C8B-B14F-4D97-AF65-F5344CB8AC3E}">
        <p14:creationId xmlns:p14="http://schemas.microsoft.com/office/powerpoint/2010/main" val="422649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7D11-CAEE-40EF-A3C5-B2B177E62217}"/>
              </a:ext>
            </a:extLst>
          </p:cNvPr>
          <p:cNvSpPr>
            <a:spLocks noGrp="1"/>
          </p:cNvSpPr>
          <p:nvPr>
            <p:ph type="title"/>
          </p:nvPr>
        </p:nvSpPr>
        <p:spPr>
          <a:xfrm>
            <a:off x="648929" y="629266"/>
            <a:ext cx="3505495" cy="1622321"/>
          </a:xfrm>
        </p:spPr>
        <p:txBody>
          <a:bodyPr>
            <a:normAutofit fontScale="90000"/>
          </a:bodyPr>
          <a:lstStyle/>
          <a:p>
            <a:r>
              <a:rPr lang="en-US" dirty="0"/>
              <a:t>Square Footage vs Price</a:t>
            </a:r>
          </a:p>
        </p:txBody>
      </p:sp>
      <p:sp>
        <p:nvSpPr>
          <p:cNvPr id="9" name="Content Placeholder 8">
            <a:extLst>
              <a:ext uri="{FF2B5EF4-FFF2-40B4-BE49-F238E27FC236}">
                <a16:creationId xmlns:a16="http://schemas.microsoft.com/office/drawing/2014/main" id="{74011BF6-2AAF-468A-AFD7-683EB5B8520A}"/>
              </a:ext>
            </a:extLst>
          </p:cNvPr>
          <p:cNvSpPr>
            <a:spLocks noGrp="1"/>
          </p:cNvSpPr>
          <p:nvPr>
            <p:ph idx="1"/>
          </p:nvPr>
        </p:nvSpPr>
        <p:spPr>
          <a:xfrm>
            <a:off x="648931" y="2438400"/>
            <a:ext cx="3505494" cy="3785419"/>
          </a:xfrm>
        </p:spPr>
        <p:txBody>
          <a:bodyPr>
            <a:normAutofit/>
          </a:bodyPr>
          <a:lstStyle/>
          <a:p>
            <a:r>
              <a:rPr lang="en-US" sz="2000" dirty="0"/>
              <a:t>Our guess as best predictor for house sale price</a:t>
            </a:r>
          </a:p>
          <a:p>
            <a:r>
              <a:rPr lang="en-US" sz="2000" dirty="0"/>
              <a:t>No surprise it shows a strong positive correlation with sale price</a:t>
            </a:r>
          </a:p>
          <a:p>
            <a:r>
              <a:rPr lang="en-US" sz="2000" dirty="0"/>
              <a:t>Bigger homes = bigger price</a:t>
            </a:r>
          </a:p>
        </p:txBody>
      </p:sp>
      <p:sp>
        <p:nvSpPr>
          <p:cNvPr id="12"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A591180-2080-44F4-8999-1AB59CC55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633" y="807593"/>
            <a:ext cx="5523789" cy="5239568"/>
          </a:xfrm>
          <a:prstGeom prst="rect">
            <a:avLst/>
          </a:prstGeom>
          <a:effectLst/>
        </p:spPr>
      </p:pic>
    </p:spTree>
    <p:extLst>
      <p:ext uri="{BB962C8B-B14F-4D97-AF65-F5344CB8AC3E}">
        <p14:creationId xmlns:p14="http://schemas.microsoft.com/office/powerpoint/2010/main" val="3751692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TotalTime>
  <Words>914</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Housing Price Prediction </vt:lpstr>
      <vt:lpstr>The Problem</vt:lpstr>
      <vt:lpstr>What Factors Affect a Home’s Value?</vt:lpstr>
      <vt:lpstr>The Data</vt:lpstr>
      <vt:lpstr>Feature Engineering</vt:lpstr>
      <vt:lpstr>Age Features vs Sales Price</vt:lpstr>
      <vt:lpstr>Rooms vs Price</vt:lpstr>
      <vt:lpstr>Bathrooms vs Price</vt:lpstr>
      <vt:lpstr>Square Footage vs Price</vt:lpstr>
      <vt:lpstr>Age vs Price</vt:lpstr>
      <vt:lpstr>Overall Quality vs Price</vt:lpstr>
      <vt:lpstr>Correlation Heatmap</vt:lpstr>
      <vt:lpstr>Feature Importance</vt:lpstr>
      <vt:lpstr>The Final Model</vt:lpstr>
      <vt:lpstr>PowerPoint Presentation</vt:lpstr>
      <vt:lpstr>Conclusion</vt:lpstr>
      <vt:lpstr>Thoughts for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dc:title>
  <dc:creator>Nick Roller</dc:creator>
  <cp:lastModifiedBy>Nick Roller</cp:lastModifiedBy>
  <cp:revision>3</cp:revision>
  <dcterms:created xsi:type="dcterms:W3CDTF">2021-09-22T10:42:20Z</dcterms:created>
  <dcterms:modified xsi:type="dcterms:W3CDTF">2021-09-25T11:46:04Z</dcterms:modified>
</cp:coreProperties>
</file>