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1" r:id="rId4"/>
    <p:sldId id="258" r:id="rId5"/>
    <p:sldId id="259" r:id="rId6"/>
    <p:sldId id="264" r:id="rId7"/>
    <p:sldId id="272" r:id="rId8"/>
    <p:sldId id="266" r:id="rId9"/>
    <p:sldId id="268" r:id="rId10"/>
    <p:sldId id="267" r:id="rId11"/>
    <p:sldId id="270" r:id="rId12"/>
    <p:sldId id="269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92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8201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60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58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6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44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5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1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6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1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6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4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0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1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71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963A38-F4A0-4313-BD21-94D0F7087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84" b="6196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469EC7-A080-4066-829C-78B0D2658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0" y="1061686"/>
            <a:ext cx="8266139" cy="3793336"/>
          </a:xfrm>
        </p:spPr>
        <p:txBody>
          <a:bodyPr anchor="t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Ethereum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93AFE-1FFA-4D66-B922-89E627A2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264677" cy="73299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Nicholas Roller</a:t>
            </a:r>
          </a:p>
        </p:txBody>
      </p:sp>
    </p:spTree>
    <p:extLst>
      <p:ext uri="{BB962C8B-B14F-4D97-AF65-F5344CB8AC3E}">
        <p14:creationId xmlns:p14="http://schemas.microsoft.com/office/powerpoint/2010/main" val="190897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0238-901E-4B51-92E0-07657AA0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450259"/>
            <a:ext cx="3753599" cy="1442153"/>
          </a:xfrm>
        </p:spPr>
        <p:txBody>
          <a:bodyPr>
            <a:normAutofit/>
          </a:bodyPr>
          <a:lstStyle/>
          <a:p>
            <a:r>
              <a:rPr lang="en-US" sz="3600" dirty="0"/>
              <a:t>Achieving stationarity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F745B695-02B7-4DC8-B842-5F0841137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3072385"/>
            <a:ext cx="3754987" cy="2947415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Aggregated our model on a weekly basis for modeling</a:t>
            </a:r>
          </a:p>
          <a:p>
            <a:r>
              <a:rPr lang="en-US" sz="1800" dirty="0"/>
              <a:t>Achieved stationarity after taking the first order difference of the log time series</a:t>
            </a:r>
          </a:p>
          <a:p>
            <a:r>
              <a:rPr lang="en-US" sz="1800" dirty="0"/>
              <a:t>Dickey-Fuller Test:</a:t>
            </a:r>
          </a:p>
          <a:p>
            <a:pPr lvl="1"/>
            <a:r>
              <a:rPr lang="en-US" sz="1600" dirty="0"/>
              <a:t>P-value near zero</a:t>
            </a:r>
          </a:p>
          <a:p>
            <a:pPr lvl="1"/>
            <a:r>
              <a:rPr lang="en-US" sz="1600" dirty="0"/>
              <a:t>Test statistic &lt; critical value</a:t>
            </a:r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C6FCD0DD-8541-404A-996A-F5689DF720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840"/>
          <a:stretch/>
        </p:blipFill>
        <p:spPr>
          <a:xfrm>
            <a:off x="4848889" y="1232646"/>
            <a:ext cx="7176247" cy="50523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101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D32AD-2A3B-4FB3-A91E-C7BE78D9F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4" y="629266"/>
            <a:ext cx="3754986" cy="1968999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</a:rPr>
              <a:t>Final Model – Facebook Prophet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853F065-4C21-44D7-AF94-8EB8CA829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82" y="1504323"/>
            <a:ext cx="7381815" cy="4410635"/>
          </a:xfrm>
          <a:prstGeom prst="rect">
            <a:avLst/>
          </a:prstGeom>
          <a:effectLst/>
        </p:spPr>
      </p:pic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DD69004C-24DE-410E-82EB-D9737019E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23" y="3254425"/>
            <a:ext cx="3754987" cy="294741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FB Prophet model far outperformed ARIMA on every metric</a:t>
            </a:r>
          </a:p>
          <a:p>
            <a:r>
              <a:rPr lang="en-US" sz="1800" dirty="0">
                <a:solidFill>
                  <a:schemeClr val="bg1"/>
                </a:solidFill>
              </a:rPr>
              <a:t>Used 11-fold cross validation to assess model and hyperparameter tune</a:t>
            </a:r>
          </a:p>
          <a:p>
            <a:r>
              <a:rPr lang="en-US" sz="1800" dirty="0">
                <a:solidFill>
                  <a:schemeClr val="bg1"/>
                </a:solidFill>
              </a:rPr>
              <a:t>Ran final model forecast with 52 steps with 1-week step size to forecast 1-year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738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AC999-4399-4A36-B095-FE183094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01" y="1251856"/>
            <a:ext cx="3775745" cy="1444752"/>
          </a:xfrm>
        </p:spPr>
        <p:txBody>
          <a:bodyPr anchor="b">
            <a:normAutofit fontScale="90000"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Final Model – Facebook Prophet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D8B024-270B-4352-959D-1C1F28FC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 err="1">
                <a:solidFill>
                  <a:srgbClr val="FFFFFF"/>
                </a:solidFill>
              </a:rPr>
              <a:t>Plot_components</a:t>
            </a:r>
            <a:r>
              <a:rPr lang="en-US" sz="1400" dirty="0">
                <a:solidFill>
                  <a:srgbClr val="FFFFFF"/>
                </a:solidFill>
              </a:rPr>
              <a:t> showing time series trend and yearly seasonality</a:t>
            </a:r>
          </a:p>
          <a:p>
            <a:r>
              <a:rPr lang="en-US" sz="1400" dirty="0">
                <a:solidFill>
                  <a:srgbClr val="FFFFFF"/>
                </a:solidFill>
              </a:rPr>
              <a:t>Model did not account for weekly or monthly seasonality, as can be seen here</a:t>
            </a:r>
          </a:p>
          <a:p>
            <a:r>
              <a:rPr lang="en-US" sz="1400" dirty="0">
                <a:solidFill>
                  <a:srgbClr val="FFFFFF"/>
                </a:solidFill>
              </a:rPr>
              <a:t>General trend is upwards, and seasonality shows later-half of the year as the opportune time to invest</a:t>
            </a: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DE7DB436-C393-4B9F-A4A4-F9C5BF342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077" y="1143000"/>
            <a:ext cx="7361209" cy="48768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7681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AC999-4399-4A36-B095-FE183094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96" y="574310"/>
            <a:ext cx="5117760" cy="1622321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EBEBEB"/>
                </a:solidFill>
              </a:rPr>
              <a:t>Final Model – Facebook Prophet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2A58A6-ED2D-452A-AD1F-6357BAA7D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3492" y="1695135"/>
            <a:ext cx="6551239" cy="402901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D8B024-270B-4352-959D-1C1F28FC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MSE: 0.0327</a:t>
            </a:r>
          </a:p>
          <a:p>
            <a:r>
              <a:rPr lang="en-US" dirty="0">
                <a:solidFill>
                  <a:srgbClr val="EBEBEB"/>
                </a:solidFill>
              </a:rPr>
              <a:t>MAE: 0.1427</a:t>
            </a:r>
          </a:p>
          <a:p>
            <a:r>
              <a:rPr lang="en-US" dirty="0">
                <a:solidFill>
                  <a:srgbClr val="EBEBEB"/>
                </a:solidFill>
              </a:rPr>
              <a:t>1-year forecast: $35,024</a:t>
            </a:r>
          </a:p>
          <a:p>
            <a:r>
              <a:rPr lang="en-US" dirty="0">
                <a:solidFill>
                  <a:srgbClr val="EBEBEB"/>
                </a:solidFill>
              </a:rPr>
              <a:t>Upper-limit of 95% confidence interval: $423,311</a:t>
            </a:r>
          </a:p>
          <a:p>
            <a:r>
              <a:rPr lang="en-US" dirty="0">
                <a:solidFill>
                  <a:srgbClr val="EBEBEB"/>
                </a:solidFill>
              </a:rPr>
              <a:t>Lower-limit of 95% confidence interval: $340</a:t>
            </a: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27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9B40-C7F1-4D49-B1A4-E35BAD04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81A9-F9A7-4234-A231-F27A389F4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investment portfolio size in Ethereum is advised based on our model’s findings.</a:t>
            </a:r>
          </a:p>
          <a:p>
            <a:pPr lvl="1"/>
            <a:r>
              <a:rPr lang="en-US" dirty="0"/>
              <a:t>Forecast 1039% increase in ETH price from current date and return on investment</a:t>
            </a:r>
          </a:p>
          <a:p>
            <a:pPr lvl="1"/>
            <a:r>
              <a:rPr lang="en-US" dirty="0"/>
              <a:t>As high as 13,750% return on investment and potentially as low as -89%</a:t>
            </a:r>
          </a:p>
          <a:p>
            <a:r>
              <a:rPr lang="en-US" dirty="0"/>
              <a:t>Model could potentially be improved by further hyperparameter tuning and addition of daily, weekly and monthly seasonality, however at the cost of additional computational resources</a:t>
            </a:r>
          </a:p>
          <a:p>
            <a:r>
              <a:rPr lang="en-US" dirty="0"/>
              <a:t>Historically, ETH has been highly correlated to price of Bitcoin, BTC, so a more complex multivariate model could improve forecasts as well.</a:t>
            </a:r>
          </a:p>
        </p:txBody>
      </p:sp>
    </p:spTree>
    <p:extLst>
      <p:ext uri="{BB962C8B-B14F-4D97-AF65-F5344CB8AC3E}">
        <p14:creationId xmlns:p14="http://schemas.microsoft.com/office/powerpoint/2010/main" val="275657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A8A1-3D30-47F1-988D-8FC88603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0005-7357-4020-9351-9B44A5CDE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 a machine learning model to forecast price of ETH one year from given date</a:t>
            </a:r>
          </a:p>
          <a:p>
            <a:r>
              <a:rPr lang="en-US" dirty="0"/>
              <a:t>Make recommendation to trading firm based off best model as to increase, decrease or keep current position size the same with a 1-year timeline </a:t>
            </a:r>
          </a:p>
          <a:p>
            <a:r>
              <a:rPr lang="en-US" dirty="0"/>
              <a:t>Context: you are a new hire at a crypto trading firm, you’re first assignment is to make a time series model to forecast the price of Ethereum</a:t>
            </a:r>
          </a:p>
          <a:p>
            <a:r>
              <a:rPr lang="en-US" dirty="0"/>
              <a:t>Success Metrics: Model with lowest errors, forecast with 95% confidence interval</a:t>
            </a:r>
          </a:p>
          <a:p>
            <a:r>
              <a:rPr lang="en-US" dirty="0"/>
              <a:t>Stakeholders: Firm’s upper management and outside investors</a:t>
            </a:r>
          </a:p>
        </p:txBody>
      </p:sp>
    </p:spTree>
    <p:extLst>
      <p:ext uri="{BB962C8B-B14F-4D97-AF65-F5344CB8AC3E}">
        <p14:creationId xmlns:p14="http://schemas.microsoft.com/office/powerpoint/2010/main" val="28538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E0A0-198F-4D00-9195-4D7220FD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DE52-7990-4999-981E-A53CA9B3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domain knowledge knew Ethereum exhibited seasonality</a:t>
            </a:r>
          </a:p>
          <a:p>
            <a:r>
              <a:rPr lang="en-US" dirty="0"/>
              <a:t>Would try ARIMA as our base model</a:t>
            </a:r>
          </a:p>
          <a:p>
            <a:r>
              <a:rPr lang="en-US" dirty="0"/>
              <a:t>FB Prophet as our more advanced model</a:t>
            </a:r>
          </a:p>
          <a:p>
            <a:r>
              <a:rPr lang="en-US" dirty="0"/>
              <a:t>Hyperparameter tune both models and select one with best metrics and computational efficiency</a:t>
            </a:r>
          </a:p>
        </p:txBody>
      </p:sp>
    </p:spTree>
    <p:extLst>
      <p:ext uri="{BB962C8B-B14F-4D97-AF65-F5344CB8AC3E}">
        <p14:creationId xmlns:p14="http://schemas.microsoft.com/office/powerpoint/2010/main" val="419448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5074-95BA-44B0-9803-01342DDC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4C30-744B-4414-AFDA-399E2EF1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wrangling was straightforward</a:t>
            </a:r>
          </a:p>
          <a:p>
            <a:r>
              <a:rPr lang="en-US" dirty="0"/>
              <a:t>Forward filled the few missing data values</a:t>
            </a:r>
          </a:p>
          <a:p>
            <a:r>
              <a:rPr lang="en-US" dirty="0"/>
              <a:t>Created ‘Price’ variable from mean of Open and Close price</a:t>
            </a:r>
          </a:p>
          <a:p>
            <a:r>
              <a:rPr lang="en-US" dirty="0"/>
              <a:t>Dropped all other variables and converted date column into a datetime index for use with our time series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4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39D88-C5D1-48D9-8B03-0ED65382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EDA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E977057-A9CC-4FF0-84C7-933A2CB0B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996986"/>
            <a:ext cx="5449889" cy="4864025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D2F4A4-3C71-4B0C-8E16-63B5EF474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Monthly seasonality can be visualized via boxplots of Price data aggregated by month</a:t>
            </a:r>
          </a:p>
          <a:p>
            <a:r>
              <a:rPr lang="en-US" dirty="0">
                <a:solidFill>
                  <a:srgbClr val="EBEBEB"/>
                </a:solidFill>
              </a:rPr>
              <a:t>Varied less during summer months, but with more outliers</a:t>
            </a:r>
          </a:p>
          <a:p>
            <a:r>
              <a:rPr lang="en-US" dirty="0">
                <a:solidFill>
                  <a:srgbClr val="EBEBEB"/>
                </a:solidFill>
              </a:rPr>
              <a:t>Expect to see seasonality in our model</a:t>
            </a:r>
          </a:p>
        </p:txBody>
      </p:sp>
    </p:spTree>
    <p:extLst>
      <p:ext uri="{BB962C8B-B14F-4D97-AF65-F5344CB8AC3E}">
        <p14:creationId xmlns:p14="http://schemas.microsoft.com/office/powerpoint/2010/main" val="917382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83A38-8421-44D6-B973-33DF7B20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EDA – Price Trend</a:t>
            </a: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85D3A-0E7F-4939-9F0F-6914B5ABD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Plotted price trend on log plot</a:t>
            </a:r>
          </a:p>
          <a:p>
            <a:r>
              <a:rPr lang="en-US" sz="1400" dirty="0">
                <a:solidFill>
                  <a:srgbClr val="FFFFFF"/>
                </a:solidFill>
              </a:rPr>
              <a:t>Plotted against its exponentially smoothed trend</a:t>
            </a:r>
          </a:p>
          <a:p>
            <a:r>
              <a:rPr lang="en-US" sz="1400" dirty="0">
                <a:solidFill>
                  <a:srgbClr val="FFFFFF"/>
                </a:solidFill>
              </a:rPr>
              <a:t>Can see generally upwards trend, with seasonality on multiple time-frames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567D807D-D24D-4CF8-AECE-3D7455361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220" y="1535238"/>
            <a:ext cx="7563141" cy="43488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78364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C4ED9-D5F5-42B3-82C4-CDF6B155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 fontScale="90000"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Weekly and Monthly Rolling Means</a:t>
            </a:r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01C9A4F3-43AA-42D0-BED5-34A15D4D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Plotted 2019-2021 time series against its weekly and monthly rolling mean</a:t>
            </a:r>
          </a:p>
          <a:p>
            <a:r>
              <a:rPr lang="en-US" sz="1400" dirty="0">
                <a:solidFill>
                  <a:srgbClr val="FFFFFF"/>
                </a:solidFill>
              </a:rPr>
              <a:t>Weekly rolling mean appears to capture enough detail for our model without as much of the noise as the daily data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02CB6318-A662-4D4A-A214-77FAED7FF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1947442"/>
            <a:ext cx="6495847" cy="35727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31171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061A7-E465-4A05-A9ED-8121386B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 err="1">
                <a:solidFill>
                  <a:srgbClr val="EBEBEB"/>
                </a:solidFill>
              </a:rPr>
              <a:t>LogPrice</a:t>
            </a:r>
            <a:r>
              <a:rPr lang="en-US" sz="3200" dirty="0">
                <a:solidFill>
                  <a:srgbClr val="EBEBEB"/>
                </a:solidFill>
              </a:rPr>
              <a:t> Lag Plot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BCB5C0-5720-4B2F-95CC-4EAC648E6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 err="1">
                <a:solidFill>
                  <a:srgbClr val="FFFFFF"/>
                </a:solidFill>
              </a:rPr>
              <a:t>Lag_plot</a:t>
            </a:r>
            <a:r>
              <a:rPr lang="en-US" sz="1400" dirty="0">
                <a:solidFill>
                  <a:srgbClr val="FFFFFF"/>
                </a:solidFill>
              </a:rPr>
              <a:t> shows strong correlation with it’s t-1 log.</a:t>
            </a: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25E360DD-0B55-4169-A7AE-A1B40898E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1898723"/>
            <a:ext cx="6495847" cy="36701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72724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8E1C8-A02F-4F2F-97F6-BE8CE5E7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 fontScale="90000"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Series Decomposition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4107FA-60ED-4634-B69A-15A3AD112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Decomposed </a:t>
            </a:r>
            <a:r>
              <a:rPr lang="en-US" sz="1400" dirty="0" err="1">
                <a:solidFill>
                  <a:srgbClr val="FFFFFF"/>
                </a:solidFill>
              </a:rPr>
              <a:t>y_log</a:t>
            </a:r>
            <a:r>
              <a:rPr lang="en-US" sz="1400" dirty="0">
                <a:solidFill>
                  <a:srgbClr val="FFFFFF"/>
                </a:solidFill>
              </a:rPr>
              <a:t> to see its trend, seasonality and residual plots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B5374B8-B968-4BD9-92C8-CF155FFF7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14" y="1737405"/>
            <a:ext cx="7338554" cy="39444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4911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1191</TotalTime>
  <Words>558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Ethereum Price Prediction</vt:lpstr>
      <vt:lpstr>Problem Statement</vt:lpstr>
      <vt:lpstr>Problem Formulation and Approach</vt:lpstr>
      <vt:lpstr>Data Wrangling</vt:lpstr>
      <vt:lpstr>EDA</vt:lpstr>
      <vt:lpstr>EDA – Price Trend</vt:lpstr>
      <vt:lpstr>Weekly and Monthly Rolling Means</vt:lpstr>
      <vt:lpstr>LogPrice Lag Plot</vt:lpstr>
      <vt:lpstr>Series Decomposition</vt:lpstr>
      <vt:lpstr>Achieving stationarity</vt:lpstr>
      <vt:lpstr>Final Model – Facebook Prophet</vt:lpstr>
      <vt:lpstr>Final Model – Facebook Prophet</vt:lpstr>
      <vt:lpstr>Final Model – Facebook Prophet</vt:lpstr>
      <vt:lpstr>Final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Price Prediction</dc:title>
  <dc:creator>Nick Roller</dc:creator>
  <cp:lastModifiedBy>Nick Roller</cp:lastModifiedBy>
  <cp:revision>4</cp:revision>
  <dcterms:created xsi:type="dcterms:W3CDTF">2021-11-14T15:24:45Z</dcterms:created>
  <dcterms:modified xsi:type="dcterms:W3CDTF">2021-11-15T11:16:10Z</dcterms:modified>
</cp:coreProperties>
</file>