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2CE6-EB89-4DE7-B19D-66BF6144BB19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606F-3A56-4321-84B2-91FE84C9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80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2CE6-EB89-4DE7-B19D-66BF6144BB19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606F-3A56-4321-84B2-91FE84C9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44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2CE6-EB89-4DE7-B19D-66BF6144BB19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606F-3A56-4321-84B2-91FE84C9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5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2CE6-EB89-4DE7-B19D-66BF6144BB19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606F-3A56-4321-84B2-91FE84C9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92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2CE6-EB89-4DE7-B19D-66BF6144BB19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606F-3A56-4321-84B2-91FE84C9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24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2CE6-EB89-4DE7-B19D-66BF6144BB19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606F-3A56-4321-84B2-91FE84C9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9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2CE6-EB89-4DE7-B19D-66BF6144BB19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606F-3A56-4321-84B2-91FE84C9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89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2CE6-EB89-4DE7-B19D-66BF6144BB19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606F-3A56-4321-84B2-91FE84C9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4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2CE6-EB89-4DE7-B19D-66BF6144BB19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606F-3A56-4321-84B2-91FE84C9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3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2CE6-EB89-4DE7-B19D-66BF6144BB19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606F-3A56-4321-84B2-91FE84C9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5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2CE6-EB89-4DE7-B19D-66BF6144BB19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606F-3A56-4321-84B2-91FE84C9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13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82CE6-EB89-4DE7-B19D-66BF6144BB19}" type="datetimeFigureOut">
              <a:rPr lang="ru-RU" smtClean="0"/>
              <a:t>10.02.2016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606F-3A56-4321-84B2-91FE84C94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26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JDBC</a:t>
            </a:r>
            <a:r>
              <a:rPr lang="ru-RU" smtClean="0"/>
              <a:t>. Робота з БД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40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077200" cy="762000"/>
          </a:xfrm>
        </p:spPr>
        <p:txBody>
          <a:bodyPr/>
          <a:lstStyle/>
          <a:p>
            <a:r>
              <a:rPr lang="en-US" altLang="ru-RU" sz="3800"/>
              <a:t>Java Database Connectivity (JDBC)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/>
              <a:t>JDBC – provides an interface to Relational Data Sources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JDBC library provides the means for executing SQL statements to access and operate on a relational database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JDBC library is implemented in the java.sql package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Set of classes and interfaces that provide a uniform API for access to broad range of databases</a:t>
            </a:r>
          </a:p>
        </p:txBody>
      </p:sp>
    </p:spTree>
    <p:extLst>
      <p:ext uri="{BB962C8B-B14F-4D97-AF65-F5344CB8AC3E}">
        <p14:creationId xmlns:p14="http://schemas.microsoft.com/office/powerpoint/2010/main" val="63292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Talking to Databases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01000" cy="1371600"/>
          </a:xfrm>
        </p:spPr>
        <p:txBody>
          <a:bodyPr/>
          <a:lstStyle/>
          <a:p>
            <a:r>
              <a:rPr lang="en-US" altLang="ru-RU" sz="2800"/>
              <a:t>A JDBC based application is insulated from the characteristics of specific database engines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200400" y="3124200"/>
            <a:ext cx="29718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3429000" y="3200400"/>
            <a:ext cx="2605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latin typeface="Arial" charset="0"/>
              </a:rPr>
              <a:t>Java Application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200400" y="4267200"/>
            <a:ext cx="29718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089400" y="4343400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latin typeface="Arial" charset="0"/>
              </a:rPr>
              <a:t>JDBC</a:t>
            </a: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2133600" y="5334000"/>
            <a:ext cx="1524000" cy="10668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>
            <a:off x="3962400" y="5334000"/>
            <a:ext cx="1524000" cy="10668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5867400" y="5334000"/>
            <a:ext cx="1524000" cy="10668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46482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2895600" y="4876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4724400" y="487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5562600" y="4876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2227263" y="5562600"/>
            <a:ext cx="1298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b="1"/>
              <a:t>Access</a:t>
            </a:r>
          </a:p>
          <a:p>
            <a:pPr algn="ctr"/>
            <a:r>
              <a:rPr lang="en-US" altLang="ru-RU" b="1"/>
              <a:t>Database</a:t>
            </a: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4111625" y="5562600"/>
            <a:ext cx="1298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b="1"/>
              <a:t>Oracle</a:t>
            </a:r>
          </a:p>
          <a:p>
            <a:pPr algn="ctr"/>
            <a:r>
              <a:rPr lang="en-US" altLang="ru-RU" b="1"/>
              <a:t>Database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6019800" y="5562600"/>
            <a:ext cx="1298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b="1"/>
              <a:t>Sybase</a:t>
            </a:r>
          </a:p>
          <a:p>
            <a:pPr algn="ctr"/>
            <a:r>
              <a:rPr lang="en-US" altLang="ru-RU" b="1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58719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JDBC Concepts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800600"/>
          </a:xfrm>
        </p:spPr>
        <p:txBody>
          <a:bodyPr/>
          <a:lstStyle/>
          <a:p>
            <a:r>
              <a:rPr lang="en-US" altLang="ru-RU" sz="2800"/>
              <a:t>JDBC’s design is very similar to the design of ODBC</a:t>
            </a:r>
          </a:p>
          <a:p>
            <a:r>
              <a:rPr lang="en-US" altLang="ru-RU" sz="2800"/>
              <a:t>Driver Manager</a:t>
            </a:r>
          </a:p>
          <a:p>
            <a:pPr lvl="1"/>
            <a:r>
              <a:rPr lang="en-US" altLang="ru-RU" sz="2400"/>
              <a:t>Loads database drivers, and manages the connection between the application and the driver</a:t>
            </a:r>
          </a:p>
          <a:p>
            <a:r>
              <a:rPr lang="en-US" altLang="ru-RU" sz="2800"/>
              <a:t>Driver</a:t>
            </a:r>
          </a:p>
          <a:p>
            <a:pPr lvl="1"/>
            <a:r>
              <a:rPr lang="en-US" altLang="ru-RU" sz="2400"/>
              <a:t>Translates API calls into operations for a specific data source</a:t>
            </a:r>
          </a:p>
          <a:p>
            <a:r>
              <a:rPr lang="en-US" altLang="ru-RU" sz="2800"/>
              <a:t>Connection</a:t>
            </a:r>
          </a:p>
          <a:p>
            <a:pPr lvl="1"/>
            <a:r>
              <a:rPr lang="en-US" altLang="ru-RU" sz="2400"/>
              <a:t>A session between an application and a database</a:t>
            </a:r>
          </a:p>
          <a:p>
            <a:endParaRPr lang="en-US" altLang="ru-RU" sz="2800"/>
          </a:p>
        </p:txBody>
      </p:sp>
    </p:spTree>
    <p:extLst>
      <p:ext uri="{BB962C8B-B14F-4D97-AF65-F5344CB8AC3E}">
        <p14:creationId xmlns:p14="http://schemas.microsoft.com/office/powerpoint/2010/main" val="72692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JDBC Concepts (contd.)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/>
              <a:t>Statement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An SQL Statement to perform a query or update operation</a:t>
            </a:r>
          </a:p>
          <a:p>
            <a:pPr>
              <a:lnSpc>
                <a:spcPct val="90000"/>
              </a:lnSpc>
            </a:pPr>
            <a:r>
              <a:rPr lang="en-US" altLang="ru-RU"/>
              <a:t>Metadata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Information about returned data, the database and the driver</a:t>
            </a:r>
          </a:p>
          <a:p>
            <a:pPr>
              <a:lnSpc>
                <a:spcPct val="90000"/>
              </a:lnSpc>
            </a:pPr>
            <a:r>
              <a:rPr lang="en-US" altLang="ru-RU"/>
              <a:t>ResultSet</a:t>
            </a:r>
          </a:p>
          <a:p>
            <a:pPr lvl="1">
              <a:lnSpc>
                <a:spcPct val="90000"/>
              </a:lnSpc>
            </a:pPr>
            <a:r>
              <a:rPr lang="en-US" altLang="ru-RU"/>
              <a:t>Logical set of columns and rows returned by executing an SQL statement (resulting tuples)</a:t>
            </a:r>
          </a:p>
        </p:txBody>
      </p:sp>
    </p:spTree>
    <p:extLst>
      <p:ext uri="{BB962C8B-B14F-4D97-AF65-F5344CB8AC3E}">
        <p14:creationId xmlns:p14="http://schemas.microsoft.com/office/powerpoint/2010/main" val="301985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Steps during execution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/>
              <a:t>The following steps are executed when running a JDBC application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Import the necessary classes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Load the JDBC driver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Identify the database source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Allocate a “connection” object (create)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Allocate a “Statement” object (create)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Execute a query using the “Statement” object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Retrieve data from the returned “ResultSet” object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Close the “ResultSet” object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Close the “Statement” object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Close the “Connection” object</a:t>
            </a:r>
          </a:p>
          <a:p>
            <a:pPr lvl="1">
              <a:lnSpc>
                <a:spcPct val="90000"/>
              </a:lnSpc>
            </a:pPr>
            <a:endParaRPr lang="en-US" altLang="ru-RU" sz="2400"/>
          </a:p>
        </p:txBody>
      </p:sp>
    </p:spTree>
    <p:extLst>
      <p:ext uri="{BB962C8B-B14F-4D97-AF65-F5344CB8AC3E}">
        <p14:creationId xmlns:p14="http://schemas.microsoft.com/office/powerpoint/2010/main" val="13937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JDBC Component Interaction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38200" y="2046288"/>
            <a:ext cx="1447800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90600" y="2092325"/>
            <a:ext cx="1212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b="1"/>
              <a:t>Driver</a:t>
            </a:r>
          </a:p>
          <a:p>
            <a:pPr algn="ctr"/>
            <a:r>
              <a:rPr lang="en-US" altLang="ru-RU" b="1"/>
              <a:t>Manager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974975" y="2046288"/>
            <a:ext cx="1447800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935288" y="2274888"/>
            <a:ext cx="155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b="1"/>
              <a:t>Connection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168900" y="2046288"/>
            <a:ext cx="1447800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211763" y="2274888"/>
            <a:ext cx="1392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b="1"/>
              <a:t>Statement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7381875" y="2046288"/>
            <a:ext cx="1447800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434263" y="2274888"/>
            <a:ext cx="1338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b="1"/>
              <a:t>ResultSet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5233988" y="3594100"/>
            <a:ext cx="3559175" cy="5445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481763" y="3651250"/>
            <a:ext cx="90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b="1"/>
              <a:t>Driver</a:t>
            </a:r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>
            <a:off x="5253038" y="4705350"/>
            <a:ext cx="3502025" cy="1108075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302375" y="5173663"/>
            <a:ext cx="129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b="1"/>
              <a:t>Database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2295525" y="2503488"/>
            <a:ext cx="681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4470400" y="2503488"/>
            <a:ext cx="681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6669088" y="2503488"/>
            <a:ext cx="6810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5892800" y="2957513"/>
            <a:ext cx="0" cy="66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5892800" y="4179888"/>
            <a:ext cx="0" cy="66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8083550" y="2957513"/>
            <a:ext cx="0" cy="66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8083550" y="4179888"/>
            <a:ext cx="0" cy="66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2220913" y="2198688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 b="1">
                <a:latin typeface="Times New Roman" pitchFamily="18" charset="0"/>
              </a:rPr>
              <a:t>Creates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4373563" y="2198688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 b="1">
                <a:latin typeface="Times New Roman" pitchFamily="18" charset="0"/>
              </a:rPr>
              <a:t>Creates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583363" y="2198688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 b="1">
                <a:latin typeface="Times New Roman" pitchFamily="18" charset="0"/>
              </a:rPr>
              <a:t>Creates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5116513" y="310991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 b="1">
                <a:latin typeface="Times New Roman" pitchFamily="18" charset="0"/>
              </a:rPr>
              <a:t>SQL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7291388" y="4122738"/>
            <a:ext cx="841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 b="1">
                <a:latin typeface="Times New Roman" pitchFamily="18" charset="0"/>
              </a:rPr>
              <a:t>Result</a:t>
            </a:r>
          </a:p>
          <a:p>
            <a:r>
              <a:rPr lang="en-US" altLang="ru-RU" sz="1600" b="1">
                <a:latin typeface="Times New Roman" pitchFamily="18" charset="0"/>
              </a:rPr>
              <a:t>(tuples)</a:t>
            </a:r>
          </a:p>
        </p:txBody>
      </p:sp>
      <p:sp>
        <p:nvSpPr>
          <p:cNvPr id="9246" name="Freeform 30"/>
          <p:cNvSpPr>
            <a:spLocks/>
          </p:cNvSpPr>
          <p:nvPr/>
        </p:nvSpPr>
        <p:spPr bwMode="auto">
          <a:xfrm>
            <a:off x="3617913" y="2976563"/>
            <a:ext cx="1616075" cy="874712"/>
          </a:xfrm>
          <a:custGeom>
            <a:avLst/>
            <a:gdLst>
              <a:gd name="T0" fmla="*/ 0 w 1018"/>
              <a:gd name="T1" fmla="*/ 0 h 588"/>
              <a:gd name="T2" fmla="*/ 0 w 1018"/>
              <a:gd name="T3" fmla="*/ 588 h 588"/>
              <a:gd name="T4" fmla="*/ 1018 w 1018"/>
              <a:gd name="T5" fmla="*/ 588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8" h="588">
                <a:moveTo>
                  <a:pt x="0" y="0"/>
                </a:moveTo>
                <a:lnTo>
                  <a:pt x="0" y="588"/>
                </a:lnTo>
                <a:lnTo>
                  <a:pt x="1018" y="58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3736975" y="3827463"/>
            <a:ext cx="1154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sz="1600" b="1">
                <a:latin typeface="Times New Roman" pitchFamily="18" charset="0"/>
              </a:rPr>
              <a:t>Establish</a:t>
            </a:r>
          </a:p>
          <a:p>
            <a:pPr algn="ctr"/>
            <a:r>
              <a:rPr lang="en-US" altLang="ru-RU" sz="1600" b="1">
                <a:latin typeface="Times New Roman" pitchFamily="18" charset="0"/>
              </a:rPr>
              <a:t>Link to DB</a:t>
            </a:r>
          </a:p>
        </p:txBody>
      </p:sp>
    </p:spTree>
    <p:extLst>
      <p:ext uri="{BB962C8B-B14F-4D97-AF65-F5344CB8AC3E}">
        <p14:creationId xmlns:p14="http://schemas.microsoft.com/office/powerpoint/2010/main" val="2004776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Steps Involved in Basic JDBC Operations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14950" y="895350"/>
            <a:ext cx="2576513" cy="14462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754688" y="1747838"/>
            <a:ext cx="1695450" cy="449262"/>
          </a:xfrm>
          <a:prstGeom prst="rect">
            <a:avLst/>
          </a:prstGeom>
          <a:solidFill>
            <a:srgbClr val="DC005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049963" y="1719263"/>
            <a:ext cx="110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latin typeface="Times New Roman" pitchFamily="18" charset="0"/>
              </a:rPr>
              <a:t>Driver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419725" y="1017588"/>
            <a:ext cx="236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latin typeface="Times New Roman" pitchFamily="18" charset="0"/>
              </a:rPr>
              <a:t>Driver Manager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754688" y="3024188"/>
            <a:ext cx="1695450" cy="449262"/>
          </a:xfrm>
          <a:prstGeom prst="rect">
            <a:avLst/>
          </a:prstGeom>
          <a:solidFill>
            <a:srgbClr val="DC005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726113" y="2995613"/>
            <a:ext cx="175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b="1">
                <a:latin typeface="Times New Roman" pitchFamily="18" charset="0"/>
              </a:rPr>
              <a:t>Connection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754688" y="4179888"/>
            <a:ext cx="1695450" cy="449262"/>
          </a:xfrm>
          <a:prstGeom prst="rect">
            <a:avLst/>
          </a:prstGeom>
          <a:solidFill>
            <a:srgbClr val="DC005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5726113" y="4151313"/>
            <a:ext cx="175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 b="1">
                <a:latin typeface="Times New Roman" pitchFamily="18" charset="0"/>
              </a:rPr>
              <a:t>Statement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754688" y="5862638"/>
            <a:ext cx="1695450" cy="449262"/>
          </a:xfrm>
          <a:prstGeom prst="rect">
            <a:avLst/>
          </a:prstGeom>
          <a:solidFill>
            <a:srgbClr val="DC005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726113" y="5834063"/>
            <a:ext cx="175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 b="1">
                <a:latin typeface="Times New Roman" pitchFamily="18" charset="0"/>
              </a:rPr>
              <a:t>Result Set</a:t>
            </a:r>
          </a:p>
        </p:txBody>
      </p:sp>
      <p:sp>
        <p:nvSpPr>
          <p:cNvPr id="24591" name="AutoShape 15"/>
          <p:cNvSpPr>
            <a:spLocks noChangeArrowheads="1"/>
          </p:cNvSpPr>
          <p:nvPr/>
        </p:nvSpPr>
        <p:spPr bwMode="auto">
          <a:xfrm>
            <a:off x="7827963" y="2752725"/>
            <a:ext cx="1065212" cy="94773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6600825" y="2346325"/>
            <a:ext cx="1588" cy="6873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6602413" y="3494088"/>
            <a:ext cx="0" cy="6826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602413" y="4657725"/>
            <a:ext cx="3175" cy="11890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7459663" y="3254375"/>
            <a:ext cx="3651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750888" y="1641475"/>
            <a:ext cx="6551612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ru-RU" sz="2600" b="1">
                <a:solidFill>
                  <a:schemeClr val="tx2"/>
                </a:solidFill>
              </a:rPr>
              <a:t>1. Load the JDBC driver class:</a:t>
            </a:r>
          </a:p>
          <a:p>
            <a:r>
              <a:rPr lang="en-US" altLang="ru-RU" b="1"/>
              <a:t>       </a:t>
            </a:r>
            <a:r>
              <a:rPr lang="en-US" altLang="ru-RU" sz="2000" b="1"/>
              <a:t>Class.forName(“driverName”);</a:t>
            </a:r>
          </a:p>
          <a:p>
            <a:endParaRPr lang="en-US" altLang="ru-RU" sz="1600" b="1"/>
          </a:p>
          <a:p>
            <a:r>
              <a:rPr lang="en-US" altLang="ru-RU" sz="2600" b="1">
                <a:solidFill>
                  <a:schemeClr val="tx2"/>
                </a:solidFill>
              </a:rPr>
              <a:t>2. Open a database connection:</a:t>
            </a:r>
          </a:p>
          <a:p>
            <a:r>
              <a:rPr lang="en-US" altLang="ru-RU" b="1"/>
              <a:t> 	</a:t>
            </a:r>
            <a:r>
              <a:rPr lang="en-US" altLang="ru-RU" sz="2000" b="1"/>
              <a:t>DriverManager.getConnection</a:t>
            </a:r>
          </a:p>
          <a:p>
            <a:r>
              <a:rPr lang="en-US" altLang="ru-RU" sz="2000" b="1"/>
              <a:t>	(“jdbc:xxx:datasource”);</a:t>
            </a:r>
          </a:p>
          <a:p>
            <a:endParaRPr lang="en-US" altLang="ru-RU" sz="1600" b="1"/>
          </a:p>
          <a:p>
            <a:r>
              <a:rPr lang="en-US" altLang="ru-RU" sz="2600" b="1">
                <a:solidFill>
                  <a:schemeClr val="tx2"/>
                </a:solidFill>
              </a:rPr>
              <a:t>3. Issue SQL statements:</a:t>
            </a:r>
          </a:p>
          <a:p>
            <a:pPr>
              <a:lnSpc>
                <a:spcPts val="2400"/>
              </a:lnSpc>
            </a:pPr>
            <a:r>
              <a:rPr lang="en-US" altLang="ru-RU" b="1"/>
              <a:t> 	</a:t>
            </a:r>
            <a:r>
              <a:rPr lang="en-US" altLang="ru-RU" sz="2000" b="1"/>
              <a:t>stmt = con.createStatement();</a:t>
            </a:r>
          </a:p>
          <a:p>
            <a:pPr>
              <a:lnSpc>
                <a:spcPts val="2400"/>
              </a:lnSpc>
            </a:pPr>
            <a:r>
              <a:rPr lang="en-US" altLang="ru-RU" sz="2000" b="1"/>
              <a:t>	stmt.executeQuery (“Select * from myTable”);</a:t>
            </a:r>
          </a:p>
          <a:p>
            <a:pPr>
              <a:lnSpc>
                <a:spcPts val="2400"/>
              </a:lnSpc>
            </a:pPr>
            <a:endParaRPr lang="en-US" altLang="ru-RU" sz="2000" b="1"/>
          </a:p>
          <a:p>
            <a:pPr>
              <a:lnSpc>
                <a:spcPts val="2400"/>
              </a:lnSpc>
            </a:pPr>
            <a:r>
              <a:rPr lang="en-US" altLang="ru-RU" sz="2600" b="1">
                <a:solidFill>
                  <a:schemeClr val="tx2"/>
                </a:solidFill>
              </a:rPr>
              <a:t>4. Process result set:</a:t>
            </a:r>
          </a:p>
          <a:p>
            <a:pPr>
              <a:lnSpc>
                <a:spcPts val="2400"/>
              </a:lnSpc>
            </a:pPr>
            <a:r>
              <a:rPr lang="en-US" altLang="ru-RU" b="1"/>
              <a:t>	</a:t>
            </a:r>
            <a:r>
              <a:rPr lang="en-US" altLang="ru-RU" sz="2000" b="1"/>
              <a:t>while (rs.next()) {</a:t>
            </a:r>
          </a:p>
          <a:p>
            <a:pPr>
              <a:lnSpc>
                <a:spcPts val="2400"/>
              </a:lnSpc>
            </a:pPr>
            <a:r>
              <a:rPr lang="en-US" altLang="ru-RU" sz="2000" b="1"/>
              <a:t>	name = rs.getString(“name”);</a:t>
            </a:r>
          </a:p>
          <a:p>
            <a:pPr>
              <a:lnSpc>
                <a:spcPts val="2400"/>
              </a:lnSpc>
            </a:pPr>
            <a:r>
              <a:rPr lang="en-US" altLang="ru-RU" sz="2000" b="1"/>
              <a:t>	amount = rs.getInt(“amt”); }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7820025" y="3100388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1800" b="1">
                <a:latin typeface="Times New Roman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29329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77800"/>
            <a:ext cx="8026400" cy="812800"/>
          </a:xfrm>
        </p:spPr>
        <p:txBody>
          <a:bodyPr/>
          <a:lstStyle/>
          <a:p>
            <a:r>
              <a:rPr lang="en-US" altLang="ru-RU" sz="4000"/>
              <a:t>Two-Tier Database Access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403701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/>
              <a:t>Java Application talks directly to the database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Accomplished through the JDBC driver which sends commands directly to the database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Results sent back directly to the application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583238" y="1465263"/>
            <a:ext cx="3094037" cy="282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992813" y="2262188"/>
            <a:ext cx="229552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992813" y="3432175"/>
            <a:ext cx="2295525" cy="6016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6481763" y="5335588"/>
            <a:ext cx="1400175" cy="9334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976938" y="1587500"/>
            <a:ext cx="2354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solidFill>
                  <a:srgbClr val="660033"/>
                </a:solidFill>
              </a:rPr>
              <a:t>Application Space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051550" y="2481263"/>
            <a:ext cx="217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solidFill>
                  <a:srgbClr val="000066"/>
                </a:solidFill>
              </a:rPr>
              <a:t>Java Application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296025" y="3509963"/>
            <a:ext cx="166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solidFill>
                  <a:srgbClr val="000066"/>
                </a:solidFill>
              </a:rPr>
              <a:t>JDBC Driver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580188" y="5608638"/>
            <a:ext cx="129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solidFill>
                  <a:srgbClr val="660033"/>
                </a:solidFill>
              </a:rPr>
              <a:t>Database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6846888" y="4033838"/>
            <a:ext cx="0" cy="147637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430838" y="4429125"/>
            <a:ext cx="1406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b="1">
                <a:solidFill>
                  <a:srgbClr val="FF0000"/>
                </a:solidFill>
              </a:rPr>
              <a:t>SQL</a:t>
            </a:r>
          </a:p>
          <a:p>
            <a:pPr algn="ctr"/>
            <a:r>
              <a:rPr lang="en-US" altLang="ru-RU" b="1">
                <a:solidFill>
                  <a:srgbClr val="FF0000"/>
                </a:solidFill>
              </a:rPr>
              <a:t>Command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>
            <a:off x="7475538" y="4033838"/>
            <a:ext cx="0" cy="147637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507288" y="4429125"/>
            <a:ext cx="949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b="1">
                <a:solidFill>
                  <a:srgbClr val="FF0000"/>
                </a:solidFill>
              </a:rPr>
              <a:t>Result</a:t>
            </a:r>
          </a:p>
          <a:p>
            <a:pPr algn="ctr"/>
            <a:r>
              <a:rPr lang="en-US" altLang="ru-RU" b="1">
                <a:solidFill>
                  <a:srgbClr val="FF0000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37357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55588"/>
            <a:ext cx="8077200" cy="754062"/>
          </a:xfrm>
        </p:spPr>
        <p:txBody>
          <a:bodyPr/>
          <a:lstStyle/>
          <a:p>
            <a:r>
              <a:rPr lang="en-US" altLang="ru-RU" sz="3900"/>
              <a:t>Three-Tier Database Access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504950"/>
            <a:ext cx="36861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600" b="1"/>
              <a:t>JDBC driver sends commands to a middle tier, which in turn sends commands to database.</a:t>
            </a:r>
          </a:p>
          <a:p>
            <a:pPr>
              <a:lnSpc>
                <a:spcPct val="90000"/>
              </a:lnSpc>
            </a:pPr>
            <a:r>
              <a:rPr lang="en-US" altLang="ru-RU" sz="2600" b="1"/>
              <a:t>Results are sent back to the middle tier, which communicates them back to the application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6062663" y="5411788"/>
            <a:ext cx="1400175" cy="9334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164138" y="1465263"/>
            <a:ext cx="3094037" cy="2079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573713" y="2052638"/>
            <a:ext cx="2295525" cy="6746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573713" y="2914650"/>
            <a:ext cx="2295525" cy="444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672138" y="1568450"/>
            <a:ext cx="1987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b="1">
                <a:solidFill>
                  <a:srgbClr val="660033"/>
                </a:solidFill>
              </a:rPr>
              <a:t>Application Space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5822950" y="2189163"/>
            <a:ext cx="1836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b="1">
                <a:solidFill>
                  <a:srgbClr val="000066"/>
                </a:solidFill>
              </a:rPr>
              <a:t>Java Application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991225" y="2967038"/>
            <a:ext cx="1411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b="1">
                <a:solidFill>
                  <a:srgbClr val="000066"/>
                </a:solidFill>
              </a:rPr>
              <a:t>JDBC Driver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161088" y="5684838"/>
            <a:ext cx="129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solidFill>
                  <a:srgbClr val="660033"/>
                </a:solidFill>
              </a:rPr>
              <a:t>Database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113338" y="3589338"/>
            <a:ext cx="1203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SQL</a:t>
            </a:r>
          </a:p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Command</a:t>
            </a:r>
          </a:p>
        </p:txBody>
      </p:sp>
      <p:grpSp>
        <p:nvGrpSpPr>
          <p:cNvPr id="11281" name="Group 17"/>
          <p:cNvGrpSpPr>
            <a:grpSpLocks/>
          </p:cNvGrpSpPr>
          <p:nvPr/>
        </p:nvGrpSpPr>
        <p:grpSpPr bwMode="auto">
          <a:xfrm>
            <a:off x="6427788" y="3386138"/>
            <a:ext cx="628650" cy="717550"/>
            <a:chOff x="4313" y="2133"/>
            <a:chExt cx="396" cy="930"/>
          </a:xfrm>
        </p:grpSpPr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151688" y="3589338"/>
            <a:ext cx="8207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Result</a:t>
            </a:r>
          </a:p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Set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5746750" y="4130675"/>
            <a:ext cx="2024063" cy="700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802313" y="4184650"/>
            <a:ext cx="1843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sz="1800" b="1">
                <a:solidFill>
                  <a:srgbClr val="000066"/>
                </a:solidFill>
              </a:rPr>
              <a:t>Application Server</a:t>
            </a:r>
          </a:p>
          <a:p>
            <a:pPr algn="ctr"/>
            <a:r>
              <a:rPr lang="en-US" altLang="ru-RU" sz="1800" b="1">
                <a:solidFill>
                  <a:srgbClr val="000066"/>
                </a:solidFill>
              </a:rPr>
              <a:t>(middle-tier)</a:t>
            </a:r>
          </a:p>
        </p:txBody>
      </p:sp>
      <p:grpSp>
        <p:nvGrpSpPr>
          <p:cNvPr id="11287" name="Group 23"/>
          <p:cNvGrpSpPr>
            <a:grpSpLocks/>
          </p:cNvGrpSpPr>
          <p:nvPr/>
        </p:nvGrpSpPr>
        <p:grpSpPr bwMode="auto">
          <a:xfrm>
            <a:off x="6427788" y="4833938"/>
            <a:ext cx="628650" cy="717550"/>
            <a:chOff x="4313" y="2133"/>
            <a:chExt cx="396" cy="930"/>
          </a:xfrm>
        </p:grpSpPr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106988" y="4870450"/>
            <a:ext cx="1295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Proprietary</a:t>
            </a:r>
          </a:p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406472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8750"/>
            <a:ext cx="7772400" cy="831850"/>
          </a:xfrm>
        </p:spPr>
        <p:txBody>
          <a:bodyPr/>
          <a:lstStyle/>
          <a:p>
            <a:r>
              <a:rPr lang="en-US" altLang="ru-RU"/>
              <a:t>JDBC Driver Types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23950"/>
            <a:ext cx="827246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/>
              <a:t>JDBC-ODBC Bridge, plus ODBC driver (Type 1)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Simplest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JDBC methods -&gt; Translate JDBC methods to ODBC methods -&gt; ODBC to native methods -&gt; Native methods API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Native-API, partly Java driver (Type 2)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JDBC methods -&gt; Map JDBC methods to native methods (calls to vendor library) -&gt; Native methods API (vendor library)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JDBC-net, pure Java driver (Type 3)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JDBC methods -&gt; Translate to Native API methods through TCP/IP network -&gt; Native API methods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Native-protocol, pure Java driver (Type 4)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Java methods -&gt; Native methods in Java</a:t>
            </a:r>
          </a:p>
        </p:txBody>
      </p:sp>
    </p:spTree>
    <p:extLst>
      <p:ext uri="{BB962C8B-B14F-4D97-AF65-F5344CB8AC3E}">
        <p14:creationId xmlns:p14="http://schemas.microsoft.com/office/powerpoint/2010/main" val="299303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Database Connectivity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JDBC – </a:t>
            </a:r>
            <a:r>
              <a:rPr lang="uk-UA" smtClean="0"/>
              <a:t>з</a:t>
            </a:r>
            <a:r>
              <a:rPr lang="en-US" smtClean="0"/>
              <a:t>’</a:t>
            </a:r>
            <a:r>
              <a:rPr lang="uk-UA" smtClean="0"/>
              <a:t>єднання</a:t>
            </a:r>
            <a:r>
              <a:rPr lang="en-US" smtClean="0"/>
              <a:t> </a:t>
            </a:r>
            <a:r>
              <a:rPr lang="uk-UA" smtClean="0"/>
              <a:t>з базами даних – дозволяє </a:t>
            </a:r>
            <a:r>
              <a:rPr lang="en-US" smtClean="0"/>
              <a:t>Java</a:t>
            </a:r>
            <a:r>
              <a:rPr lang="uk-UA" smtClean="0"/>
              <a:t> додаткам отримати доступ до даних різних СУБД</a:t>
            </a:r>
          </a:p>
          <a:p>
            <a:r>
              <a:rPr lang="uk-UA" smtClean="0"/>
              <a:t>Дозволяє:</a:t>
            </a:r>
          </a:p>
          <a:p>
            <a:pPr lvl="1"/>
            <a:r>
              <a:rPr lang="uk-UA" smtClean="0"/>
              <a:t>Встановити з</a:t>
            </a:r>
            <a:r>
              <a:rPr lang="en-US" smtClean="0"/>
              <a:t>’</a:t>
            </a:r>
            <a:r>
              <a:rPr lang="uk-UA" smtClean="0"/>
              <a:t>єднання з БД</a:t>
            </a:r>
          </a:p>
          <a:p>
            <a:pPr lvl="1"/>
            <a:r>
              <a:rPr lang="uk-UA" smtClean="0"/>
              <a:t>Посилати запити та змінювати стан БД</a:t>
            </a:r>
          </a:p>
          <a:p>
            <a:pPr lvl="1"/>
            <a:r>
              <a:rPr lang="uk-UA" smtClean="0"/>
              <a:t>Обробляти результати запитів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76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85750"/>
            <a:ext cx="7772400" cy="1143000"/>
          </a:xfrm>
        </p:spPr>
        <p:txBody>
          <a:bodyPr/>
          <a:lstStyle/>
          <a:p>
            <a:r>
              <a:rPr lang="en-US" altLang="ru-RU" sz="4000"/>
              <a:t>Type 1: JDBC-ODBC Bridge, Plus ODBC Driver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638300"/>
            <a:ext cx="44846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/>
              <a:t>This driver type is provided by Sun with JDK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Provides JDBC access to databases through ODBC drivers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ODBC driver must be configured for the bridge to work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Only solution if no JDBC driver available for the DBMS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6615113" y="5411788"/>
            <a:ext cx="1400175" cy="9334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716588" y="1465263"/>
            <a:ext cx="3094037" cy="2079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126163" y="2052638"/>
            <a:ext cx="2295525" cy="6746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126163" y="2914650"/>
            <a:ext cx="2295525" cy="444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224588" y="1568450"/>
            <a:ext cx="1987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b="1">
                <a:solidFill>
                  <a:srgbClr val="660033"/>
                </a:solidFill>
              </a:rPr>
              <a:t>Application Space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375400" y="2189163"/>
            <a:ext cx="1836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b="1">
                <a:solidFill>
                  <a:srgbClr val="000066"/>
                </a:solidFill>
              </a:rPr>
              <a:t>Java Application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143625" y="2947988"/>
            <a:ext cx="2312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b="1">
                <a:solidFill>
                  <a:srgbClr val="000066"/>
                </a:solidFill>
              </a:rPr>
              <a:t>JDBC – ODBC Bridge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713538" y="5684838"/>
            <a:ext cx="129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solidFill>
                  <a:srgbClr val="660033"/>
                </a:solidFill>
              </a:rPr>
              <a:t>Database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665788" y="3589338"/>
            <a:ext cx="1203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SQL</a:t>
            </a:r>
          </a:p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Command</a:t>
            </a:r>
          </a:p>
        </p:txBody>
      </p: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6980238" y="3386138"/>
            <a:ext cx="628650" cy="717550"/>
            <a:chOff x="4313" y="2133"/>
            <a:chExt cx="396" cy="930"/>
          </a:xfrm>
        </p:grpSpPr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7704138" y="3589338"/>
            <a:ext cx="8207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Result</a:t>
            </a:r>
          </a:p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Set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6299200" y="4130675"/>
            <a:ext cx="2024063" cy="700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6615113" y="4318000"/>
            <a:ext cx="1330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sz="1800" b="1">
                <a:solidFill>
                  <a:srgbClr val="000066"/>
                </a:solidFill>
              </a:rPr>
              <a:t>ODBC Driver</a:t>
            </a:r>
          </a:p>
        </p:txBody>
      </p:sp>
      <p:grpSp>
        <p:nvGrpSpPr>
          <p:cNvPr id="13331" name="Group 19"/>
          <p:cNvGrpSpPr>
            <a:grpSpLocks/>
          </p:cNvGrpSpPr>
          <p:nvPr/>
        </p:nvGrpSpPr>
        <p:grpSpPr bwMode="auto">
          <a:xfrm>
            <a:off x="6980238" y="4833938"/>
            <a:ext cx="628650" cy="717550"/>
            <a:chOff x="4313" y="2133"/>
            <a:chExt cx="396" cy="930"/>
          </a:xfrm>
        </p:grpSpPr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7678738" y="4889500"/>
            <a:ext cx="1295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Proprietary</a:t>
            </a:r>
          </a:p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131024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295275"/>
            <a:ext cx="8524875" cy="733425"/>
          </a:xfrm>
        </p:spPr>
        <p:txBody>
          <a:bodyPr/>
          <a:lstStyle/>
          <a:p>
            <a:r>
              <a:rPr lang="en-US" altLang="ru-RU" sz="3800"/>
              <a:t>Type 2: Native-API, Partly Java Driver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390650"/>
            <a:ext cx="388143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/>
              <a:t>Native-API driver converts JDBC commands into DBMS-specific native calls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Same restrictions as Type1 – must have some binary code loaded on its machine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Directly interfaces with the database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234113" y="5335588"/>
            <a:ext cx="1400175" cy="9334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335588" y="1389063"/>
            <a:ext cx="3094037" cy="2079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745163" y="1976438"/>
            <a:ext cx="2295525" cy="6746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745163" y="2838450"/>
            <a:ext cx="2295525" cy="444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843588" y="1492250"/>
            <a:ext cx="1987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b="1">
                <a:solidFill>
                  <a:srgbClr val="660033"/>
                </a:solidFill>
              </a:rPr>
              <a:t>Application Space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994400" y="2112963"/>
            <a:ext cx="1836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b="1">
                <a:solidFill>
                  <a:srgbClr val="000066"/>
                </a:solidFill>
              </a:rPr>
              <a:t>Java Application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819775" y="2852738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b="1">
                <a:solidFill>
                  <a:srgbClr val="000066"/>
                </a:solidFill>
              </a:rPr>
              <a:t>Type 2 JDBC Driver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332538" y="5608638"/>
            <a:ext cx="129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solidFill>
                  <a:srgbClr val="660033"/>
                </a:solidFill>
              </a:rPr>
              <a:t>Database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284788" y="3513138"/>
            <a:ext cx="1203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SQL</a:t>
            </a:r>
          </a:p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Command</a:t>
            </a:r>
          </a:p>
        </p:txBody>
      </p: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6599238" y="3309938"/>
            <a:ext cx="628650" cy="717550"/>
            <a:chOff x="4313" y="2133"/>
            <a:chExt cx="396" cy="930"/>
          </a:xfrm>
        </p:grpSpPr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7323138" y="3513138"/>
            <a:ext cx="8207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Result</a:t>
            </a:r>
          </a:p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Set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918200" y="4054475"/>
            <a:ext cx="2024063" cy="700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065838" y="4089400"/>
            <a:ext cx="1712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 sz="1800" b="1">
                <a:solidFill>
                  <a:srgbClr val="000066"/>
                </a:solidFill>
              </a:rPr>
              <a:t>Native Database</a:t>
            </a:r>
          </a:p>
          <a:p>
            <a:pPr algn="ctr"/>
            <a:r>
              <a:rPr lang="en-US" altLang="ru-RU" sz="1800" b="1">
                <a:solidFill>
                  <a:srgbClr val="000066"/>
                </a:solidFill>
              </a:rPr>
              <a:t>Library</a:t>
            </a:r>
          </a:p>
        </p:txBody>
      </p:sp>
      <p:grpSp>
        <p:nvGrpSpPr>
          <p:cNvPr id="14355" name="Group 19"/>
          <p:cNvGrpSpPr>
            <a:grpSpLocks/>
          </p:cNvGrpSpPr>
          <p:nvPr/>
        </p:nvGrpSpPr>
        <p:grpSpPr bwMode="auto">
          <a:xfrm>
            <a:off x="6599238" y="4757738"/>
            <a:ext cx="628650" cy="717550"/>
            <a:chOff x="4313" y="2133"/>
            <a:chExt cx="396" cy="930"/>
          </a:xfrm>
        </p:grpSpPr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7297738" y="4813300"/>
            <a:ext cx="1295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Proprietary</a:t>
            </a:r>
          </a:p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163641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96850"/>
            <a:ext cx="8077200" cy="793750"/>
          </a:xfrm>
        </p:spPr>
        <p:txBody>
          <a:bodyPr/>
          <a:lstStyle/>
          <a:p>
            <a:r>
              <a:rPr lang="en-US" altLang="ru-RU" sz="3800"/>
              <a:t>Type 3: JDBC-Net, Pure Java Driver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333500"/>
            <a:ext cx="458311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600" b="1"/>
              <a:t>Translates JDBC calls into a database-independent network protocol and sent to a middleware server.</a:t>
            </a:r>
          </a:p>
          <a:p>
            <a:pPr>
              <a:lnSpc>
                <a:spcPct val="90000"/>
              </a:lnSpc>
            </a:pPr>
            <a:r>
              <a:rPr lang="en-US" altLang="ru-RU" sz="2600" b="1"/>
              <a:t>This server translates this DBMS-independent protocol into a DBMS-specific protocol and sent to the database</a:t>
            </a:r>
          </a:p>
          <a:p>
            <a:pPr>
              <a:lnSpc>
                <a:spcPct val="90000"/>
              </a:lnSpc>
            </a:pPr>
            <a:r>
              <a:rPr lang="en-US" altLang="ru-RU" sz="2600" b="1"/>
              <a:t>Results sent back to the middleware and routed to the client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6557963" y="5602288"/>
            <a:ext cx="1400175" cy="9334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659438" y="1465263"/>
            <a:ext cx="3094037" cy="2079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069013" y="2052638"/>
            <a:ext cx="2295525" cy="6746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069013" y="2914650"/>
            <a:ext cx="2295525" cy="4445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6167438" y="1568450"/>
            <a:ext cx="1987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b="1">
                <a:solidFill>
                  <a:srgbClr val="660033"/>
                </a:solidFill>
              </a:rPr>
              <a:t>Application Space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318250" y="2189163"/>
            <a:ext cx="1836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b="1">
                <a:solidFill>
                  <a:srgbClr val="000066"/>
                </a:solidFill>
              </a:rPr>
              <a:t>Java Application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143625" y="2947988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 b="1">
                <a:solidFill>
                  <a:srgbClr val="000066"/>
                </a:solidFill>
              </a:rPr>
              <a:t>Type 3 JDBC Driver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656388" y="5875338"/>
            <a:ext cx="129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solidFill>
                  <a:srgbClr val="660033"/>
                </a:solidFill>
              </a:rPr>
              <a:t>Database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608638" y="3589338"/>
            <a:ext cx="1203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SQL</a:t>
            </a:r>
          </a:p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Command</a:t>
            </a:r>
          </a:p>
        </p:txBody>
      </p:sp>
      <p:grpSp>
        <p:nvGrpSpPr>
          <p:cNvPr id="15373" name="Group 13"/>
          <p:cNvGrpSpPr>
            <a:grpSpLocks/>
          </p:cNvGrpSpPr>
          <p:nvPr/>
        </p:nvGrpSpPr>
        <p:grpSpPr bwMode="auto">
          <a:xfrm>
            <a:off x="6923088" y="3386138"/>
            <a:ext cx="628650" cy="717550"/>
            <a:chOff x="4313" y="2133"/>
            <a:chExt cx="396" cy="930"/>
          </a:xfrm>
        </p:grpSpPr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646988" y="3589338"/>
            <a:ext cx="8207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Result</a:t>
            </a:r>
          </a:p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Set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6008688" y="4130675"/>
            <a:ext cx="2471737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6357938" y="4164013"/>
            <a:ext cx="1812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sz="1800" b="1">
                <a:solidFill>
                  <a:srgbClr val="660033"/>
                </a:solidFill>
              </a:rPr>
              <a:t>Middleware Space</a:t>
            </a:r>
          </a:p>
        </p:txBody>
      </p:sp>
      <p:grpSp>
        <p:nvGrpSpPr>
          <p:cNvPr id="15379" name="Group 19"/>
          <p:cNvGrpSpPr>
            <a:grpSpLocks/>
          </p:cNvGrpSpPr>
          <p:nvPr/>
        </p:nvGrpSpPr>
        <p:grpSpPr bwMode="auto">
          <a:xfrm>
            <a:off x="6923088" y="5024438"/>
            <a:ext cx="628650" cy="717550"/>
            <a:chOff x="4313" y="2133"/>
            <a:chExt cx="396" cy="930"/>
          </a:xfrm>
        </p:grpSpPr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H="1">
              <a:off x="4313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 flipH="1">
              <a:off x="4709" y="2133"/>
              <a:ext cx="0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7621588" y="5080000"/>
            <a:ext cx="1295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Proprietary</a:t>
            </a:r>
          </a:p>
          <a:p>
            <a:pPr algn="ctr">
              <a:lnSpc>
                <a:spcPct val="75000"/>
              </a:lnSpc>
            </a:pPr>
            <a:r>
              <a:rPr lang="en-US" altLang="ru-RU" sz="2000" b="1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6342063" y="4532313"/>
            <a:ext cx="1809750" cy="3889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6637338" y="4537075"/>
            <a:ext cx="1222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700" b="1">
                <a:solidFill>
                  <a:srgbClr val="000066"/>
                </a:solidFill>
              </a:rPr>
              <a:t>JDBC Driver</a:t>
            </a:r>
          </a:p>
        </p:txBody>
      </p:sp>
    </p:spTree>
    <p:extLst>
      <p:ext uri="{BB962C8B-B14F-4D97-AF65-F5344CB8AC3E}">
        <p14:creationId xmlns:p14="http://schemas.microsoft.com/office/powerpoint/2010/main" val="1091135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90500"/>
            <a:ext cx="7772400" cy="1143000"/>
          </a:xfrm>
        </p:spPr>
        <p:txBody>
          <a:bodyPr/>
          <a:lstStyle/>
          <a:p>
            <a:r>
              <a:rPr lang="en-US" altLang="ru-RU" sz="3600"/>
              <a:t>Type 4: Native-</a:t>
            </a:r>
            <a:r>
              <a:rPr lang="en-US" altLang="ru-RU" sz="3800"/>
              <a:t>Protocol</a:t>
            </a:r>
            <a:r>
              <a:rPr lang="en-US" altLang="ru-RU" sz="3600"/>
              <a:t>, Pure Java Driver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638300"/>
            <a:ext cx="4368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600" b="1"/>
              <a:t>Pure Java drivers that communicate directly with the vendor’s database</a:t>
            </a:r>
          </a:p>
          <a:p>
            <a:pPr>
              <a:lnSpc>
                <a:spcPct val="90000"/>
              </a:lnSpc>
            </a:pPr>
            <a:r>
              <a:rPr lang="en-US" altLang="ru-RU" sz="2600" b="1"/>
              <a:t>JDBC commands converted to database engine’s native protocol directly</a:t>
            </a:r>
          </a:p>
          <a:p>
            <a:pPr>
              <a:lnSpc>
                <a:spcPct val="90000"/>
              </a:lnSpc>
            </a:pPr>
            <a:r>
              <a:rPr lang="en-US" altLang="ru-RU" sz="2600" b="1"/>
              <a:t>Advantage: no additional translation or middleware layer</a:t>
            </a:r>
          </a:p>
          <a:p>
            <a:pPr>
              <a:lnSpc>
                <a:spcPct val="90000"/>
              </a:lnSpc>
            </a:pPr>
            <a:r>
              <a:rPr lang="en-US" altLang="ru-RU" sz="2600" b="1"/>
              <a:t>Improves performance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507038" y="1465263"/>
            <a:ext cx="3094037" cy="282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916613" y="2262188"/>
            <a:ext cx="229552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916613" y="3432175"/>
            <a:ext cx="2295525" cy="6016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6405563" y="5335588"/>
            <a:ext cx="1400175" cy="9334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900738" y="1587500"/>
            <a:ext cx="2354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solidFill>
                  <a:srgbClr val="660033"/>
                </a:solidFill>
              </a:rPr>
              <a:t>Application Space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5975350" y="2481263"/>
            <a:ext cx="217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solidFill>
                  <a:srgbClr val="000066"/>
                </a:solidFill>
              </a:rPr>
              <a:t>Java Application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915025" y="3535363"/>
            <a:ext cx="23177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200" b="1">
                <a:solidFill>
                  <a:srgbClr val="000066"/>
                </a:solidFill>
              </a:rPr>
              <a:t>Type 4 JDBC Driver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503988" y="5608638"/>
            <a:ext cx="129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b="1">
                <a:solidFill>
                  <a:srgbClr val="660033"/>
                </a:solidFill>
              </a:rPr>
              <a:t>Database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6770688" y="4033838"/>
            <a:ext cx="0" cy="147637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045075" y="4370388"/>
            <a:ext cx="1758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sz="1800" b="1">
                <a:solidFill>
                  <a:srgbClr val="FF0000"/>
                </a:solidFill>
              </a:rPr>
              <a:t>SQL Command</a:t>
            </a:r>
            <a:br>
              <a:rPr lang="en-US" altLang="ru-RU" sz="1800" b="1">
                <a:solidFill>
                  <a:srgbClr val="FF0000"/>
                </a:solidFill>
              </a:rPr>
            </a:br>
            <a:r>
              <a:rPr lang="en-US" altLang="ru-RU" sz="1800" b="1">
                <a:solidFill>
                  <a:srgbClr val="FF0000"/>
                </a:solidFill>
              </a:rPr>
              <a:t>Using Proprietary</a:t>
            </a:r>
            <a:br>
              <a:rPr lang="en-US" altLang="ru-RU" sz="1800" b="1">
                <a:solidFill>
                  <a:srgbClr val="FF0000"/>
                </a:solidFill>
              </a:rPr>
            </a:br>
            <a:r>
              <a:rPr lang="en-US" altLang="ru-RU" sz="1800" b="1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7399338" y="4033838"/>
            <a:ext cx="0" cy="147637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7389813" y="4367213"/>
            <a:ext cx="1758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sz="1800" b="1">
                <a:solidFill>
                  <a:srgbClr val="FF0000"/>
                </a:solidFill>
              </a:rPr>
              <a:t>Result Set</a:t>
            </a:r>
            <a:br>
              <a:rPr lang="en-US" altLang="ru-RU" sz="1800" b="1">
                <a:solidFill>
                  <a:srgbClr val="FF0000"/>
                </a:solidFill>
              </a:rPr>
            </a:br>
            <a:r>
              <a:rPr lang="en-US" altLang="ru-RU" sz="1800" b="1">
                <a:solidFill>
                  <a:srgbClr val="FF0000"/>
                </a:solidFill>
              </a:rPr>
              <a:t>Using Proprietary</a:t>
            </a:r>
            <a:br>
              <a:rPr lang="en-US" altLang="ru-RU" sz="1800" b="1">
                <a:solidFill>
                  <a:srgbClr val="FF0000"/>
                </a:solidFill>
              </a:rPr>
            </a:br>
            <a:r>
              <a:rPr lang="en-US" altLang="ru-RU" sz="1800" b="1">
                <a:solidFill>
                  <a:srgbClr val="FF0000"/>
                </a:solidFill>
              </a:rPr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404194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54000"/>
            <a:ext cx="7772400" cy="812800"/>
          </a:xfrm>
        </p:spPr>
        <p:txBody>
          <a:bodyPr/>
          <a:lstStyle/>
          <a:p>
            <a:r>
              <a:rPr lang="en-US" altLang="ru-RU"/>
              <a:t>Driver Manager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8585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600"/>
              <a:t>The DriverManager class is responsible for establishing connections to the data sources, accessed through the JDBC drivers</a:t>
            </a:r>
          </a:p>
          <a:p>
            <a:pPr>
              <a:lnSpc>
                <a:spcPct val="90000"/>
              </a:lnSpc>
            </a:pPr>
            <a:r>
              <a:rPr lang="en-US" altLang="ru-RU" sz="2600"/>
              <a:t>JDBC database drivers are defined by classes that implement the “Driver” interface</a:t>
            </a:r>
          </a:p>
          <a:p>
            <a:pPr>
              <a:lnSpc>
                <a:spcPct val="90000"/>
              </a:lnSpc>
            </a:pPr>
            <a:r>
              <a:rPr lang="en-US" altLang="ru-RU" sz="2600"/>
              <a:t>The “Properties” class defined in java.util package defines/stores the property (key) and the corresponding value (object)</a:t>
            </a:r>
          </a:p>
          <a:p>
            <a:pPr>
              <a:lnSpc>
                <a:spcPct val="90000"/>
              </a:lnSpc>
            </a:pPr>
            <a:r>
              <a:rPr lang="en-US" altLang="ru-RU" sz="2600"/>
              <a:t>You can use the “setProperty” method to set the value of any of the properties</a:t>
            </a:r>
          </a:p>
          <a:p>
            <a:pPr lvl="1">
              <a:lnSpc>
                <a:spcPct val="90000"/>
              </a:lnSpc>
            </a:pPr>
            <a:r>
              <a:rPr lang="en-US" altLang="ru-RU" sz="2200"/>
              <a:t>E.g:  System.setProperty(“jdbc.drivers”,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200"/>
              <a:t>                               “sun.jdbc.odbc.JdbcOdbcDriver”)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200"/>
              <a:t>	The first is the key (or name) for the property to be set and the second argument is the value to be set</a:t>
            </a:r>
          </a:p>
        </p:txBody>
      </p:sp>
    </p:spTree>
    <p:extLst>
      <p:ext uri="{BB962C8B-B14F-4D97-AF65-F5344CB8AC3E}">
        <p14:creationId xmlns:p14="http://schemas.microsoft.com/office/powerpoint/2010/main" val="167184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49225"/>
            <a:ext cx="7772400" cy="727075"/>
          </a:xfrm>
        </p:spPr>
        <p:txBody>
          <a:bodyPr/>
          <a:lstStyle/>
          <a:p>
            <a:r>
              <a:rPr lang="en-US" altLang="ru-RU"/>
              <a:t>Driver Manager (contd)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0965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ru-RU" sz="2400"/>
              <a:t>If a security manager is in effect, may not be able to set the System property – then setProperty() will throw an exception of type “Security Exception”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ru-RU" sz="2400"/>
              <a:t>If not able to set System property, the driver can be loaded explicitly by calling the static method “forName” in the “Class” class and pass the driver argument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ru-RU" sz="2000" b="1"/>
              <a:t>Eg:    </a:t>
            </a:r>
            <a:r>
              <a:rPr lang="en-US" altLang="ru-RU" sz="2000" b="1">
                <a:solidFill>
                  <a:schemeClr val="accent1"/>
                </a:solidFill>
              </a:rPr>
              <a:t>Class.forName(“sun.jdbc.odbc.JdbcOdbcDriver”);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ru-RU" sz="2400"/>
              <a:t>The “forName()” method can throw a “ClassNotFoundException” if the driver class is not found.  Hence, this function call should be in a try-catch block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ru-RU" sz="2400"/>
              <a:t>The above statement loads the JDBC driver and takes care of any initialization that needs to be done</a:t>
            </a:r>
          </a:p>
        </p:txBody>
      </p:sp>
    </p:spTree>
    <p:extLst>
      <p:ext uri="{BB962C8B-B14F-4D97-AF65-F5344CB8AC3E}">
        <p14:creationId xmlns:p14="http://schemas.microsoft.com/office/powerpoint/2010/main" val="287889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12725"/>
            <a:ext cx="7772400" cy="711200"/>
          </a:xfrm>
        </p:spPr>
        <p:txBody>
          <a:bodyPr/>
          <a:lstStyle/>
          <a:p>
            <a:r>
              <a:rPr lang="en-US" altLang="ru-RU"/>
              <a:t>Connection Object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0414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/>
              <a:t>Creating a connection to a data source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Connection object represents an established connection to a particular data source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A connection object can also be used to query the data source (data and meta data)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Different versions of getConnection() method contained in the DriverManager class that returns a connection object:</a:t>
            </a:r>
          </a:p>
          <a:p>
            <a:pPr lvl="1">
              <a:lnSpc>
                <a:spcPct val="90000"/>
              </a:lnSpc>
            </a:pPr>
            <a:r>
              <a:rPr lang="en-US" altLang="ru-RU" sz="1800" b="1">
                <a:solidFill>
                  <a:schemeClr val="accent1"/>
                </a:solidFill>
              </a:rPr>
              <a:t>Connection myconn = DriverManager.getConnection(source);</a:t>
            </a:r>
          </a:p>
          <a:p>
            <a:pPr lvl="1">
              <a:lnSpc>
                <a:spcPct val="90000"/>
              </a:lnSpc>
            </a:pPr>
            <a:r>
              <a:rPr lang="en-US" altLang="ru-RU" sz="1800" b="1">
                <a:solidFill>
                  <a:schemeClr val="accent1"/>
                </a:solidFill>
              </a:rPr>
              <a:t>Connection myconn = DriverManager.getConnection(source, 					         username, password);</a:t>
            </a:r>
          </a:p>
          <a:p>
            <a:pPr lvl="1">
              <a:lnSpc>
                <a:spcPct val="90000"/>
              </a:lnSpc>
            </a:pPr>
            <a:r>
              <a:rPr lang="en-US" altLang="ru-RU" sz="1800" b="1"/>
              <a:t>Example</a:t>
            </a:r>
          </a:p>
          <a:p>
            <a:pPr>
              <a:lnSpc>
                <a:spcPct val="90000"/>
              </a:lnSpc>
            </a:pPr>
            <a:endParaRPr lang="en-US" altLang="ru-RU" sz="1800" b="1">
              <a:solidFill>
                <a:schemeClr val="accent1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778000" y="5902325"/>
            <a:ext cx="6003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800" b="1"/>
              <a:t>String mysource = “jdbc:odbc:technical_library”;</a:t>
            </a:r>
          </a:p>
          <a:p>
            <a:r>
              <a:rPr lang="en-US" altLang="ru-RU" sz="1800" b="1"/>
              <a:t>Connection myconn = DriverManager.getConnection(mysource); </a:t>
            </a:r>
          </a:p>
          <a:p>
            <a:r>
              <a:rPr lang="en-US" altLang="ru-RU" sz="1800" b="1"/>
              <a:t> 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799013" y="5473700"/>
            <a:ext cx="2476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200" i="1"/>
              <a:t>System DSN name – ODBC data source 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4937125" y="5737225"/>
            <a:ext cx="615950" cy="2143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926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0975"/>
            <a:ext cx="7772400" cy="838200"/>
          </a:xfrm>
        </p:spPr>
        <p:txBody>
          <a:bodyPr/>
          <a:lstStyle/>
          <a:p>
            <a:r>
              <a:rPr lang="en-US" altLang="ru-RU"/>
              <a:t>DSN-less Connection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09663"/>
            <a:ext cx="7772400" cy="2984500"/>
          </a:xfrm>
        </p:spPr>
        <p:txBody>
          <a:bodyPr/>
          <a:lstStyle/>
          <a:p>
            <a:r>
              <a:rPr lang="en-US" altLang="ru-RU" sz="2800"/>
              <a:t>Making a connection to the database without having to specify the DSN variable at the system level</a:t>
            </a:r>
          </a:p>
          <a:p>
            <a:r>
              <a:rPr lang="en-US" altLang="ru-RU" sz="2800"/>
              <a:t>Explicitly specify a connection string</a:t>
            </a:r>
          </a:p>
          <a:p>
            <a:r>
              <a:rPr lang="en-US" altLang="ru-RU" sz="2800"/>
              <a:t>Should be exactly the same as shown below except the name of the database and its path</a:t>
            </a:r>
          </a:p>
          <a:p>
            <a:endParaRPr lang="en-US" altLang="ru-RU" sz="28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85763" y="4167188"/>
            <a:ext cx="88153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000" b="1">
                <a:solidFill>
                  <a:schemeClr val="accent1"/>
                </a:solidFill>
                <a:latin typeface="Times New Roman" pitchFamily="18" charset="0"/>
              </a:rPr>
              <a:t>String source = </a:t>
            </a:r>
          </a:p>
          <a:p>
            <a:r>
              <a:rPr lang="en-US" altLang="ru-RU" sz="2000" b="1">
                <a:solidFill>
                  <a:schemeClr val="accent1"/>
                </a:solidFill>
                <a:latin typeface="Times New Roman" pitchFamily="18" charset="0"/>
              </a:rPr>
              <a:t>"jdbc:odbc:Driver={Microsoft Access Driver (*.mdb)};DBQ=movies_vj.mdb";</a:t>
            </a:r>
          </a:p>
          <a:p>
            <a:r>
              <a:rPr lang="en-US" altLang="ru-RU" sz="2000" b="1">
                <a:solidFill>
                  <a:schemeClr val="accent1"/>
                </a:solidFill>
                <a:latin typeface="Times New Roman" pitchFamily="18" charset="0"/>
              </a:rPr>
              <a:t>      con = DriverManager.getConnection(source);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487488" y="5562600"/>
            <a:ext cx="7064375" cy="82232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ru-RU">
                <a:solidFill>
                  <a:schemeClr val="folHlink"/>
                </a:solidFill>
              </a:rPr>
              <a:t>Database name, should be in the same directory as the class</a:t>
            </a:r>
          </a:p>
          <a:p>
            <a:pPr>
              <a:buFontTx/>
              <a:buChar char="•"/>
            </a:pPr>
            <a:r>
              <a:rPr lang="en-US" altLang="ru-RU">
                <a:solidFill>
                  <a:schemeClr val="folHlink"/>
                </a:solidFill>
              </a:rPr>
              <a:t>Can also specify absolute path 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5311775" y="4833938"/>
            <a:ext cx="2438400" cy="72548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4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63513"/>
            <a:ext cx="7772400" cy="776287"/>
          </a:xfrm>
        </p:spPr>
        <p:txBody>
          <a:bodyPr/>
          <a:lstStyle/>
          <a:p>
            <a:r>
              <a:rPr lang="en-US" altLang="ru-RU"/>
              <a:t>Statement Object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414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200" b="1"/>
              <a:t>Provides workspace for creating an SQL query, execute it, and retrieve the results that are returned</a:t>
            </a:r>
          </a:p>
          <a:p>
            <a:pPr>
              <a:lnSpc>
                <a:spcPct val="90000"/>
              </a:lnSpc>
            </a:pPr>
            <a:r>
              <a:rPr lang="en-US" altLang="ru-RU" sz="2200" b="1"/>
              <a:t>Statement objects are created by calling the createStatement() method of a valid connection object</a:t>
            </a:r>
          </a:p>
          <a:p>
            <a:pPr>
              <a:lnSpc>
                <a:spcPct val="90000"/>
              </a:lnSpc>
            </a:pPr>
            <a:r>
              <a:rPr lang="en-US" altLang="ru-RU" sz="2200" b="1"/>
              <a:t>Used to execute an SQL query by calling the executeQuery() method of Statement object</a:t>
            </a:r>
          </a:p>
          <a:p>
            <a:pPr>
              <a:lnSpc>
                <a:spcPct val="90000"/>
              </a:lnSpc>
            </a:pPr>
            <a:r>
              <a:rPr lang="en-US" altLang="ru-RU" sz="2200" b="1"/>
              <a:t>The SQL query string is passed as argument to the executeQuery() method</a:t>
            </a:r>
          </a:p>
          <a:p>
            <a:pPr>
              <a:lnSpc>
                <a:spcPct val="90000"/>
              </a:lnSpc>
            </a:pPr>
            <a:r>
              <a:rPr lang="en-US" altLang="ru-RU" sz="2200" b="1"/>
              <a:t>The result of executing the query is returned as on object of type “ResultSet”</a:t>
            </a:r>
          </a:p>
          <a:p>
            <a:pPr>
              <a:lnSpc>
                <a:spcPct val="90000"/>
              </a:lnSpc>
            </a:pPr>
            <a:endParaRPr lang="en-US" altLang="ru-RU" sz="2200" b="1"/>
          </a:p>
          <a:p>
            <a:pPr>
              <a:lnSpc>
                <a:spcPct val="90000"/>
              </a:lnSpc>
            </a:pPr>
            <a:endParaRPr lang="en-US" altLang="ru-RU" sz="2200" b="1"/>
          </a:p>
          <a:p>
            <a:pPr>
              <a:lnSpc>
                <a:spcPct val="90000"/>
              </a:lnSpc>
            </a:pPr>
            <a:r>
              <a:rPr lang="en-US" altLang="ru-RU" sz="2200" b="1"/>
              <a:t>JDBC Provides two other kinds of objects to execute SQL statement:</a:t>
            </a:r>
          </a:p>
          <a:p>
            <a:pPr lvl="1">
              <a:lnSpc>
                <a:spcPct val="90000"/>
              </a:lnSpc>
            </a:pPr>
            <a:r>
              <a:rPr lang="en-US" altLang="ru-RU" sz="2000" b="1"/>
              <a:t>PreparedStatement  -&gt;  extends Statement class</a:t>
            </a:r>
          </a:p>
          <a:p>
            <a:pPr lvl="1">
              <a:lnSpc>
                <a:spcPct val="90000"/>
              </a:lnSpc>
            </a:pPr>
            <a:r>
              <a:rPr lang="en-US" altLang="ru-RU" sz="2000" b="1"/>
              <a:t>CallableStatement    -&gt;  extends PreparedStatement class</a:t>
            </a:r>
          </a:p>
          <a:p>
            <a:pPr>
              <a:lnSpc>
                <a:spcPct val="90000"/>
              </a:lnSpc>
            </a:pPr>
            <a:endParaRPr lang="en-US" altLang="ru-RU" sz="2200" b="1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762125" y="4386263"/>
            <a:ext cx="7121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2000">
                <a:solidFill>
                  <a:schemeClr val="tx2"/>
                </a:solidFill>
              </a:rPr>
              <a:t>Statement  mystatement = myconn.createStatement();</a:t>
            </a:r>
          </a:p>
          <a:p>
            <a:r>
              <a:rPr lang="en-US" altLang="ru-RU" sz="2000">
                <a:solidFill>
                  <a:schemeClr val="tx2"/>
                </a:solidFill>
              </a:rPr>
              <a:t>ResultSet  myresults = mystatement.executeQuery(“select * from authors”);</a:t>
            </a:r>
          </a:p>
        </p:txBody>
      </p:sp>
    </p:spTree>
    <p:extLst>
      <p:ext uri="{BB962C8B-B14F-4D97-AF65-F5344CB8AC3E}">
        <p14:creationId xmlns:p14="http://schemas.microsoft.com/office/powerpoint/2010/main" val="1415205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23850"/>
            <a:ext cx="7772400" cy="727075"/>
          </a:xfrm>
        </p:spPr>
        <p:txBody>
          <a:bodyPr/>
          <a:lstStyle/>
          <a:p>
            <a:r>
              <a:rPr lang="en-US" altLang="ru-RU"/>
              <a:t>ResultSet Object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168400"/>
            <a:ext cx="82423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ru-RU" sz="2400"/>
              <a:t>The results of executing an SQL query are returned in the form of an object that implements the ResultSet interface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ru-RU" sz="2400"/>
              <a:t>ResultSet object contains a “cursor” that points to a particular record (called the current record)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ru-RU" sz="2400"/>
              <a:t>When the ResultSet object is created, the cursor points to the position immediately preceeding the first record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ru-RU" sz="2400"/>
              <a:t>Several methods available to navigate the ResultSet by moving the cursor</a:t>
            </a:r>
          </a:p>
          <a:p>
            <a:pPr lvl="1">
              <a:lnSpc>
                <a:spcPct val="90000"/>
              </a:lnSpc>
            </a:pPr>
            <a:r>
              <a:rPr lang="en-US" altLang="ru-RU" sz="2400">
                <a:solidFill>
                  <a:schemeClr val="tx2"/>
                </a:solidFill>
              </a:rPr>
              <a:t>first(), last(), beforeFirst(), afterLast(), next(), previous(),</a:t>
            </a:r>
            <a:r>
              <a:rPr lang="en-US" altLang="ru-RU" sz="2400"/>
              <a:t> etc.  //returns true if the move is successful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isFirst() </a:t>
            </a:r>
            <a:r>
              <a:rPr lang="en-US" altLang="ru-RU" sz="2000"/>
              <a:t>//whether you reached the beginning of the ResultSet</a:t>
            </a:r>
          </a:p>
          <a:p>
            <a:pPr lvl="1">
              <a:lnSpc>
                <a:spcPct val="90000"/>
              </a:lnSpc>
            </a:pPr>
            <a:r>
              <a:rPr lang="en-US" altLang="ru-RU" sz="2400"/>
              <a:t>isLast()</a:t>
            </a:r>
            <a:r>
              <a:rPr lang="en-US" altLang="ru-RU" sz="2000"/>
              <a:t> // whether you reached the end of the ResultSet</a:t>
            </a:r>
          </a:p>
        </p:txBody>
      </p:sp>
    </p:spTree>
    <p:extLst>
      <p:ext uri="{BB962C8B-B14F-4D97-AF65-F5344CB8AC3E}">
        <p14:creationId xmlns:p14="http://schemas.microsoft.com/office/powerpoint/2010/main" val="310480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</a:t>
            </a:r>
            <a:r>
              <a:rPr lang="en-US" smtClean="0"/>
              <a:t>’</a:t>
            </a:r>
            <a:r>
              <a:rPr lang="uk-UA" smtClean="0"/>
              <a:t>єднання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mtClean="0"/>
              <a:t>1. Динамічно завантажуємо драйвер</a:t>
            </a:r>
          </a:p>
          <a:p>
            <a:pPr marL="0" indent="0">
              <a:buNone/>
            </a:pPr>
            <a:r>
              <a:rPr lang="en-US" smtClean="0"/>
              <a:t> 	Class.forName(“com.mysql.jdbc.Driver”)</a:t>
            </a:r>
          </a:p>
          <a:p>
            <a:pPr marL="0" indent="0">
              <a:buNone/>
            </a:pPr>
            <a:r>
              <a:rPr lang="en-US" smtClean="0"/>
              <a:t>2. </a:t>
            </a:r>
            <a:r>
              <a:rPr lang="uk-UA" smtClean="0"/>
              <a:t>Встановлюємо з</a:t>
            </a:r>
            <a:r>
              <a:rPr lang="en-US" smtClean="0"/>
              <a:t>’</a:t>
            </a:r>
            <a:r>
              <a:rPr lang="uk-UA" smtClean="0"/>
              <a:t>єднання</a:t>
            </a:r>
          </a:p>
          <a:p>
            <a:pPr marL="0" indent="0">
              <a:buNone/>
            </a:pPr>
            <a:r>
              <a:rPr lang="en-US" smtClean="0"/>
              <a:t>Connection con = DriverManager.getConnection(“jdbc:mysql://hostname:port/dbname”, “userName”, “password”)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27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15900"/>
            <a:ext cx="7772400" cy="644525"/>
          </a:xfrm>
        </p:spPr>
        <p:txBody>
          <a:bodyPr/>
          <a:lstStyle/>
          <a:p>
            <a:r>
              <a:rPr lang="en-US" altLang="ru-RU"/>
              <a:t>Accessing Data in a ResultSet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914400"/>
            <a:ext cx="8235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200" b="1"/>
              <a:t>We can retrieve the value of any column for the current row (specified by the cursor) by name or position</a:t>
            </a:r>
          </a:p>
          <a:p>
            <a:pPr lvl="1">
              <a:lnSpc>
                <a:spcPct val="90000"/>
              </a:lnSpc>
            </a:pPr>
            <a:r>
              <a:rPr lang="en-US" altLang="ru-RU" sz="2200" b="1"/>
              <a:t>Using Name:  </a:t>
            </a:r>
            <a:r>
              <a:rPr lang="en-US" altLang="ru-RU" sz="2200" b="1">
                <a:solidFill>
                  <a:schemeClr val="tx2"/>
                </a:solidFill>
              </a:rPr>
              <a:t>authorNames.getString(“lastname”);</a:t>
            </a:r>
          </a:p>
          <a:p>
            <a:pPr lvl="1">
              <a:lnSpc>
                <a:spcPct val="90000"/>
              </a:lnSpc>
            </a:pPr>
            <a:endParaRPr lang="en-US" altLang="ru-RU" sz="2200" b="1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ru-RU" sz="2200" b="1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ru-RU" sz="2200" b="1"/>
              <a:t>Using Position: </a:t>
            </a:r>
            <a:r>
              <a:rPr lang="en-US" altLang="ru-RU" sz="2200" b="1">
                <a:solidFill>
                  <a:schemeClr val="tx2"/>
                </a:solidFill>
              </a:rPr>
              <a:t>authorNames.getString(2);</a:t>
            </a:r>
          </a:p>
          <a:p>
            <a:pPr lvl="1">
              <a:lnSpc>
                <a:spcPct val="90000"/>
              </a:lnSpc>
            </a:pPr>
            <a:endParaRPr lang="en-US" altLang="ru-RU" sz="2200" b="1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ru-RU" sz="2200" b="1"/>
              <a:t>Using the column position is a little bit faster</a:t>
            </a:r>
          </a:p>
          <a:p>
            <a:pPr>
              <a:lnSpc>
                <a:spcPct val="90000"/>
              </a:lnSpc>
            </a:pPr>
            <a:r>
              <a:rPr lang="en-US" altLang="ru-RU" sz="2200" b="1"/>
              <a:t>Methods for Retrieving Column Data</a:t>
            </a:r>
          </a:p>
          <a:p>
            <a:pPr lvl="1">
              <a:lnSpc>
                <a:spcPct val="90000"/>
              </a:lnSpc>
            </a:pPr>
            <a:r>
              <a:rPr lang="en-US" altLang="ru-RU" sz="2200" b="1"/>
              <a:t>getString(), getInt(), getShort(), getFloat(), getDouble(), getTime() etc. </a:t>
            </a:r>
          </a:p>
          <a:p>
            <a:pPr>
              <a:lnSpc>
                <a:spcPct val="90000"/>
              </a:lnSpc>
            </a:pPr>
            <a:r>
              <a:rPr lang="en-US" altLang="ru-RU" sz="2200" b="1"/>
              <a:t>We can always use getString() method for numerical values if we are not going to do some computations</a:t>
            </a:r>
          </a:p>
          <a:p>
            <a:pPr>
              <a:lnSpc>
                <a:spcPct val="90000"/>
              </a:lnSpc>
            </a:pPr>
            <a:r>
              <a:rPr lang="en-US" altLang="ru-RU" sz="2200" b="1"/>
              <a:t>Column names are NOT case sensitive</a:t>
            </a:r>
          </a:p>
          <a:p>
            <a:pPr>
              <a:lnSpc>
                <a:spcPct val="90000"/>
              </a:lnSpc>
            </a:pPr>
            <a:r>
              <a:rPr lang="en-US" altLang="ru-RU" sz="2200" b="1"/>
              <a:t>ResultSetMetaData object has metadata information about records, I.e., column names, data types etc.</a:t>
            </a:r>
          </a:p>
          <a:p>
            <a:pPr lvl="1">
              <a:lnSpc>
                <a:spcPct val="90000"/>
              </a:lnSpc>
            </a:pPr>
            <a:endParaRPr lang="en-US" altLang="ru-RU" sz="2200" b="1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ru-RU" sz="2200" b="1">
              <a:solidFill>
                <a:schemeClr val="tx2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397250" y="2097088"/>
            <a:ext cx="10874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sz="1600" i="1"/>
              <a:t>Name of the</a:t>
            </a:r>
          </a:p>
          <a:p>
            <a:pPr algn="ctr"/>
            <a:r>
              <a:rPr lang="en-US" altLang="ru-RU" sz="1600" i="1"/>
              <a:t>ResultSet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949825" y="2097088"/>
            <a:ext cx="1622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sz="1600" i="1"/>
              <a:t>Method that returns</a:t>
            </a:r>
          </a:p>
          <a:p>
            <a:pPr algn="ctr"/>
            <a:r>
              <a:rPr lang="en-US" altLang="ru-RU" sz="1600" i="1"/>
              <a:t>the value of String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118350" y="2097088"/>
            <a:ext cx="1557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sz="1600" i="1"/>
              <a:t>Name of the </a:t>
            </a:r>
          </a:p>
          <a:p>
            <a:pPr algn="ctr"/>
            <a:r>
              <a:rPr lang="en-US" altLang="ru-RU" sz="1600" i="1"/>
              <a:t>column or attribute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3863975" y="1911350"/>
            <a:ext cx="373063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5659438" y="1900238"/>
            <a:ext cx="161925" cy="241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 flipV="1">
            <a:off x="7488238" y="1909763"/>
            <a:ext cx="400050" cy="2825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778500" y="3106738"/>
            <a:ext cx="269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sz="1600" i="1"/>
              <a:t>Second column in the row or tuple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6934200" y="2968625"/>
            <a:ext cx="198438" cy="233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774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7813"/>
            <a:ext cx="7772400" cy="693737"/>
          </a:xfrm>
        </p:spPr>
        <p:txBody>
          <a:bodyPr/>
          <a:lstStyle/>
          <a:p>
            <a:r>
              <a:rPr lang="en-US" altLang="ru-RU" sz="4000"/>
              <a:t>Getting MetaData for a ResultSet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111125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200" b="1"/>
              <a:t>The ResultSetMetaData object encapsulates the metadata for a ResultSet object</a:t>
            </a:r>
          </a:p>
          <a:p>
            <a:pPr>
              <a:lnSpc>
                <a:spcPct val="90000"/>
              </a:lnSpc>
            </a:pPr>
            <a:r>
              <a:rPr lang="en-US" altLang="ru-RU" sz="2200" b="1"/>
              <a:t>Use getMetaData() method of ResultSet object to get the metadata</a:t>
            </a:r>
          </a:p>
          <a:p>
            <a:pPr>
              <a:lnSpc>
                <a:spcPct val="90000"/>
              </a:lnSpc>
            </a:pPr>
            <a:r>
              <a:rPr lang="en-US" altLang="ru-RU" sz="2200" b="1"/>
              <a:t>Some of the methods of ResultSetMetaData object:</a:t>
            </a:r>
          </a:p>
          <a:p>
            <a:pPr lvl="1">
              <a:lnSpc>
                <a:spcPct val="90000"/>
              </a:lnSpc>
            </a:pPr>
            <a:r>
              <a:rPr lang="en-US" altLang="ru-RU" sz="1800" b="1"/>
              <a:t>getColumnName()   // returns column name</a:t>
            </a:r>
          </a:p>
          <a:p>
            <a:pPr lvl="1">
              <a:lnSpc>
                <a:spcPct val="90000"/>
              </a:lnSpc>
            </a:pPr>
            <a:r>
              <a:rPr lang="en-US" altLang="ru-RU" sz="1800" b="1"/>
              <a:t>getColumnType()    // returns column data type</a:t>
            </a:r>
          </a:p>
          <a:p>
            <a:pPr lvl="1">
              <a:lnSpc>
                <a:spcPct val="90000"/>
              </a:lnSpc>
            </a:pPr>
            <a:r>
              <a:rPr lang="en-US" altLang="ru-RU" sz="1800" b="1"/>
              <a:t>getColumnCount()  // # of columns in the row</a:t>
            </a:r>
          </a:p>
          <a:p>
            <a:pPr lvl="1">
              <a:lnSpc>
                <a:spcPct val="90000"/>
              </a:lnSpc>
            </a:pPr>
            <a:r>
              <a:rPr lang="en-US" altLang="ru-RU" sz="1800" b="1"/>
              <a:t>getTableName()      //returns the name of the table</a:t>
            </a:r>
          </a:p>
          <a:p>
            <a:pPr lvl="1">
              <a:lnSpc>
                <a:spcPct val="90000"/>
              </a:lnSpc>
            </a:pPr>
            <a:r>
              <a:rPr lang="en-US" altLang="ru-RU" sz="1800" b="1"/>
              <a:t>getColumnLabel()  //suggested label for a column                			                for use in printouts</a:t>
            </a:r>
          </a:p>
          <a:p>
            <a:pPr>
              <a:lnSpc>
                <a:spcPct val="90000"/>
              </a:lnSpc>
            </a:pPr>
            <a:r>
              <a:rPr lang="en-US" altLang="ru-RU" sz="2200" b="1"/>
              <a:t>The Types class in java.sql package contains the field types used in SQL</a:t>
            </a:r>
          </a:p>
          <a:p>
            <a:pPr lvl="1">
              <a:lnSpc>
                <a:spcPct val="90000"/>
              </a:lnSpc>
            </a:pPr>
            <a:r>
              <a:rPr lang="en-US" altLang="ru-RU" sz="2200" b="1"/>
              <a:t>Eg: CHAR, VARCHAR, DOUBLE, INT, TIME etc.</a:t>
            </a:r>
          </a:p>
          <a:p>
            <a:pPr>
              <a:lnSpc>
                <a:spcPct val="90000"/>
              </a:lnSpc>
            </a:pPr>
            <a:r>
              <a:rPr lang="en-US" altLang="ru-RU" sz="2200" b="1"/>
              <a:t>Once we know the SQL data type, then we can call the appropriate getXXX() function for getting the value of that column</a:t>
            </a:r>
          </a:p>
          <a:p>
            <a:pPr>
              <a:lnSpc>
                <a:spcPct val="90000"/>
              </a:lnSpc>
            </a:pPr>
            <a:endParaRPr lang="en-US" altLang="ru-RU" sz="2200" b="1"/>
          </a:p>
        </p:txBody>
      </p:sp>
    </p:spTree>
    <p:extLst>
      <p:ext uri="{BB962C8B-B14F-4D97-AF65-F5344CB8AC3E}">
        <p14:creationId xmlns:p14="http://schemas.microsoft.com/office/powerpoint/2010/main" val="3063404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55588"/>
            <a:ext cx="7772400" cy="827087"/>
          </a:xfrm>
        </p:spPr>
        <p:txBody>
          <a:bodyPr/>
          <a:lstStyle/>
          <a:p>
            <a:r>
              <a:rPr lang="en-US" altLang="ru-RU"/>
              <a:t>Scrollable Result Sets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31900"/>
            <a:ext cx="7772400" cy="4879975"/>
          </a:xfrm>
        </p:spPr>
        <p:txBody>
          <a:bodyPr/>
          <a:lstStyle/>
          <a:p>
            <a:r>
              <a:rPr lang="en-US" altLang="ru-RU"/>
              <a:t>In JDBC1.0, result sets could be navigated in only one direction (forward) and starting at only one point (first row)</a:t>
            </a:r>
          </a:p>
          <a:p>
            <a:r>
              <a:rPr lang="en-US" altLang="ru-RU"/>
              <a:t>Since JDBC 2.0, the cursor can be manipulated as if it were a array index</a:t>
            </a:r>
          </a:p>
          <a:p>
            <a:r>
              <a:rPr lang="en-US" altLang="ru-RU"/>
              <a:t>Methods exist for reading both forward and backward, for starting from any row, and for testing the current cursor location.</a:t>
            </a:r>
          </a:p>
        </p:txBody>
      </p:sp>
    </p:spTree>
    <p:extLst>
      <p:ext uri="{BB962C8B-B14F-4D97-AF65-F5344CB8AC3E}">
        <p14:creationId xmlns:p14="http://schemas.microsoft.com/office/powerpoint/2010/main" val="3432502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9550"/>
            <a:ext cx="7772400" cy="1143000"/>
          </a:xfrm>
        </p:spPr>
        <p:txBody>
          <a:bodyPr/>
          <a:lstStyle/>
          <a:p>
            <a:r>
              <a:rPr lang="en-US" altLang="ru-RU" sz="4000"/>
              <a:t>JDBC 2.0 Navigation Methods for Scrollable Result Sets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1398588"/>
            <a:ext cx="82931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/>
              <a:t>boolean next ( )        </a:t>
            </a:r>
            <a:r>
              <a:rPr lang="en-US" altLang="ru-RU" sz="2300" b="1"/>
              <a:t>Advances the cursor to the next row.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boolean previous ( )    Moves the cursor back one row.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ru-RU" sz="2400" b="1"/>
              <a:t>boolean first ( )         Moves the cursor to the first row.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boolean last ( )         Moves the cursor to the last row. 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ru-RU" sz="2400" b="1"/>
              <a:t>void beforeFirst ( )   Moves the cursor before the first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400" b="1"/>
              <a:t>                                   row, usually in anticipation of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400" b="1"/>
              <a:t>                                   calling next ( 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void afterLast ( )      Moves the cursor after the last row,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                                  usually in anticipation of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                                  calling previous ( )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ru-RU" sz="2400" b="1"/>
              <a:t>boolean                    Moves the cursor to the specified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400" b="1"/>
              <a:t>absolute (int row)    row. Specifying a negative number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400" b="1"/>
              <a:t>                                  moves the cursor  relative to the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400" b="1"/>
              <a:t>                                  end of the result set;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ru-RU" sz="2400" b="1"/>
          </a:p>
          <a:p>
            <a:pPr>
              <a:lnSpc>
                <a:spcPct val="90000"/>
              </a:lnSpc>
            </a:pPr>
            <a:endParaRPr lang="en-US" altLang="ru-RU" sz="2400" b="1"/>
          </a:p>
        </p:txBody>
      </p:sp>
    </p:spTree>
    <p:extLst>
      <p:ext uri="{BB962C8B-B14F-4D97-AF65-F5344CB8AC3E}">
        <p14:creationId xmlns:p14="http://schemas.microsoft.com/office/powerpoint/2010/main" val="1036691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671513"/>
            <a:ext cx="8275637" cy="744537"/>
          </a:xfrm>
        </p:spPr>
        <p:txBody>
          <a:bodyPr/>
          <a:lstStyle/>
          <a:p>
            <a:r>
              <a:rPr lang="en-US" altLang="ru-RU" sz="4000"/>
              <a:t>JDBC 2.0 Navigation Methods for Scrollable Result Sets (contd.)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30288" y="1220788"/>
            <a:ext cx="8272462" cy="39163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2400" b="1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400" b="1"/>
              <a:t>boolean                   Moves the cursor forward 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400" b="1"/>
              <a:t>relative (int row)     backward the number of rows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400" b="1"/>
              <a:t>                                 specified. </a:t>
            </a: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boolean                    True if the cursor is before the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isBeforeFirst ( )        first row.</a:t>
            </a: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ru-RU" sz="2400" b="1"/>
              <a:t>boolean                    True if the cursor is after the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400" b="1"/>
              <a:t>isAfterLast ( )           last row. </a:t>
            </a: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boolean isFirst ( )    True if the cursor is positioned on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400" b="1">
                <a:solidFill>
                  <a:schemeClr val="tx2"/>
                </a:solidFill>
              </a:rPr>
              <a:t>                                   the first row.</a:t>
            </a:r>
          </a:p>
          <a:p>
            <a:pPr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altLang="ru-RU" sz="2400" b="1"/>
              <a:t>boolean isLast ( )    True if the cursor is positioned 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400" b="1"/>
              <a:t>                                  the last row.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ru-RU" sz="2400" b="1"/>
          </a:p>
        </p:txBody>
      </p:sp>
    </p:spTree>
    <p:extLst>
      <p:ext uri="{BB962C8B-B14F-4D97-AF65-F5344CB8AC3E}">
        <p14:creationId xmlns:p14="http://schemas.microsoft.com/office/powerpoint/2010/main" val="1477885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5975" y="193675"/>
            <a:ext cx="8077200" cy="827088"/>
          </a:xfrm>
        </p:spPr>
        <p:txBody>
          <a:bodyPr/>
          <a:lstStyle/>
          <a:p>
            <a:r>
              <a:rPr lang="en-US" altLang="ru-RU"/>
              <a:t>Creating Scrollable Result Sets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563" y="1231900"/>
            <a:ext cx="832643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ru-RU" sz="2800"/>
              <a:t>Statement object created with parameters to indicate specific capabilities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Connection.createStatement() method can have up to three parameters:</a:t>
            </a:r>
          </a:p>
          <a:p>
            <a:pPr lvl="1">
              <a:lnSpc>
                <a:spcPct val="90000"/>
              </a:lnSpc>
            </a:pPr>
            <a:r>
              <a:rPr lang="en-US" altLang="ru-RU" sz="2400" i="1"/>
              <a:t>resultSetType – </a:t>
            </a:r>
            <a:r>
              <a:rPr lang="en-US" altLang="ru-RU" sz="2400"/>
              <a:t>type of scrolling to be used</a:t>
            </a:r>
          </a:p>
          <a:p>
            <a:pPr lvl="1">
              <a:lnSpc>
                <a:spcPct val="90000"/>
              </a:lnSpc>
            </a:pPr>
            <a:r>
              <a:rPr lang="en-US" altLang="ru-RU" sz="2400" i="1"/>
              <a:t>resultSetConcurrency – </a:t>
            </a:r>
            <a:r>
              <a:rPr lang="en-US" altLang="ru-RU" sz="2400"/>
              <a:t>indicates whether the result set can be updated</a:t>
            </a:r>
          </a:p>
          <a:p>
            <a:pPr lvl="1">
              <a:lnSpc>
                <a:spcPct val="90000"/>
              </a:lnSpc>
            </a:pPr>
            <a:r>
              <a:rPr lang="en-US" altLang="ru-RU" sz="2400" i="1"/>
              <a:t>resultSetHoldability – </a:t>
            </a:r>
            <a:r>
              <a:rPr lang="en-US" altLang="ru-RU" sz="2400"/>
              <a:t>specifies whether to close cursors when a commit is done</a:t>
            </a:r>
          </a:p>
          <a:p>
            <a:pPr>
              <a:lnSpc>
                <a:spcPct val="90000"/>
              </a:lnSpc>
            </a:pPr>
            <a:r>
              <a:rPr lang="en-US" altLang="ru-RU" sz="280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ru-RU" sz="2400">
                <a:solidFill>
                  <a:schemeClr val="tx2"/>
                </a:solidFill>
              </a:rPr>
              <a:t>stmt = con.createStatement(</a:t>
            </a:r>
            <a:br>
              <a:rPr lang="en-US" altLang="ru-RU" sz="2400">
                <a:solidFill>
                  <a:schemeClr val="tx2"/>
                </a:solidFill>
              </a:rPr>
            </a:br>
            <a:r>
              <a:rPr lang="en-US" altLang="ru-RU" sz="2400">
                <a:solidFill>
                  <a:schemeClr val="tx2"/>
                </a:solidFill>
              </a:rPr>
              <a:t>                ResultSet.TYPE_SCROLL_INSENSITIVE, </a:t>
            </a:r>
            <a:br>
              <a:rPr lang="en-US" altLang="ru-RU" sz="2400">
                <a:solidFill>
                  <a:schemeClr val="tx2"/>
                </a:solidFill>
              </a:rPr>
            </a:br>
            <a:r>
              <a:rPr lang="en-US" altLang="ru-RU" sz="2400">
                <a:solidFill>
                  <a:schemeClr val="tx2"/>
                </a:solidFill>
              </a:rPr>
              <a:t>                ResultSet.CONCUR_READ_ONLY);</a:t>
            </a:r>
          </a:p>
        </p:txBody>
      </p:sp>
    </p:spTree>
    <p:extLst>
      <p:ext uri="{BB962C8B-B14F-4D97-AF65-F5344CB8AC3E}">
        <p14:creationId xmlns:p14="http://schemas.microsoft.com/office/powerpoint/2010/main" val="3245114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55588"/>
            <a:ext cx="7772400" cy="760412"/>
          </a:xfrm>
        </p:spPr>
        <p:txBody>
          <a:bodyPr/>
          <a:lstStyle/>
          <a:p>
            <a:r>
              <a:rPr lang="en-US" altLang="ru-RU"/>
              <a:t>Constants in Result Sets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19175"/>
            <a:ext cx="7772400" cy="5411788"/>
          </a:xfrm>
        </p:spPr>
        <p:txBody>
          <a:bodyPr/>
          <a:lstStyle/>
          <a:p>
            <a:r>
              <a:rPr lang="en-US" altLang="ru-RU"/>
              <a:t>Cursor Related Constants</a:t>
            </a:r>
          </a:p>
          <a:p>
            <a:pPr lvl="1"/>
            <a:r>
              <a:rPr lang="en-US" altLang="ru-RU" sz="2400">
                <a:solidFill>
                  <a:schemeClr val="tx2"/>
                </a:solidFill>
              </a:rPr>
              <a:t>TYPE_FORWARD_ONLY</a:t>
            </a:r>
          </a:p>
          <a:p>
            <a:pPr lvl="2"/>
            <a:r>
              <a:rPr lang="en-US" altLang="ru-RU"/>
              <a:t>JDBC 1.0-style navigation in which the cursor starts at  the first row and can only  move forward.</a:t>
            </a:r>
          </a:p>
          <a:p>
            <a:pPr lvl="1"/>
            <a:r>
              <a:rPr lang="en-US" altLang="ru-RU" sz="2400">
                <a:solidFill>
                  <a:schemeClr val="tx2"/>
                </a:solidFill>
              </a:rPr>
              <a:t>TYPE_SCROLL_INSENSITIVE</a:t>
            </a:r>
          </a:p>
          <a:p>
            <a:pPr lvl="2"/>
            <a:r>
              <a:rPr lang="en-US" altLang="ru-RU"/>
              <a:t>All cursor positioning methods are enabled; the result set doesn’t reflect changes made by others in the underlying table.</a:t>
            </a:r>
          </a:p>
          <a:p>
            <a:pPr lvl="1"/>
            <a:r>
              <a:rPr lang="en-US" altLang="ru-RU" sz="2400">
                <a:solidFill>
                  <a:schemeClr val="tx2"/>
                </a:solidFill>
              </a:rPr>
              <a:t>TYPE_SCROLL_SENSITIVE</a:t>
            </a:r>
          </a:p>
          <a:p>
            <a:pPr lvl="2"/>
            <a:r>
              <a:rPr lang="en-US" altLang="ru-RU"/>
              <a:t>All cursor positioning methods are enabled the result set reflects changes made by others in the underlying table.</a:t>
            </a:r>
            <a:r>
              <a:rPr lang="en-US" altLang="ru-RU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2288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90513"/>
            <a:ext cx="8226425" cy="760412"/>
          </a:xfrm>
        </p:spPr>
        <p:txBody>
          <a:bodyPr/>
          <a:lstStyle/>
          <a:p>
            <a:r>
              <a:rPr lang="en-US" altLang="ru-RU"/>
              <a:t>Constants in Result Sets </a:t>
            </a:r>
            <a:r>
              <a:rPr lang="en-US" altLang="ru-RU" sz="4000"/>
              <a:t>(contd.)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27125"/>
            <a:ext cx="7772400" cy="5340350"/>
          </a:xfrm>
        </p:spPr>
        <p:txBody>
          <a:bodyPr/>
          <a:lstStyle/>
          <a:p>
            <a:r>
              <a:rPr lang="en-US" altLang="ru-RU"/>
              <a:t>Updating Record Sets</a:t>
            </a:r>
          </a:p>
          <a:p>
            <a:pPr lvl="1"/>
            <a:r>
              <a:rPr lang="en-US" altLang="ru-RU" sz="2400">
                <a:solidFill>
                  <a:schemeClr val="tx2"/>
                </a:solidFill>
              </a:rPr>
              <a:t>CONCUR_READ_ONLY</a:t>
            </a:r>
          </a:p>
          <a:p>
            <a:pPr lvl="2"/>
            <a:r>
              <a:rPr lang="en-US" altLang="ru-RU" b="1"/>
              <a:t>The results set won’t  be updatable</a:t>
            </a:r>
          </a:p>
          <a:p>
            <a:pPr lvl="1"/>
            <a:r>
              <a:rPr lang="en-US" altLang="ru-RU" sz="2400">
                <a:solidFill>
                  <a:schemeClr val="tx2"/>
                </a:solidFill>
              </a:rPr>
              <a:t>CONCUR_UPDATABLE</a:t>
            </a:r>
          </a:p>
          <a:p>
            <a:pPr lvl="2"/>
            <a:r>
              <a:rPr lang="en-US" altLang="ru-RU" b="1"/>
              <a:t>Rows can be added and deleted, and columns can be updated.</a:t>
            </a:r>
          </a:p>
          <a:p>
            <a:r>
              <a:rPr lang="en-US" altLang="ru-RU" sz="2800"/>
              <a:t> </a:t>
            </a:r>
            <a:r>
              <a:rPr lang="en-US" altLang="ru-RU"/>
              <a:t>Closing</a:t>
            </a:r>
            <a:r>
              <a:rPr lang="en-US" altLang="ru-RU" sz="2800"/>
              <a:t> Cursors</a:t>
            </a:r>
          </a:p>
          <a:p>
            <a:pPr lvl="1"/>
            <a:r>
              <a:rPr lang="en-US" altLang="ru-RU" sz="2400">
                <a:solidFill>
                  <a:schemeClr val="tx2"/>
                </a:solidFill>
              </a:rPr>
              <a:t>HOLD_CURSORS_OVER_COMMIT</a:t>
            </a:r>
          </a:p>
          <a:p>
            <a:pPr lvl="2"/>
            <a:r>
              <a:rPr lang="en-US" altLang="ru-RU" b="1"/>
              <a:t>Do not close cursors after a commit is done.  </a:t>
            </a:r>
          </a:p>
          <a:p>
            <a:pPr lvl="1"/>
            <a:r>
              <a:rPr lang="en-US" altLang="ru-RU" sz="2400">
                <a:solidFill>
                  <a:schemeClr val="tx2"/>
                </a:solidFill>
              </a:rPr>
              <a:t>CLOSE_COURSORS_AT_COMMIT</a:t>
            </a:r>
          </a:p>
          <a:p>
            <a:pPr lvl="2"/>
            <a:r>
              <a:rPr lang="en-US" altLang="ru-RU" b="1"/>
              <a:t>Close cursors when a commit is done.</a:t>
            </a:r>
          </a:p>
          <a:p>
            <a:pPr lvl="2"/>
            <a:endParaRPr lang="en-US" altLang="ru-RU" b="1"/>
          </a:p>
          <a:p>
            <a:pPr lvl="2"/>
            <a:endParaRPr lang="en-US" altLang="ru-RU"/>
          </a:p>
          <a:p>
            <a:pPr lvl="2"/>
            <a:endParaRPr lang="en-US" altLang="ru-RU" sz="2000"/>
          </a:p>
        </p:txBody>
      </p:sp>
    </p:spTree>
    <p:extLst>
      <p:ext uri="{BB962C8B-B14F-4D97-AF65-F5344CB8AC3E}">
        <p14:creationId xmlns:p14="http://schemas.microsoft.com/office/powerpoint/2010/main" val="42759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141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95288" y="908050"/>
            <a:ext cx="4660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Основные пакеты в </a:t>
            </a:r>
            <a:r>
              <a:rPr lang="en-US" altLang="ru-RU"/>
              <a:t>Java </a:t>
            </a:r>
            <a:r>
              <a:rPr lang="ru-RU" altLang="ru-RU"/>
              <a:t>для работы с БД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92138" y="1200150"/>
            <a:ext cx="6545262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ru-RU" sz="1600"/>
              <a:t>  </a:t>
            </a:r>
            <a:r>
              <a:rPr lang="en-US" altLang="ru-RU" sz="1600">
                <a:latin typeface="Lucida Console" pitchFamily="49" charset="0"/>
              </a:rPr>
              <a:t>java.sql.*</a:t>
            </a:r>
            <a:r>
              <a:rPr lang="en-US" altLang="ru-RU" sz="1600"/>
              <a:t> - </a:t>
            </a:r>
            <a:r>
              <a:rPr lang="ru-RU" altLang="ru-RU" sz="1600"/>
              <a:t>основные классы для работы с данными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ru-RU" altLang="ru-RU" sz="1600"/>
              <a:t>  </a:t>
            </a:r>
            <a:r>
              <a:rPr lang="ru-RU" altLang="ru-RU" sz="1600">
                <a:latin typeface="Lucida Console" pitchFamily="49" charset="0"/>
              </a:rPr>
              <a:t>sun.jdbc.odbc.*</a:t>
            </a:r>
            <a:r>
              <a:rPr lang="ru-RU" altLang="ru-RU" sz="1600"/>
              <a:t> - классы и интерфейсы моста </a:t>
            </a:r>
            <a:r>
              <a:rPr lang="en-US" altLang="ru-RU" sz="1600"/>
              <a:t>JDBC – ODBC</a:t>
            </a:r>
            <a:r>
              <a:rPr lang="ru-RU" altLang="ru-RU" sz="1600"/>
              <a:t>.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92113" y="2128838"/>
            <a:ext cx="367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Основные классы и интерфейсы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8963" y="2420938"/>
            <a:ext cx="8104187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ru-RU" sz="1600"/>
              <a:t>  </a:t>
            </a:r>
            <a:r>
              <a:rPr lang="en-US" altLang="ru-RU" sz="1600">
                <a:latin typeface="Lucida Console" pitchFamily="49" charset="0"/>
              </a:rPr>
              <a:t>java.sql.Connection </a:t>
            </a:r>
            <a:r>
              <a:rPr lang="en-US" altLang="ru-RU" sz="1600"/>
              <a:t>– </a:t>
            </a:r>
            <a:r>
              <a:rPr lang="ru-RU" altLang="ru-RU" sz="1600"/>
              <a:t>соединение с драйвером БД;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ru-RU" altLang="ru-RU" sz="1600"/>
              <a:t>  </a:t>
            </a:r>
            <a:r>
              <a:rPr lang="en-US" altLang="ru-RU" sz="1600">
                <a:latin typeface="Lucida Console" pitchFamily="49" charset="0"/>
              </a:rPr>
              <a:t>java.sql.DriverManager</a:t>
            </a:r>
            <a:r>
              <a:rPr lang="ru-RU" altLang="ru-RU" sz="1600">
                <a:latin typeface="Lucida Console" pitchFamily="49" charset="0"/>
              </a:rPr>
              <a:t> </a:t>
            </a:r>
            <a:r>
              <a:rPr lang="ru-RU" altLang="ru-RU" sz="1600"/>
              <a:t>– загрузка и манипулирование драйверами БД;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ru-RU" altLang="ru-RU" sz="1600"/>
              <a:t>  </a:t>
            </a:r>
            <a:r>
              <a:rPr lang="en-US" altLang="ru-RU" sz="1600">
                <a:latin typeface="Lucida Console" pitchFamily="49" charset="0"/>
              </a:rPr>
              <a:t>java.sql.Statement</a:t>
            </a:r>
            <a:r>
              <a:rPr lang="ru-RU" altLang="ru-RU" sz="1600">
                <a:latin typeface="Lucida Console" pitchFamily="49" charset="0"/>
              </a:rPr>
              <a:t> </a:t>
            </a:r>
            <a:r>
              <a:rPr lang="ru-RU" altLang="ru-RU" sz="1600"/>
              <a:t>– объекты для исполнения </a:t>
            </a:r>
            <a:r>
              <a:rPr lang="en-US" altLang="ru-RU" sz="1600"/>
              <a:t>SQL-</a:t>
            </a:r>
            <a:r>
              <a:rPr lang="ru-RU" altLang="ru-RU" sz="1600"/>
              <a:t>предложений;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ru-RU" altLang="ru-RU" sz="1600"/>
              <a:t>  </a:t>
            </a:r>
            <a:r>
              <a:rPr lang="en-US" altLang="ru-RU" sz="1600">
                <a:latin typeface="Lucida Console" pitchFamily="49" charset="0"/>
              </a:rPr>
              <a:t>java.sql.ResultSet</a:t>
            </a:r>
            <a:r>
              <a:rPr lang="ru-RU" altLang="ru-RU" sz="1600">
                <a:latin typeface="Lucida Console" pitchFamily="49" charset="0"/>
              </a:rPr>
              <a:t> </a:t>
            </a:r>
            <a:r>
              <a:rPr lang="ru-RU" altLang="ru-RU" sz="1600"/>
              <a:t>– объекты</a:t>
            </a:r>
            <a:r>
              <a:rPr lang="en-US" altLang="ru-RU" sz="1600"/>
              <a:t> </a:t>
            </a:r>
            <a:r>
              <a:rPr lang="ru-RU" altLang="ru-RU" sz="1600"/>
              <a:t>для обработки результатов </a:t>
            </a:r>
            <a:r>
              <a:rPr lang="en-US" altLang="ru-RU" sz="1600">
                <a:latin typeface="Courier New" pitchFamily="49" charset="0"/>
              </a:rPr>
              <a:t>Select</a:t>
            </a:r>
            <a:r>
              <a:rPr lang="en-US" altLang="ru-RU" sz="1600"/>
              <a:t>-</a:t>
            </a:r>
            <a:r>
              <a:rPr lang="ru-RU" altLang="ru-RU" sz="1600"/>
              <a:t>запросов;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ru-RU" altLang="ru-RU" sz="1600"/>
              <a:t>  </a:t>
            </a:r>
            <a:r>
              <a:rPr lang="en-US" altLang="ru-RU" sz="1600">
                <a:latin typeface="Lucida Console" pitchFamily="49" charset="0"/>
              </a:rPr>
              <a:t>java.sql.SQLException</a:t>
            </a:r>
            <a:r>
              <a:rPr lang="ru-RU" altLang="ru-RU" sz="1600">
                <a:latin typeface="Lucida Console" pitchFamily="49" charset="0"/>
              </a:rPr>
              <a:t> </a:t>
            </a:r>
            <a:r>
              <a:rPr lang="ru-RU" altLang="ru-RU" sz="1600"/>
              <a:t>– прерывания при работе с БД;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ru-RU" altLang="ru-RU" sz="1600"/>
              <a:t>  </a:t>
            </a:r>
            <a:r>
              <a:rPr lang="ru-RU" altLang="ru-RU" sz="1600">
                <a:latin typeface="Lucida Console" pitchFamily="49" charset="0"/>
              </a:rPr>
              <a:t>sun.jdbc.odbc.</a:t>
            </a:r>
            <a:r>
              <a:rPr lang="en-US" altLang="ru-RU" sz="1600">
                <a:latin typeface="Lucida Console" pitchFamily="49" charset="0"/>
              </a:rPr>
              <a:t>JdbcOdbcDriver</a:t>
            </a:r>
            <a:r>
              <a:rPr lang="ru-RU" altLang="ru-RU" sz="1600"/>
              <a:t> – драйвер моста </a:t>
            </a:r>
            <a:r>
              <a:rPr lang="en-US" altLang="ru-RU" sz="1600"/>
              <a:t>JDBC – ODBC</a:t>
            </a:r>
            <a:r>
              <a:rPr lang="ru-RU" altLang="ru-RU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3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Створення </a:t>
            </a:r>
            <a:r>
              <a:rPr lang="en-US" smtClean="0"/>
              <a:t>SQL-</a:t>
            </a:r>
            <a:r>
              <a:rPr lang="ru-RU" smtClean="0"/>
              <a:t>команд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Statement </a:t>
            </a:r>
          </a:p>
          <a:p>
            <a:r>
              <a:rPr lang="en-US" smtClean="0"/>
              <a:t>PreparedStatement </a:t>
            </a:r>
            <a:r>
              <a:rPr lang="uk-UA" smtClean="0"/>
              <a:t>:</a:t>
            </a:r>
          </a:p>
          <a:p>
            <a:pPr lvl="1"/>
            <a:r>
              <a:rPr lang="uk-UA" smtClean="0"/>
              <a:t>Зкомпільовані запити</a:t>
            </a:r>
          </a:p>
          <a:p>
            <a:pPr lvl="1"/>
            <a:r>
              <a:rPr lang="uk-UA" smtClean="0"/>
              <a:t>Можуть мати декілька вхідних параметрів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2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95288" y="908050"/>
            <a:ext cx="4519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Схема работы с БД из программ на </a:t>
            </a:r>
            <a:r>
              <a:rPr lang="en-US" altLang="ru-RU"/>
              <a:t>Java</a:t>
            </a:r>
            <a:endParaRPr lang="ru-RU" altLang="ru-RU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950913" y="1289050"/>
            <a:ext cx="7847012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/>
              <a:t>Загрузить класс(ы), реализующие необходимые драйверы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Class.forName("sun.jdbc.odbc.JdbcOdbcDriver");</a:t>
            </a:r>
          </a:p>
          <a:p>
            <a:pPr>
              <a:buFontTx/>
              <a:buAutoNum type="arabicPeriod"/>
            </a:pPr>
            <a:r>
              <a:rPr lang="ru-RU" altLang="ru-RU"/>
              <a:t>Установить соединение с БД, используя загруженный драйвер</a:t>
            </a:r>
            <a:br>
              <a:rPr lang="ru-RU" altLang="ru-RU"/>
            </a:br>
            <a:r>
              <a:rPr lang="ru-RU" altLang="ru-RU">
                <a:latin typeface="Lucida Console" pitchFamily="49" charset="0"/>
              </a:rPr>
              <a:t>DriverManager.getConnection("jdbc:odbc:</a:t>
            </a:r>
            <a:r>
              <a:rPr lang="en-US" altLang="ru-RU">
                <a:latin typeface="Lucida Console" pitchFamily="49" charset="0"/>
              </a:rPr>
              <a:t>dsn</a:t>
            </a:r>
            <a:r>
              <a:rPr lang="ru-RU" altLang="ru-RU">
                <a:latin typeface="Lucida Console" pitchFamily="49" charset="0"/>
              </a:rPr>
              <a:t>");</a:t>
            </a:r>
            <a:endParaRPr lang="en-US" altLang="ru-RU">
              <a:latin typeface="Lucida Console" pitchFamily="49" charset="0"/>
            </a:endParaRPr>
          </a:p>
          <a:p>
            <a:pPr>
              <a:buFontTx/>
              <a:buAutoNum type="arabicPeriod"/>
            </a:pPr>
            <a:r>
              <a:rPr lang="ru-RU" altLang="ru-RU"/>
              <a:t>Создать объект(ы) для исполнения </a:t>
            </a:r>
            <a:r>
              <a:rPr lang="en-US" altLang="ru-RU"/>
              <a:t>SQL</a:t>
            </a:r>
            <a:r>
              <a:rPr lang="ru-RU" altLang="ru-RU"/>
              <a:t>-команд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connection.createStatement();</a:t>
            </a:r>
          </a:p>
          <a:p>
            <a:pPr>
              <a:buFontTx/>
              <a:buAutoNum type="arabicPeriod"/>
            </a:pPr>
            <a:r>
              <a:rPr lang="ru-RU" altLang="ru-RU"/>
              <a:t>Исполнять необходимые </a:t>
            </a:r>
            <a:r>
              <a:rPr lang="en-US" altLang="ru-RU"/>
              <a:t>SQL-</a:t>
            </a:r>
            <a:r>
              <a:rPr lang="ru-RU" altLang="ru-RU"/>
              <a:t>команды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stmt.executeUpdate("Delete From MyTable Where Id=1");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stmt.executeQuery("Select * From MyTable");</a:t>
            </a:r>
          </a:p>
          <a:p>
            <a:pPr>
              <a:buFontTx/>
              <a:buAutoNum type="arabicPeriod"/>
            </a:pPr>
            <a:r>
              <a:rPr lang="ru-RU" altLang="ru-RU"/>
              <a:t>Обрабатывать полученные таблицы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result.getString("fieldName");</a:t>
            </a:r>
          </a:p>
          <a:p>
            <a:pPr>
              <a:buFontTx/>
              <a:buAutoNum type="arabicPeriod"/>
            </a:pPr>
            <a:r>
              <a:rPr lang="ru-RU" altLang="ru-RU"/>
              <a:t>Закрыть открытые соединения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connection.close();</a:t>
            </a:r>
            <a:endParaRPr lang="ru-RU" altLang="ru-RU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8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2273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Пример программы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92138" y="1244600"/>
            <a:ext cx="8374062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 b="1">
                <a:latin typeface="Lucida Console" pitchFamily="49" charset="0"/>
              </a:rPr>
              <a:t>import</a:t>
            </a:r>
            <a:r>
              <a:rPr lang="en-US" altLang="ru-RU" sz="1600">
                <a:latin typeface="Lucida Console" pitchFamily="49" charset="0"/>
              </a:rPr>
              <a:t> java.sql.*;</a:t>
            </a:r>
          </a:p>
          <a:p>
            <a:endParaRPr lang="en-US" altLang="ru-RU" sz="1600">
              <a:latin typeface="Lucida Console" pitchFamily="49" charset="0"/>
            </a:endParaRPr>
          </a:p>
          <a:p>
            <a:r>
              <a:rPr lang="en-US" altLang="ru-RU" sz="1600" b="1">
                <a:latin typeface="Lucida Console" pitchFamily="49" charset="0"/>
              </a:rPr>
              <a:t>public static void</a:t>
            </a:r>
            <a:r>
              <a:rPr lang="en-US" altLang="ru-RU" sz="1600">
                <a:latin typeface="Lucida Console" pitchFamily="49" charset="0"/>
              </a:rPr>
              <a:t> main(String[] args) {</a:t>
            </a:r>
            <a:endParaRPr lang="ru-RU" altLang="ru-RU" sz="1600">
              <a:latin typeface="Lucida Console" pitchFamily="49" charset="0"/>
            </a:endParaRPr>
          </a:p>
          <a:p>
            <a:r>
              <a:rPr lang="ru-RU" altLang="ru-RU" sz="1600">
                <a:latin typeface="Lucida Console" pitchFamily="49" charset="0"/>
              </a:rPr>
              <a:t>  </a:t>
            </a:r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r>
              <a:rPr lang="en-US" altLang="ru-RU" sz="1600">
                <a:latin typeface="Lucida Console" pitchFamily="49" charset="0"/>
              </a:rPr>
              <a:t>    Class.forName("sun.jdbc.odbc.JdbcOdbcDriver");</a:t>
            </a:r>
          </a:p>
          <a:p>
            <a:r>
              <a:rPr lang="en-US" altLang="ru-RU" sz="1600">
                <a:latin typeface="Lucida Console" pitchFamily="49" charset="0"/>
              </a:rPr>
              <a:t>    Connection conn = DriverManager.getConnection("jdbc:odbc:dsn");</a:t>
            </a:r>
          </a:p>
          <a:p>
            <a:r>
              <a:rPr lang="en-US" altLang="ru-RU" sz="1600">
                <a:latin typeface="Lucida Console" pitchFamily="49" charset="0"/>
              </a:rPr>
              <a:t>    Statement stmt = conn.createStatement();</a:t>
            </a:r>
          </a:p>
          <a:p>
            <a:r>
              <a:rPr lang="en-US" altLang="ru-RU" sz="1600">
                <a:latin typeface="Lucida Console" pitchFamily="49" charset="0"/>
              </a:rPr>
              <a:t>    ResultSet rs = stmt.executeQuery("Select * From positions");</a:t>
            </a:r>
          </a:p>
          <a:p>
            <a:r>
              <a:rPr lang="en-US" altLang="ru-RU" sz="1600">
                <a:latin typeface="Lucida Console" pitchFamily="49" charset="0"/>
              </a:rPr>
              <a:t>    </a:t>
            </a:r>
            <a:r>
              <a:rPr lang="en-US" altLang="ru-RU" sz="1600" b="1">
                <a:latin typeface="Lucida Console" pitchFamily="49" charset="0"/>
              </a:rPr>
              <a:t>while</a:t>
            </a:r>
            <a:r>
              <a:rPr lang="en-US" altLang="ru-RU" sz="1600">
                <a:latin typeface="Lucida Console" pitchFamily="49" charset="0"/>
              </a:rPr>
              <a:t> (rs.next()) {</a:t>
            </a:r>
          </a:p>
          <a:p>
            <a:r>
              <a:rPr lang="en-US" altLang="ru-RU" sz="1600">
                <a:latin typeface="Lucida Console" pitchFamily="49" charset="0"/>
              </a:rPr>
              <a:t>      String s = rs.getString("name");</a:t>
            </a:r>
          </a:p>
          <a:p>
            <a:r>
              <a:rPr lang="en-US" altLang="ru-RU" sz="1600">
                <a:latin typeface="Lucida Console" pitchFamily="49" charset="0"/>
              </a:rPr>
              <a:t>      System.out.println("Position name = " + s);</a:t>
            </a:r>
          </a:p>
          <a:p>
            <a:r>
              <a:rPr lang="en-US" altLang="ru-RU" sz="1600">
                <a:latin typeface="Lucida Console" pitchFamily="49" charset="0"/>
              </a:rPr>
              <a:t>    }</a:t>
            </a:r>
          </a:p>
          <a:p>
            <a:r>
              <a:rPr lang="en-US" altLang="ru-RU" sz="1600">
                <a:latin typeface="Lucida Console" pitchFamily="49" charset="0"/>
              </a:rPr>
              <a:t>  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ex) {</a:t>
            </a:r>
          </a:p>
          <a:p>
            <a:r>
              <a:rPr lang="en-US" altLang="ru-RU" sz="1600">
                <a:latin typeface="Lucida Console" pitchFamily="49" charset="0"/>
              </a:rPr>
              <a:t>    ex.printStackTrace();</a:t>
            </a:r>
          </a:p>
          <a:p>
            <a:r>
              <a:rPr lang="en-US" altLang="ru-RU" sz="1600">
                <a:latin typeface="Lucida Console" pitchFamily="49" charset="0"/>
              </a:rPr>
              <a:t>  }</a:t>
            </a:r>
          </a:p>
          <a:p>
            <a:r>
              <a:rPr lang="en-US" altLang="ru-RU" sz="1600">
                <a:latin typeface="Lucida Console" pitchFamily="49" charset="0"/>
              </a:rPr>
              <a:t>  </a:t>
            </a:r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 conn.close(); 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e) {}</a:t>
            </a:r>
          </a:p>
          <a:p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579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Загрузка драйвера и установление соединения с БД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11188" y="1284288"/>
            <a:ext cx="82613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/>
              <a:t>При загрузке класса драйвера он регистрируется в </a:t>
            </a:r>
            <a:r>
              <a:rPr lang="en-US" altLang="ru-RU">
                <a:latin typeface="Courier New" pitchFamily="49" charset="0"/>
              </a:rPr>
              <a:t>DriverManager</a:t>
            </a:r>
            <a:r>
              <a:rPr lang="en-US" altLang="ru-RU"/>
              <a:t>.</a:t>
            </a:r>
            <a:r>
              <a:rPr lang="ru-RU" altLang="ru-RU"/>
              <a:t/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Class.forName("sun.jdbc.odbc.JdbcOdbcDriver");</a:t>
            </a:r>
            <a:br>
              <a:rPr lang="en-US" altLang="ru-RU">
                <a:latin typeface="Lucida Console" pitchFamily="49" charset="0"/>
              </a:rPr>
            </a:br>
            <a:r>
              <a:rPr lang="ru-RU" altLang="ru-RU">
                <a:latin typeface="Lucida Console" pitchFamily="49" charset="0"/>
              </a:rPr>
              <a:t>com.mysql.jdbc.Driver</a:t>
            </a:r>
            <a:r>
              <a:rPr lang="en-US" altLang="ru-RU">
                <a:latin typeface="Lucida Console" pitchFamily="49" charset="0"/>
              </a:rPr>
              <a:t>.class;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 b="1">
                <a:latin typeface="Lucida Console" pitchFamily="49" charset="0"/>
              </a:rPr>
              <a:t>import</a:t>
            </a:r>
            <a:r>
              <a:rPr lang="en-US" altLang="ru-RU">
                <a:latin typeface="Lucida Console" pitchFamily="49" charset="0"/>
              </a:rPr>
              <a:t> </a:t>
            </a:r>
            <a:r>
              <a:rPr lang="ru-RU" altLang="ru-RU">
                <a:latin typeface="Lucida Console" pitchFamily="49" charset="0"/>
              </a:rPr>
              <a:t>com.microsoft.jdbc.sqlserver.</a:t>
            </a:r>
            <a:r>
              <a:rPr lang="en-US" altLang="ru-RU">
                <a:latin typeface="Lucida Console" pitchFamily="49" charset="0"/>
              </a:rPr>
              <a:t>*;</a:t>
            </a:r>
            <a:br>
              <a:rPr lang="en-US" altLang="ru-RU">
                <a:latin typeface="Lucida Console" pitchFamily="49" charset="0"/>
              </a:rPr>
            </a:br>
            <a:r>
              <a:rPr lang="ru-RU" altLang="ru-RU">
                <a:latin typeface="Lucida Console" pitchFamily="49" charset="0"/>
              </a:rPr>
              <a:t>Driver d</a:t>
            </a:r>
            <a:r>
              <a:rPr lang="en-US" altLang="ru-RU">
                <a:latin typeface="Lucida Console" pitchFamily="49" charset="0"/>
              </a:rPr>
              <a:t>river</a:t>
            </a:r>
            <a:r>
              <a:rPr lang="ru-RU" altLang="ru-RU">
                <a:latin typeface="Lucida Console" pitchFamily="49" charset="0"/>
              </a:rPr>
              <a:t> = </a:t>
            </a:r>
            <a:r>
              <a:rPr lang="en-US" altLang="ru-RU">
                <a:latin typeface="Lucida Console" pitchFamily="49" charset="0"/>
              </a:rPr>
              <a:t>new </a:t>
            </a:r>
            <a:r>
              <a:rPr lang="ru-RU" altLang="ru-RU">
                <a:latin typeface="Lucida Console" pitchFamily="49" charset="0"/>
              </a:rPr>
              <a:t>SQLServerDriver</a:t>
            </a:r>
            <a:r>
              <a:rPr lang="en-US" altLang="ru-RU">
                <a:latin typeface="Lucida Console" pitchFamily="49" charset="0"/>
              </a:rPr>
              <a:t>(</a:t>
            </a:r>
            <a:r>
              <a:rPr lang="ru-RU" altLang="ru-RU">
                <a:latin typeface="Lucida Console" pitchFamily="49" charset="0"/>
              </a:rPr>
              <a:t>);</a:t>
            </a:r>
            <a:r>
              <a:rPr lang="ru-RU" altLang="ru-RU"/>
              <a:t> </a:t>
            </a:r>
            <a:r>
              <a:rPr lang="en-US" altLang="ru-RU">
                <a:latin typeface="Courier New" pitchFamily="49" charset="0"/>
              </a:rPr>
              <a:t/>
            </a:r>
            <a:br>
              <a:rPr lang="en-US" altLang="ru-RU">
                <a:latin typeface="Courier New" pitchFamily="49" charset="0"/>
              </a:rPr>
            </a:br>
            <a:endParaRPr lang="en-US" altLang="ru-RU">
              <a:latin typeface="Courier New" pitchFamily="49" charset="0"/>
            </a:endParaRPr>
          </a:p>
          <a:p>
            <a:pPr>
              <a:buFontTx/>
              <a:buAutoNum type="arabicPeriod"/>
            </a:pPr>
            <a:r>
              <a:rPr lang="ru-RU" altLang="ru-RU"/>
              <a:t>Установить соединение с БД можно, используя менеджер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Connection conn =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           </a:t>
            </a:r>
            <a:r>
              <a:rPr lang="ru-RU" altLang="ru-RU">
                <a:latin typeface="Lucida Console" pitchFamily="49" charset="0"/>
              </a:rPr>
              <a:t>DriverManager.getConnection("jdbc:odbc:</a:t>
            </a:r>
            <a:r>
              <a:rPr lang="en-US" altLang="ru-RU">
                <a:latin typeface="Lucida Console" pitchFamily="49" charset="0"/>
              </a:rPr>
              <a:t>dsn</a:t>
            </a:r>
            <a:r>
              <a:rPr lang="ru-RU" altLang="ru-RU">
                <a:latin typeface="Lucida Console" pitchFamily="49" charset="0"/>
              </a:rPr>
              <a:t>");</a:t>
            </a:r>
            <a:r>
              <a:rPr lang="en-US" altLang="ru-RU">
                <a:latin typeface="Lucida Console" pitchFamily="49" charset="0"/>
              </a:rPr>
              <a:t/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Connection conn = DriverManager.getConnection(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      "</a:t>
            </a:r>
            <a:r>
              <a:rPr lang="ru-RU" altLang="ru-RU">
                <a:latin typeface="Lucida Console" pitchFamily="49" charset="0"/>
              </a:rPr>
              <a:t>jdbc:mysql://localhost:3306/test","root","root"</a:t>
            </a:r>
            <a:r>
              <a:rPr lang="en-US" altLang="ru-RU">
                <a:latin typeface="Lucida Console" pitchFamily="49" charset="0"/>
              </a:rPr>
              <a:t>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Properties props = new Properties();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props.put("user", "admin");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props.put("password", "myPwd");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Connection conn = driver.connect(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   </a:t>
            </a:r>
            <a:r>
              <a:rPr lang="ru-RU" altLang="ru-RU">
                <a:latin typeface="Lucida Console" pitchFamily="49" charset="0"/>
              </a:rPr>
              <a:t>"jdbc:microsoft:sqlserver://localhost:1433" </a:t>
            </a:r>
            <a:r>
              <a:rPr lang="en-US" altLang="ru-RU">
                <a:latin typeface="Lucida Console" pitchFamily="49" charset="0"/>
              </a:rPr>
              <a:t>, props);</a:t>
            </a:r>
          </a:p>
        </p:txBody>
      </p:sp>
    </p:spTree>
    <p:extLst>
      <p:ext uri="{BB962C8B-B14F-4D97-AF65-F5344CB8AC3E}">
        <p14:creationId xmlns:p14="http://schemas.microsoft.com/office/powerpoint/2010/main" val="390111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260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Интерфейс </a:t>
            </a:r>
            <a:r>
              <a:rPr lang="en-US" altLang="ru-RU"/>
              <a:t>Connection</a:t>
            </a:r>
            <a:endParaRPr lang="ru-RU" altLang="ru-RU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399462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/>
              <a:t>Создание «предложений» для работы с БД 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Statement stmt = connection.createStatement();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PreparedStatement pst = connection.prepareStatement(sql);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CallableStatement cst = connection.prepareCall(sql);</a:t>
            </a:r>
          </a:p>
          <a:p>
            <a:pPr>
              <a:buFontTx/>
              <a:buAutoNum type="arabicPeriod"/>
            </a:pPr>
            <a:r>
              <a:rPr lang="ru-RU" altLang="ru-RU"/>
              <a:t>Работа с транзакциями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connection.setAutoCommit(false);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connection.commit();</a:t>
            </a:r>
            <a:br>
              <a:rPr lang="en-US" altLang="ru-RU">
                <a:latin typeface="Lucida Console" pitchFamily="49" charset="0"/>
              </a:rPr>
            </a:br>
            <a:r>
              <a:rPr lang="en-US" altLang="ru-RU">
                <a:latin typeface="Lucida Console" pitchFamily="49" charset="0"/>
              </a:rPr>
              <a:t>connection.rollback();</a:t>
            </a:r>
          </a:p>
          <a:p>
            <a:pPr>
              <a:buFontTx/>
              <a:buAutoNum type="arabicPeriod"/>
            </a:pPr>
            <a:r>
              <a:rPr lang="ru-RU" altLang="ru-RU"/>
              <a:t>Закрытие соединения</a:t>
            </a:r>
            <a:br>
              <a:rPr lang="ru-RU" altLang="ru-RU"/>
            </a:br>
            <a:r>
              <a:rPr lang="en-US" altLang="ru-RU">
                <a:latin typeface="Lucida Console" pitchFamily="49" charset="0"/>
              </a:rPr>
              <a:t>connection.close();</a:t>
            </a:r>
            <a:endParaRPr lang="ru-RU" altLang="ru-RU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97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5710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Создаем в базе данных таблицы и заносим данные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74675" y="1255713"/>
            <a:ext cx="8007350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Class.forName("sun.jdbc.odbc.JdbcOdbcDriver");</a:t>
            </a:r>
          </a:p>
          <a:p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r>
              <a:rPr lang="en-US" altLang="ru-RU" sz="1600">
                <a:latin typeface="Lucida Console" pitchFamily="49" charset="0"/>
              </a:rPr>
              <a:t>  Connection conn = DriverManager.getConnection(</a:t>
            </a:r>
          </a:p>
          <a:p>
            <a:r>
              <a:rPr lang="en-US" altLang="ru-RU" sz="1600">
                <a:latin typeface="Lucida Console" pitchFamily="49" charset="0"/>
              </a:rPr>
              <a:t>                    "jdbc:odbc:projects");</a:t>
            </a:r>
          </a:p>
          <a:p>
            <a:r>
              <a:rPr lang="en-US" altLang="ru-RU" sz="1600">
                <a:latin typeface="Lucida Console" pitchFamily="49" charset="0"/>
              </a:rPr>
              <a:t>  Statement stmt = conn.createStatement();</a:t>
            </a:r>
          </a:p>
          <a:p>
            <a:r>
              <a:rPr lang="en-US" altLang="ru-RU" sz="1600">
                <a:latin typeface="Lucida Console" pitchFamily="49" charset="0"/>
              </a:rPr>
              <a:t>  String createTable = "CREATE TABLE </a:t>
            </a:r>
            <a:r>
              <a:rPr lang="ru-RU" altLang="ru-RU">
                <a:latin typeface="Lucida Console" pitchFamily="49" charset="0"/>
              </a:rPr>
              <a:t>roles </a:t>
            </a:r>
            <a:r>
              <a:rPr lang="ru-RU" altLang="ru-RU" sz="1600">
                <a:latin typeface="Lucida Console" pitchFamily="49" charset="0"/>
              </a:rPr>
              <a:t>(</a:t>
            </a:r>
            <a:r>
              <a:rPr lang="en-US" altLang="ru-RU" sz="1600">
                <a:latin typeface="Lucida Console" pitchFamily="49" charset="0"/>
              </a:rPr>
              <a:t>“ +</a:t>
            </a:r>
          </a:p>
          <a:p>
            <a:r>
              <a:rPr lang="ru-RU" altLang="ru-RU" sz="1600">
                <a:latin typeface="Lucida Console" pitchFamily="49" charset="0"/>
              </a:rPr>
              <a:t>   </a:t>
            </a:r>
            <a:r>
              <a:rPr lang="en-US" altLang="ru-RU" sz="1600">
                <a:latin typeface="Lucida Console" pitchFamily="49" charset="0"/>
              </a:rPr>
              <a:t> "</a:t>
            </a:r>
            <a:r>
              <a:rPr lang="ru-RU" altLang="ru-RU" sz="1600">
                <a:latin typeface="Lucida Console" pitchFamily="49" charset="0"/>
              </a:rPr>
              <a:t>Sortorder I</a:t>
            </a:r>
            <a:r>
              <a:rPr lang="en-US" altLang="ru-RU" sz="1600">
                <a:latin typeface="Lucida Console" pitchFamily="49" charset="0"/>
              </a:rPr>
              <a:t>NTEGER</a:t>
            </a:r>
            <a:r>
              <a:rPr lang="ru-RU" altLang="ru-RU" sz="1600">
                <a:latin typeface="Lucida Console" pitchFamily="49" charset="0"/>
              </a:rPr>
              <a:t>, Name V</a:t>
            </a:r>
            <a:r>
              <a:rPr lang="en-US" altLang="ru-RU" sz="1600">
                <a:latin typeface="Lucida Console" pitchFamily="49" charset="0"/>
              </a:rPr>
              <a:t>ARCHAR</a:t>
            </a:r>
            <a:r>
              <a:rPr lang="ru-RU" altLang="ru-RU" sz="1600">
                <a:latin typeface="Lucida Console" pitchFamily="49" charset="0"/>
              </a:rPr>
              <a:t>, P</a:t>
            </a:r>
            <a:r>
              <a:rPr lang="en-US" altLang="ru-RU" sz="1600">
                <a:latin typeface="Lucida Console" pitchFamily="49" charset="0"/>
              </a:rPr>
              <a:t>RIMARY</a:t>
            </a:r>
            <a:r>
              <a:rPr lang="ru-RU" altLang="ru-RU" sz="1600">
                <a:latin typeface="Lucida Console" pitchFamily="49" charset="0"/>
              </a:rPr>
              <a:t> K</a:t>
            </a:r>
            <a:r>
              <a:rPr lang="en-US" altLang="ru-RU" sz="1600">
                <a:latin typeface="Lucida Console" pitchFamily="49" charset="0"/>
              </a:rPr>
              <a:t>EY</a:t>
            </a:r>
            <a:r>
              <a:rPr lang="ru-RU" altLang="ru-RU" sz="1600">
                <a:latin typeface="Lucida Console" pitchFamily="49" charset="0"/>
              </a:rPr>
              <a:t> (Sortorder)</a:t>
            </a:r>
            <a:r>
              <a:rPr lang="en-US" altLang="ru-RU" sz="1600">
                <a:latin typeface="Lucida Console" pitchFamily="49" charset="0"/>
              </a:rPr>
              <a:t>)“;</a:t>
            </a:r>
            <a:r>
              <a:rPr lang="ru-RU" altLang="ru-RU" sz="1600">
                <a:latin typeface="Lucida Console" pitchFamily="49" charset="0"/>
              </a:rPr>
              <a:t/>
            </a:r>
            <a:br>
              <a:rPr lang="ru-RU" altLang="ru-RU" sz="1600">
                <a:latin typeface="Lucida Console" pitchFamily="49" charset="0"/>
              </a:rPr>
            </a:br>
            <a:r>
              <a:rPr lang="en-US" altLang="ru-RU" sz="1600">
                <a:latin typeface="Lucida Console" pitchFamily="49" charset="0"/>
              </a:rPr>
              <a:t>  stmt.executeUpdate(createTable);</a:t>
            </a:r>
          </a:p>
          <a:p>
            <a:r>
              <a:rPr lang="en-US" altLang="ru-RU" sz="1600">
                <a:latin typeface="Lucida Console" pitchFamily="49" charset="0"/>
              </a:rPr>
              <a:t>  String insertData1 = "INSERT INTO roles (Sortorder, Name) " +</a:t>
            </a:r>
          </a:p>
          <a:p>
            <a:r>
              <a:rPr lang="en-US" altLang="ru-RU" sz="1600">
                <a:latin typeface="Lucida Console" pitchFamily="49" charset="0"/>
              </a:rPr>
              <a:t>    "VALUES(10, 'Project Leader')“;</a:t>
            </a:r>
          </a:p>
          <a:p>
            <a:r>
              <a:rPr lang="en-US" altLang="ru-RU" sz="1600">
                <a:latin typeface="Lucida Console" pitchFamily="49" charset="0"/>
              </a:rPr>
              <a:t>  String insertData2 = "INSERT INTO roles (Sortorder, Name) " +</a:t>
            </a:r>
          </a:p>
          <a:p>
            <a:r>
              <a:rPr lang="en-US" altLang="ru-RU" sz="1600">
                <a:latin typeface="Lucida Console" pitchFamily="49" charset="0"/>
              </a:rPr>
              <a:t>    "VALUES(20, 'Developer')";</a:t>
            </a:r>
          </a:p>
          <a:p>
            <a:r>
              <a:rPr lang="en-US" altLang="ru-RU" sz="1600">
                <a:latin typeface="Lucida Console" pitchFamily="49" charset="0"/>
              </a:rPr>
              <a:t>  stmt.executeUpdate(insertData1);</a:t>
            </a:r>
          </a:p>
          <a:p>
            <a:r>
              <a:rPr lang="en-US" altLang="ru-RU" sz="1600">
                <a:latin typeface="Lucida Console" pitchFamily="49" charset="0"/>
              </a:rPr>
              <a:t>  stmt.executeUpdate(insertData2);</a:t>
            </a:r>
          </a:p>
          <a:p>
            <a:r>
              <a:rPr lang="en-US" altLang="ru-RU" sz="1600">
                <a:latin typeface="Lucida Console" pitchFamily="49" charset="0"/>
              </a:rPr>
              <a:t>  conn.close();</a:t>
            </a:r>
          </a:p>
          <a:p>
            <a:r>
              <a:rPr lang="en-US" altLang="ru-RU" sz="1600">
                <a:latin typeface="Lucida Console" pitchFamily="49" charset="0"/>
              </a:rPr>
              <a:t>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x) {</a:t>
            </a:r>
          </a:p>
          <a:p>
            <a:r>
              <a:rPr lang="en-US" altLang="ru-RU" sz="1600">
                <a:latin typeface="Lucida Console" pitchFamily="49" charset="0"/>
              </a:rPr>
              <a:t>  x.printStackTrace();</a:t>
            </a:r>
          </a:p>
          <a:p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442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Параметризованные </a:t>
            </a:r>
            <a:r>
              <a:rPr lang="en-US" altLang="ru-RU"/>
              <a:t>SQL-</a:t>
            </a:r>
            <a:r>
              <a:rPr lang="ru-RU" altLang="ru-RU"/>
              <a:t>предложения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74675" y="1414463"/>
            <a:ext cx="77628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Class.forName("sun.jdbc.odbc.JdbcOdbcDriver");</a:t>
            </a:r>
          </a:p>
          <a:p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r>
              <a:rPr lang="en-US" altLang="ru-RU" sz="1600">
                <a:latin typeface="Lucida Console" pitchFamily="49" charset="0"/>
              </a:rPr>
              <a:t>  Connection conn = DriverManager.getConnection(</a:t>
            </a:r>
          </a:p>
          <a:p>
            <a:r>
              <a:rPr lang="en-US" altLang="ru-RU" sz="1600">
                <a:latin typeface="Lucida Console" pitchFamily="49" charset="0"/>
              </a:rPr>
              <a:t>                    "jdbc:odbc:projects");</a:t>
            </a:r>
          </a:p>
          <a:p>
            <a:r>
              <a:rPr lang="en-US" altLang="ru-RU" sz="1600">
                <a:latin typeface="Lucida Console" pitchFamily="49" charset="0"/>
              </a:rPr>
              <a:t>  String insertData = "INSERT INTO roles (Sortorder, Name) " +</a:t>
            </a:r>
          </a:p>
          <a:p>
            <a:r>
              <a:rPr lang="en-US" altLang="ru-RU" sz="1600">
                <a:latin typeface="Lucida Console" pitchFamily="49" charset="0"/>
              </a:rPr>
              <a:t>    "VALUES(?, ?)";</a:t>
            </a:r>
          </a:p>
          <a:p>
            <a:r>
              <a:rPr lang="en-US" altLang="ru-RU" sz="1600">
                <a:latin typeface="Lucida Console" pitchFamily="49" charset="0"/>
              </a:rPr>
              <a:t>  PreparedStatement stmt = conn.prepareStatement(insertData);</a:t>
            </a:r>
          </a:p>
          <a:p>
            <a:r>
              <a:rPr lang="en-US" altLang="ru-RU" sz="1600">
                <a:latin typeface="Lucida Console" pitchFamily="49" charset="0"/>
              </a:rPr>
              <a:t>  stmt.setInt(1, 30);</a:t>
            </a:r>
          </a:p>
          <a:p>
            <a:r>
              <a:rPr lang="en-US" altLang="ru-RU" sz="1600">
                <a:latin typeface="Lucida Console" pitchFamily="49" charset="0"/>
              </a:rPr>
              <a:t>  stmt.setString (2, "QA Engineer");</a:t>
            </a:r>
          </a:p>
          <a:p>
            <a:r>
              <a:rPr lang="en-US" altLang="ru-RU" sz="1600">
                <a:latin typeface="Lucida Console" pitchFamily="49" charset="0"/>
              </a:rPr>
              <a:t>  stmt.executeUpdate();</a:t>
            </a:r>
          </a:p>
          <a:p>
            <a:r>
              <a:rPr lang="en-US" altLang="ru-RU" sz="1600">
                <a:latin typeface="Lucida Console" pitchFamily="49" charset="0"/>
              </a:rPr>
              <a:t>  conn.close();</a:t>
            </a:r>
          </a:p>
          <a:p>
            <a:r>
              <a:rPr lang="en-US" altLang="ru-RU" sz="1600">
                <a:latin typeface="Lucida Console" pitchFamily="49" charset="0"/>
              </a:rPr>
              <a:t>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x) {</a:t>
            </a:r>
          </a:p>
          <a:p>
            <a:r>
              <a:rPr lang="en-US" altLang="ru-RU" sz="1600">
                <a:latin typeface="Lucida Console" pitchFamily="49" charset="0"/>
              </a:rPr>
              <a:t>  x.printStackTrace();</a:t>
            </a:r>
          </a:p>
          <a:p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95288" y="908050"/>
            <a:ext cx="5922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Получение данных с помощью </a:t>
            </a:r>
            <a:r>
              <a:rPr lang="en-US" altLang="ru-RU"/>
              <a:t>SELECT-</a:t>
            </a:r>
            <a:r>
              <a:rPr lang="ru-RU" altLang="ru-RU"/>
              <a:t>предложений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74675" y="1414463"/>
            <a:ext cx="7396163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Class.forName("sun.jdbc.odbc.JdbcOdbcDriver");</a:t>
            </a:r>
          </a:p>
          <a:p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r>
              <a:rPr lang="en-US" altLang="ru-RU" sz="1600">
                <a:latin typeface="Lucida Console" pitchFamily="49" charset="0"/>
              </a:rPr>
              <a:t>  Connection conn = DriverManager.getConnection(</a:t>
            </a:r>
          </a:p>
          <a:p>
            <a:r>
              <a:rPr lang="en-US" altLang="ru-RU" sz="1600">
                <a:latin typeface="Lucida Console" pitchFamily="49" charset="0"/>
              </a:rPr>
              <a:t>                    "jdbc:odbc:projects");</a:t>
            </a:r>
          </a:p>
          <a:p>
            <a:r>
              <a:rPr lang="en-US" altLang="ru-RU" sz="1600">
                <a:latin typeface="Lucida Console" pitchFamily="49" charset="0"/>
              </a:rPr>
              <a:t>  String selectData = "SELECT Name, Salary FROM positions";</a:t>
            </a:r>
          </a:p>
          <a:p>
            <a:r>
              <a:rPr lang="en-US" altLang="ru-RU" sz="1600">
                <a:latin typeface="Lucida Console" pitchFamily="49" charset="0"/>
              </a:rPr>
              <a:t>  Statement stmt = conn.createStatement(selectData);</a:t>
            </a:r>
          </a:p>
          <a:p>
            <a:r>
              <a:rPr lang="en-US" altLang="ru-RU" sz="1600">
                <a:latin typeface="Lucida Console" pitchFamily="49" charset="0"/>
              </a:rPr>
              <a:t>  ResultSet rs = stmt.executeQuery();</a:t>
            </a:r>
          </a:p>
          <a:p>
            <a:r>
              <a:rPr lang="en-US" altLang="ru-RU" sz="1600">
                <a:latin typeface="Lucida Console" pitchFamily="49" charset="0"/>
              </a:rPr>
              <a:t>  System.out.println("Name\tSalary");</a:t>
            </a:r>
          </a:p>
          <a:p>
            <a:r>
              <a:rPr lang="en-US" altLang="ru-RU" sz="1600">
                <a:latin typeface="Lucida Console" pitchFamily="49" charset="0"/>
              </a:rPr>
              <a:t>  System.out.println("-----------------------");</a:t>
            </a:r>
          </a:p>
          <a:p>
            <a:r>
              <a:rPr lang="en-US" altLang="ru-RU" sz="1600">
                <a:latin typeface="Lucida Console" pitchFamily="49" charset="0"/>
              </a:rPr>
              <a:t>  while (rs.next()) {</a:t>
            </a:r>
          </a:p>
          <a:p>
            <a:r>
              <a:rPr lang="en-US" altLang="ru-RU" sz="1600">
                <a:latin typeface="Lucida Console" pitchFamily="49" charset="0"/>
              </a:rPr>
              <a:t>    String name = rs.getString("Name");</a:t>
            </a:r>
          </a:p>
          <a:p>
            <a:r>
              <a:rPr lang="en-US" altLang="ru-RU" sz="1600">
                <a:latin typeface="Lucida Console" pitchFamily="49" charset="0"/>
              </a:rPr>
              <a:t>    int salary = rs.getInt("Salary");</a:t>
            </a:r>
          </a:p>
          <a:p>
            <a:r>
              <a:rPr lang="en-US" altLang="ru-RU" sz="1600">
                <a:latin typeface="Lucida Console" pitchFamily="49" charset="0"/>
              </a:rPr>
              <a:t>    System.out.println(name + '\t' </a:t>
            </a:r>
          </a:p>
          <a:p>
            <a:r>
              <a:rPr lang="en-US" altLang="ru-RU" sz="1600">
                <a:latin typeface="Lucida Console" pitchFamily="49" charset="0"/>
              </a:rPr>
              <a:t>  }</a:t>
            </a:r>
          </a:p>
          <a:p>
            <a:r>
              <a:rPr lang="en-US" altLang="ru-RU" sz="1600">
                <a:latin typeface="Lucida Console" pitchFamily="49" charset="0"/>
              </a:rPr>
              <a:t>  conn.close();</a:t>
            </a:r>
          </a:p>
          <a:p>
            <a:r>
              <a:rPr lang="en-US" altLang="ru-RU" sz="1600">
                <a:latin typeface="Lucida Console" pitchFamily="49" charset="0"/>
              </a:rPr>
              <a:t>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x) {</a:t>
            </a:r>
          </a:p>
          <a:p>
            <a:r>
              <a:rPr lang="en-US" altLang="ru-RU" sz="1600">
                <a:latin typeface="Lucida Console" pitchFamily="49" charset="0"/>
              </a:rPr>
              <a:t>  x.printStackTrace();</a:t>
            </a:r>
          </a:p>
          <a:p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5288" y="830263"/>
            <a:ext cx="3927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Исследование полученных данных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74675" y="1112838"/>
            <a:ext cx="82518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 b="1">
                <a:latin typeface="Lucida Console" pitchFamily="49" charset="0"/>
              </a:rPr>
              <a:t>private static void</a:t>
            </a:r>
            <a:r>
              <a:rPr lang="en-US" altLang="ru-RU" sz="1600">
                <a:latin typeface="Lucida Console" pitchFamily="49" charset="0"/>
              </a:rPr>
              <a:t> printTable(Connection conn, String sql) {</a:t>
            </a:r>
          </a:p>
          <a:p>
            <a:r>
              <a:rPr lang="en-US" altLang="ru-RU" sz="1600">
                <a:latin typeface="Lucida Console" pitchFamily="49" charset="0"/>
              </a:rPr>
              <a:t>  </a:t>
            </a:r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r>
              <a:rPr lang="en-US" altLang="ru-RU" sz="1600">
                <a:latin typeface="Lucida Console" pitchFamily="49" charset="0"/>
              </a:rPr>
              <a:t>    Statement stmt = conn.createStatement();</a:t>
            </a:r>
          </a:p>
          <a:p>
            <a:r>
              <a:rPr lang="en-US" altLang="ru-RU" sz="1600">
                <a:latin typeface="Lucida Console" pitchFamily="49" charset="0"/>
              </a:rPr>
              <a:t>    ResultSet rs = stmt.executeQuery(sql);</a:t>
            </a:r>
          </a:p>
          <a:p>
            <a:r>
              <a:rPr lang="en-US" altLang="ru-RU" sz="1600">
                <a:latin typeface="Lucida Console" pitchFamily="49" charset="0"/>
              </a:rPr>
              <a:t>    ResultSetMetaData rsmd = rs.getMetaData();</a:t>
            </a:r>
          </a:p>
          <a:p>
            <a:r>
              <a:rPr lang="en-US" altLang="ru-RU" sz="1600">
                <a:latin typeface="Lucida Console" pitchFamily="49" charset="0"/>
              </a:rPr>
              <a:t>    </a:t>
            </a:r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colCount = rsmd.getColumnCount();</a:t>
            </a:r>
          </a:p>
          <a:p>
            <a:r>
              <a:rPr lang="en-US" altLang="ru-RU" sz="1600">
                <a:latin typeface="Lucida Console" pitchFamily="49" charset="0"/>
              </a:rPr>
              <a:t>    </a:t>
            </a:r>
            <a:r>
              <a:rPr lang="en-US" altLang="ru-RU" sz="1600" b="1">
                <a:latin typeface="Lucida Console" pitchFamily="49" charset="0"/>
              </a:rPr>
              <a:t>for</a:t>
            </a:r>
            <a:r>
              <a:rPr lang="en-US" altLang="ru-RU" sz="1600">
                <a:latin typeface="Lucida Console" pitchFamily="49" charset="0"/>
              </a:rPr>
              <a:t> (</a:t>
            </a:r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i = 1; i &lt;= colCount; ++i) {</a:t>
            </a:r>
          </a:p>
          <a:p>
            <a:r>
              <a:rPr lang="en-US" altLang="ru-RU" sz="1600">
                <a:latin typeface="Lucida Console" pitchFamily="49" charset="0"/>
              </a:rPr>
              <a:t>      System.out.print(rsmd.getColumnName(i) + '\t');</a:t>
            </a:r>
          </a:p>
          <a:p>
            <a:r>
              <a:rPr lang="en-US" altLang="ru-RU" sz="1600">
                <a:latin typeface="Lucida Console" pitchFamily="49" charset="0"/>
              </a:rPr>
              <a:t>    }</a:t>
            </a:r>
          </a:p>
          <a:p>
            <a:r>
              <a:rPr lang="en-US" altLang="ru-RU" sz="1600">
                <a:latin typeface="Lucida Console" pitchFamily="49" charset="0"/>
              </a:rPr>
              <a:t>    System.out.println(); System.out.println("--------------");</a:t>
            </a:r>
          </a:p>
          <a:p>
            <a:r>
              <a:rPr lang="en-US" altLang="ru-RU" sz="1600">
                <a:latin typeface="Lucida Console" pitchFamily="49" charset="0"/>
              </a:rPr>
              <a:t>    </a:t>
            </a:r>
            <a:r>
              <a:rPr lang="en-US" altLang="ru-RU" sz="1600" b="1">
                <a:latin typeface="Lucida Console" pitchFamily="49" charset="0"/>
              </a:rPr>
              <a:t>while</a:t>
            </a:r>
            <a:r>
              <a:rPr lang="en-US" altLang="ru-RU" sz="1600">
                <a:latin typeface="Lucida Console" pitchFamily="49" charset="0"/>
              </a:rPr>
              <a:t>(rs.next()) {</a:t>
            </a:r>
          </a:p>
          <a:p>
            <a:r>
              <a:rPr lang="en-US" altLang="ru-RU" sz="1600">
                <a:latin typeface="Lucida Console" pitchFamily="49" charset="0"/>
              </a:rPr>
              <a:t>      </a:t>
            </a:r>
            <a:r>
              <a:rPr lang="en-US" altLang="ru-RU" sz="1600" b="1">
                <a:latin typeface="Lucida Console" pitchFamily="49" charset="0"/>
              </a:rPr>
              <a:t>for</a:t>
            </a:r>
            <a:r>
              <a:rPr lang="en-US" altLang="ru-RU" sz="1600">
                <a:latin typeface="Lucida Console" pitchFamily="49" charset="0"/>
              </a:rPr>
              <a:t> (</a:t>
            </a:r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i = 1; i &lt;= colCount; ++i) {</a:t>
            </a:r>
          </a:p>
          <a:p>
            <a:r>
              <a:rPr lang="ru-RU" altLang="ru-RU" sz="1600">
                <a:latin typeface="Lucida Console" pitchFamily="49" charset="0"/>
              </a:rPr>
              <a:t>        </a:t>
            </a:r>
            <a:r>
              <a:rPr lang="en-US" altLang="ru-RU" sz="1600">
                <a:latin typeface="Lucida Console" pitchFamily="49" charset="0"/>
              </a:rPr>
              <a:t>System.out.print("" + rs.getObject(i)</a:t>
            </a:r>
            <a:r>
              <a:rPr lang="ru-RU" altLang="ru-RU" sz="1600">
                <a:latin typeface="Lucida Console" pitchFamily="49" charset="0"/>
              </a:rPr>
              <a:t> </a:t>
            </a:r>
            <a:r>
              <a:rPr lang="en-US" altLang="ru-RU" sz="1600">
                <a:latin typeface="Lucida Console" pitchFamily="49" charset="0"/>
              </a:rPr>
              <a:t>+ '\t');</a:t>
            </a:r>
          </a:p>
          <a:p>
            <a:r>
              <a:rPr lang="en-US" altLang="ru-RU" sz="1600">
                <a:latin typeface="Lucida Console" pitchFamily="49" charset="0"/>
              </a:rPr>
              <a:t>      }</a:t>
            </a:r>
          </a:p>
          <a:p>
            <a:r>
              <a:rPr lang="en-US" altLang="ru-RU" sz="1600">
                <a:latin typeface="Lucida Console" pitchFamily="49" charset="0"/>
              </a:rPr>
              <a:t>      System.out.println();</a:t>
            </a:r>
          </a:p>
          <a:p>
            <a:r>
              <a:rPr lang="en-US" altLang="ru-RU" sz="1600">
                <a:latin typeface="Lucida Console" pitchFamily="49" charset="0"/>
              </a:rPr>
              <a:t>    }</a:t>
            </a:r>
          </a:p>
          <a:p>
            <a:r>
              <a:rPr lang="en-US" altLang="ru-RU" sz="1600">
                <a:latin typeface="Lucida Console" pitchFamily="49" charset="0"/>
              </a:rPr>
              <a:t>  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(SQLException x) {</a:t>
            </a:r>
          </a:p>
          <a:p>
            <a:r>
              <a:rPr lang="en-US" altLang="ru-RU" sz="1600">
                <a:latin typeface="Lucida Console" pitchFamily="49" charset="0"/>
              </a:rPr>
              <a:t>    System.out.println("Couldn't print table: " + x.getMessage());</a:t>
            </a:r>
          </a:p>
          <a:p>
            <a:r>
              <a:rPr lang="en-US" altLang="ru-RU" sz="1600">
                <a:latin typeface="Lucida Console" pitchFamily="49" charset="0"/>
              </a:rPr>
              <a:t>  }</a:t>
            </a:r>
          </a:p>
          <a:p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5288" y="830263"/>
            <a:ext cx="721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Какую еще информацию можно получить, исследуя метаданные?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74675" y="1179513"/>
            <a:ext cx="8374063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ResultSetMetaData rsmd = rs.getMetaData();</a:t>
            </a:r>
          </a:p>
          <a:p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count = rsmd.getColumnCount();</a:t>
            </a:r>
          </a:p>
          <a:p>
            <a:r>
              <a:rPr lang="en-US" altLang="ru-RU" sz="1600">
                <a:latin typeface="Lucida Console" pitchFamily="49" charset="0"/>
              </a:rPr>
              <a:t>String fieldName = rsmd.getColumnName(i);</a:t>
            </a:r>
          </a:p>
          <a:p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type = rsmd.getColumnType(i); </a:t>
            </a:r>
          </a:p>
          <a:p>
            <a:r>
              <a:rPr lang="en-US" altLang="ru-RU" sz="1600">
                <a:latin typeface="Lucida Console" pitchFamily="49" charset="0"/>
              </a:rPr>
              <a:t>    // Types.VARCHAR, Types.INTEGER,...</a:t>
            </a:r>
          </a:p>
          <a:p>
            <a:r>
              <a:rPr lang="en-US" altLang="ru-RU" sz="1600">
                <a:latin typeface="Lucida Console" pitchFamily="49" charset="0"/>
              </a:rPr>
              <a:t>String typeName = rsmd.getColumnTypeName(i);</a:t>
            </a:r>
          </a:p>
          <a:p>
            <a:r>
              <a:rPr lang="en-US" altLang="ru-RU" sz="1600">
                <a:latin typeface="Lucida Console" pitchFamily="49" charset="0"/>
              </a:rPr>
              <a:t>    // </a:t>
            </a:r>
            <a:r>
              <a:rPr lang="ru-RU" altLang="ru-RU" sz="1600">
                <a:latin typeface="Lucida Console" pitchFamily="49" charset="0"/>
              </a:rPr>
              <a:t>Как его возвращает драйвер БД, например </a:t>
            </a:r>
            <a:r>
              <a:rPr lang="en-US" altLang="ru-RU" sz="1600">
                <a:latin typeface="Lucida Console" pitchFamily="49" charset="0"/>
              </a:rPr>
              <a:t>"counter".</a:t>
            </a:r>
          </a:p>
          <a:p>
            <a:r>
              <a:rPr lang="en-US" altLang="ru-RU" sz="1600">
                <a:latin typeface="Lucida Console" pitchFamily="49" charset="0"/>
              </a:rPr>
              <a:t>String className = rsmd.getColumnClassName(i);</a:t>
            </a:r>
          </a:p>
          <a:p>
            <a:r>
              <a:rPr lang="en-US" altLang="ru-RU" sz="1600">
                <a:latin typeface="Lucida Console" pitchFamily="49" charset="0"/>
              </a:rPr>
              <a:t>    // </a:t>
            </a:r>
            <a:r>
              <a:rPr lang="ru-RU" altLang="ru-RU" sz="1600">
                <a:latin typeface="Lucida Console" pitchFamily="49" charset="0"/>
              </a:rPr>
              <a:t>С точки зрения языка </a:t>
            </a:r>
            <a:r>
              <a:rPr lang="en-US" altLang="ru-RU" sz="1600">
                <a:latin typeface="Lucida Console" pitchFamily="49" charset="0"/>
              </a:rPr>
              <a:t>Java, </a:t>
            </a:r>
            <a:r>
              <a:rPr lang="ru-RU" altLang="ru-RU" sz="1600">
                <a:latin typeface="Lucida Console" pitchFamily="49" charset="0"/>
              </a:rPr>
              <a:t>например</a:t>
            </a:r>
            <a:r>
              <a:rPr lang="en-US" altLang="ru-RU" sz="1600">
                <a:latin typeface="Lucida Console" pitchFamily="49" charset="0"/>
              </a:rPr>
              <a:t>, "java.math.BigDecimal".</a:t>
            </a:r>
          </a:p>
          <a:p>
            <a:r>
              <a:rPr lang="en-US" altLang="ru-RU" sz="1600" b="1">
                <a:latin typeface="Lucida Console" pitchFamily="49" charset="0"/>
              </a:rPr>
              <a:t>boolean</a:t>
            </a:r>
            <a:r>
              <a:rPr lang="en-US" altLang="ru-RU" sz="1600">
                <a:latin typeface="Lucida Console" pitchFamily="49" charset="0"/>
              </a:rPr>
              <a:t> curr = rsmd.isCurrency(i);</a:t>
            </a:r>
          </a:p>
          <a:p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nullable = rsmd.isNullable(i);</a:t>
            </a:r>
          </a:p>
          <a:p>
            <a:r>
              <a:rPr lang="en-US" altLang="ru-RU" sz="1600">
                <a:latin typeface="Lucida Console" pitchFamily="49" charset="0"/>
              </a:rPr>
              <a:t>    // columnNullable, columnNoNulls, columnNullableUnknown</a:t>
            </a:r>
            <a:endParaRPr lang="ru-RU" altLang="ru-RU" sz="1600">
              <a:latin typeface="Lucida Console" pitchFamily="49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68313" y="4365625"/>
            <a:ext cx="7615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Можно также получать метаданные о таблице, самой базе данных,…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39750" y="4711700"/>
            <a:ext cx="81295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DatabaseMetaData md = conn.getMetaData();</a:t>
            </a:r>
          </a:p>
          <a:p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 maxRowSize = md.getMaxRowSize();</a:t>
            </a:r>
          </a:p>
          <a:p>
            <a:r>
              <a:rPr lang="en-US" altLang="ru-RU" sz="1600">
                <a:latin typeface="Lucida Console" pitchFamily="49" charset="0"/>
              </a:rPr>
              <a:t>ResultSet metaRs = md.getTables(catalog, schema, tabName, types);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95288" y="830263"/>
            <a:ext cx="700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Работа с курсором: изменение, добавление и удаление данных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74675" y="1179513"/>
            <a:ext cx="8129588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// </a:t>
            </a:r>
            <a:r>
              <a:rPr lang="ru-RU" altLang="ru-RU" sz="1600">
                <a:latin typeface="Lucida Console" pitchFamily="49" charset="0"/>
              </a:rPr>
              <a:t>Увеличиваем все зарплаты на 10 процентов</a:t>
            </a:r>
            <a:endParaRPr lang="en-US" altLang="ru-RU" sz="1600">
              <a:latin typeface="Lucida Console" pitchFamily="49" charset="0"/>
            </a:endParaRPr>
          </a:p>
          <a:p>
            <a:r>
              <a:rPr lang="en-US" altLang="ru-RU" sz="1600" b="1">
                <a:latin typeface="Lucida Console" pitchFamily="49" charset="0"/>
              </a:rPr>
              <a:t>private static void</a:t>
            </a:r>
            <a:r>
              <a:rPr lang="en-US" altLang="ru-RU" sz="1600">
                <a:latin typeface="Lucida Console" pitchFamily="49" charset="0"/>
              </a:rPr>
              <a:t> updateSalaries(Connection conn) {</a:t>
            </a:r>
          </a:p>
          <a:p>
            <a:r>
              <a:rPr lang="en-US" altLang="ru-RU" sz="1600">
                <a:latin typeface="Lucida Console" pitchFamily="49" charset="0"/>
              </a:rPr>
              <a:t>  </a:t>
            </a:r>
            <a:r>
              <a:rPr lang="en-US" altLang="ru-RU" sz="1600" b="1">
                <a:latin typeface="Lucida Console" pitchFamily="49" charset="0"/>
              </a:rPr>
              <a:t>try</a:t>
            </a:r>
            <a:r>
              <a:rPr lang="en-US" altLang="ru-RU" sz="1600">
                <a:latin typeface="Lucida Console" pitchFamily="49" charset="0"/>
              </a:rPr>
              <a:t> {</a:t>
            </a:r>
          </a:p>
          <a:p>
            <a:r>
              <a:rPr lang="en-US" altLang="ru-RU" sz="1600">
                <a:latin typeface="Lucida Console" pitchFamily="49" charset="0"/>
              </a:rPr>
              <a:t>    Statement stmt = conn.createStatement(</a:t>
            </a:r>
            <a:endParaRPr lang="ru-RU" altLang="ru-RU" sz="1600">
              <a:latin typeface="Lucida Console" pitchFamily="49" charset="0"/>
            </a:endParaRPr>
          </a:p>
          <a:p>
            <a:r>
              <a:rPr lang="ru-RU" altLang="ru-RU" sz="1600">
                <a:latin typeface="Lucida Console" pitchFamily="49" charset="0"/>
              </a:rPr>
              <a:t>        </a:t>
            </a:r>
            <a:r>
              <a:rPr lang="en-US" altLang="ru-RU" sz="1600">
                <a:latin typeface="Lucida Console" pitchFamily="49" charset="0"/>
              </a:rPr>
              <a:t>ResultSet.TYPE_SCROLL_SENSITIVE, </a:t>
            </a:r>
            <a:r>
              <a:rPr lang="ru-RU" altLang="ru-RU" sz="1600">
                <a:latin typeface="Lucida Console" pitchFamily="49" charset="0"/>
              </a:rPr>
              <a:t>// Можно перемещать</a:t>
            </a:r>
            <a:r>
              <a:rPr lang="en-US" altLang="ru-RU" sz="1600">
                <a:latin typeface="Lucida Console" pitchFamily="49" charset="0"/>
              </a:rPr>
              <a:t> </a:t>
            </a:r>
            <a:endParaRPr lang="ru-RU" altLang="ru-RU" sz="1600">
              <a:latin typeface="Lucida Console" pitchFamily="49" charset="0"/>
            </a:endParaRPr>
          </a:p>
          <a:p>
            <a:r>
              <a:rPr lang="ru-RU" altLang="ru-RU" sz="1600">
                <a:latin typeface="Lucida Console" pitchFamily="49" charset="0"/>
              </a:rPr>
              <a:t>        </a:t>
            </a:r>
            <a:r>
              <a:rPr lang="en-US" altLang="ru-RU" sz="1600">
                <a:latin typeface="Lucida Console" pitchFamily="49" charset="0"/>
              </a:rPr>
              <a:t>ResultSet.CONCUR_UPDATABLE);</a:t>
            </a:r>
            <a:r>
              <a:rPr lang="ru-RU" altLang="ru-RU" sz="1600">
                <a:latin typeface="Lucida Console" pitchFamily="49" charset="0"/>
              </a:rPr>
              <a:t>     // Можно изменять данные</a:t>
            </a:r>
            <a:endParaRPr lang="en-US" altLang="ru-RU" sz="1600">
              <a:latin typeface="Lucida Console" pitchFamily="49" charset="0"/>
            </a:endParaRPr>
          </a:p>
          <a:p>
            <a:r>
              <a:rPr lang="en-US" altLang="ru-RU" sz="1600">
                <a:latin typeface="Lucida Console" pitchFamily="49" charset="0"/>
              </a:rPr>
              <a:t>    ResultSet rs = stmt.executeQuery("Select * From positions");</a:t>
            </a:r>
          </a:p>
          <a:p>
            <a:r>
              <a:rPr lang="en-US" altLang="ru-RU" sz="1600">
                <a:latin typeface="Lucida Console" pitchFamily="49" charset="0"/>
              </a:rPr>
              <a:t>    </a:t>
            </a:r>
            <a:r>
              <a:rPr lang="en-US" altLang="ru-RU" sz="1600" b="1">
                <a:latin typeface="Lucida Console" pitchFamily="49" charset="0"/>
              </a:rPr>
              <a:t>while</a:t>
            </a:r>
            <a:r>
              <a:rPr lang="en-US" altLang="ru-RU" sz="1600">
                <a:latin typeface="Lucida Console" pitchFamily="49" charset="0"/>
              </a:rPr>
              <a:t> (rs.next()) {</a:t>
            </a:r>
          </a:p>
          <a:p>
            <a:r>
              <a:rPr lang="en-US" altLang="ru-RU" sz="1600">
                <a:latin typeface="Lucida Console" pitchFamily="49" charset="0"/>
              </a:rPr>
              <a:t>      rs.updateInt("Salary", (int)(rs.getInt("Salary") * 1.1));</a:t>
            </a:r>
          </a:p>
          <a:p>
            <a:r>
              <a:rPr lang="en-US" altLang="ru-RU" sz="1600">
                <a:latin typeface="Lucida Console" pitchFamily="49" charset="0"/>
              </a:rPr>
              <a:t>      rs.updateRow();</a:t>
            </a:r>
          </a:p>
          <a:p>
            <a:r>
              <a:rPr lang="en-US" altLang="ru-RU" sz="1600">
                <a:latin typeface="Lucida Console" pitchFamily="49" charset="0"/>
              </a:rPr>
              <a:t>    }</a:t>
            </a:r>
          </a:p>
          <a:p>
            <a:r>
              <a:rPr lang="en-US" altLang="ru-RU" sz="1600">
                <a:latin typeface="Lucida Console" pitchFamily="49" charset="0"/>
              </a:rPr>
              <a:t>  } </a:t>
            </a:r>
            <a:r>
              <a:rPr lang="en-US" altLang="ru-RU" sz="1600" b="1">
                <a:latin typeface="Lucida Console" pitchFamily="49" charset="0"/>
              </a:rPr>
              <a:t>catch</a:t>
            </a:r>
            <a:r>
              <a:rPr lang="en-US" altLang="ru-RU" sz="1600">
                <a:latin typeface="Lucida Console" pitchFamily="49" charset="0"/>
              </a:rPr>
              <a:t> (SQLException x) {</a:t>
            </a:r>
          </a:p>
          <a:p>
            <a:r>
              <a:rPr lang="ru-RU" altLang="ru-RU" sz="1600">
                <a:latin typeface="Lucida Console" pitchFamily="49" charset="0"/>
              </a:rPr>
              <a:t>    </a:t>
            </a:r>
            <a:r>
              <a:rPr lang="en-US" altLang="ru-RU" sz="1600">
                <a:latin typeface="Lucida Console" pitchFamily="49" charset="0"/>
              </a:rPr>
              <a:t>x.printStackTrace();</a:t>
            </a:r>
          </a:p>
          <a:p>
            <a:r>
              <a:rPr lang="en-US" altLang="ru-RU" sz="1600">
                <a:latin typeface="Lucida Console" pitchFamily="49" charset="0"/>
              </a:rPr>
              <a:t>  }</a:t>
            </a:r>
          </a:p>
          <a:p>
            <a:r>
              <a:rPr lang="en-US" altLang="ru-RU" sz="1600">
                <a:latin typeface="Lucida Console" pitchFamily="49" charset="0"/>
              </a:rPr>
              <a:t>}</a:t>
            </a:r>
            <a:endParaRPr lang="ru-RU" altLang="ru-RU" sz="1600">
              <a:latin typeface="Lucida Console" pitchFamily="49" charset="0"/>
            </a:endParaRPr>
          </a:p>
          <a:p>
            <a:endParaRPr lang="ru-RU" altLang="ru-RU" sz="1600">
              <a:latin typeface="Lucida Console" pitchFamily="49" charset="0"/>
            </a:endParaRPr>
          </a:p>
          <a:p>
            <a:r>
              <a:rPr lang="ru-RU" altLang="ru-RU" sz="1600">
                <a:latin typeface="Lucida Console" pitchFamily="49" charset="0"/>
              </a:rPr>
              <a:t>// Конечно, того же эффекта можно было бы добиться,</a:t>
            </a:r>
          </a:p>
          <a:p>
            <a:r>
              <a:rPr lang="ru-RU" altLang="ru-RU" sz="1600">
                <a:latin typeface="Lucida Console" pitchFamily="49" charset="0"/>
              </a:rPr>
              <a:t>// просто исполнив предложение</a:t>
            </a:r>
          </a:p>
          <a:p>
            <a:r>
              <a:rPr lang="ru-RU" altLang="ru-RU" sz="1600">
                <a:latin typeface="Lucida Console" pitchFamily="49" charset="0"/>
              </a:rPr>
              <a:t>// </a:t>
            </a:r>
            <a:r>
              <a:rPr lang="en-US" altLang="ru-RU" sz="1600">
                <a:latin typeface="Lucida Console" pitchFamily="49" charset="0"/>
              </a:rPr>
              <a:t>UPDATE positions SET Salary = Salary * 1.1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5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Виконання запитів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executeQuery – </a:t>
            </a:r>
            <a:r>
              <a:rPr lang="ru-RU" smtClean="0"/>
              <a:t>результатом є один набір значень (наприклад, </a:t>
            </a:r>
            <a:r>
              <a:rPr lang="en-US" smtClean="0"/>
              <a:t>Select</a:t>
            </a:r>
            <a:r>
              <a:rPr lang="ru-RU" smtClean="0"/>
              <a:t>)</a:t>
            </a:r>
            <a:endParaRPr lang="en-US" smtClean="0"/>
          </a:p>
          <a:p>
            <a:r>
              <a:rPr lang="en-US" smtClean="0"/>
              <a:t>executeUpdate – </a:t>
            </a:r>
            <a:r>
              <a:rPr lang="uk-UA" smtClean="0"/>
              <a:t>використовується для виконання операторів </a:t>
            </a:r>
            <a:r>
              <a:rPr lang="en-US" smtClean="0"/>
              <a:t>insert, update, delete</a:t>
            </a:r>
            <a:r>
              <a:rPr lang="uk-UA" smtClean="0"/>
              <a:t>, а також </a:t>
            </a:r>
            <a:r>
              <a:rPr lang="en-US" smtClean="0"/>
              <a:t>DDL</a:t>
            </a:r>
            <a:r>
              <a:rPr lang="uk-UA" smtClean="0"/>
              <a:t>-операторів</a:t>
            </a:r>
            <a:endParaRPr lang="en-US" smtClean="0"/>
          </a:p>
          <a:p>
            <a:r>
              <a:rPr lang="en-US" smtClean="0"/>
              <a:t>execute</a:t>
            </a:r>
            <a:r>
              <a:rPr lang="uk-UA" smtClean="0"/>
              <a:t> – при поверненні більше, ніж один набір даних (рідко використовується)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66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95288" y="846138"/>
            <a:ext cx="6437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Если курсор перемещаемый</a:t>
            </a:r>
            <a:r>
              <a:rPr lang="en-US" altLang="ru-RU"/>
              <a:t> (</a:t>
            </a:r>
            <a:r>
              <a:rPr lang="en-US" altLang="ru-RU">
                <a:latin typeface="Courier New" pitchFamily="49" charset="0"/>
              </a:rPr>
              <a:t>TYPE_SCROLL_SENSITIVE</a:t>
            </a:r>
            <a:r>
              <a:rPr lang="en-US" altLang="ru-RU"/>
              <a:t>)</a:t>
            </a:r>
            <a:r>
              <a:rPr lang="ru-RU" altLang="ru-RU"/>
              <a:t>, </a:t>
            </a:r>
            <a:endParaRPr lang="en-US" altLang="ru-RU"/>
          </a:p>
          <a:p>
            <a:r>
              <a:rPr lang="ru-RU" altLang="ru-RU"/>
              <a:t>то с ним можно выполнять</a:t>
            </a:r>
            <a:r>
              <a:rPr lang="en-US" altLang="ru-RU"/>
              <a:t> </a:t>
            </a:r>
            <a:r>
              <a:rPr lang="ru-RU" altLang="ru-RU"/>
              <a:t>следующие действия: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74675" y="1495425"/>
            <a:ext cx="2506663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ResultSet rs = ...;</a:t>
            </a:r>
          </a:p>
          <a:p>
            <a:r>
              <a:rPr lang="en-US" altLang="ru-RU" sz="1600">
                <a:latin typeface="Lucida Console" pitchFamily="49" charset="0"/>
              </a:rPr>
              <a:t>rs.absolute(1);</a:t>
            </a:r>
          </a:p>
          <a:p>
            <a:r>
              <a:rPr lang="en-US" altLang="ru-RU" sz="1600">
                <a:latin typeface="Lucida Console" pitchFamily="49" charset="0"/>
              </a:rPr>
              <a:t>rs.beforeFirst();</a:t>
            </a:r>
          </a:p>
          <a:p>
            <a:r>
              <a:rPr lang="en-US" altLang="ru-RU" sz="1600">
                <a:latin typeface="Lucida Console" pitchFamily="49" charset="0"/>
              </a:rPr>
              <a:t>rs.afterLast();</a:t>
            </a:r>
          </a:p>
          <a:p>
            <a:r>
              <a:rPr lang="en-US" altLang="ru-RU" sz="1600">
                <a:latin typeface="Lucida Console" pitchFamily="49" charset="0"/>
              </a:rPr>
              <a:t>rs.first();</a:t>
            </a:r>
          </a:p>
          <a:p>
            <a:r>
              <a:rPr lang="en-US" altLang="ru-RU" sz="1600">
                <a:latin typeface="Lucida Console" pitchFamily="49" charset="0"/>
              </a:rPr>
              <a:t>rs.last();</a:t>
            </a:r>
          </a:p>
          <a:p>
            <a:r>
              <a:rPr lang="en-US" altLang="ru-RU" sz="1600">
                <a:latin typeface="Lucida Console" pitchFamily="49" charset="0"/>
              </a:rPr>
              <a:t>rs.next()</a:t>
            </a:r>
          </a:p>
          <a:p>
            <a:r>
              <a:rPr lang="en-US" altLang="ru-RU" sz="1600">
                <a:latin typeface="Lucida Console" pitchFamily="49" charset="0"/>
              </a:rPr>
              <a:t>rs.previous();</a:t>
            </a:r>
          </a:p>
          <a:p>
            <a:r>
              <a:rPr lang="en-US" altLang="ru-RU" sz="1600">
                <a:latin typeface="Lucida Console" pitchFamily="49" charset="0"/>
              </a:rPr>
              <a:t>rs.relative(-5);</a:t>
            </a:r>
            <a:endParaRPr lang="ru-RU" altLang="ru-RU" sz="1600">
              <a:latin typeface="Lucida Console" pitchFamily="49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23850" y="3903663"/>
            <a:ext cx="7489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Если курсор перемещаемый только вперед</a:t>
            </a:r>
            <a:r>
              <a:rPr lang="en-US" altLang="ru-RU"/>
              <a:t> (</a:t>
            </a:r>
            <a:r>
              <a:rPr lang="en-US" altLang="ru-RU">
                <a:latin typeface="Courier New" pitchFamily="49" charset="0"/>
              </a:rPr>
              <a:t>TYPE_FORWARD_ONLY</a:t>
            </a:r>
            <a:r>
              <a:rPr lang="en-US" altLang="ru-RU"/>
              <a:t>)</a:t>
            </a:r>
            <a:r>
              <a:rPr lang="ru-RU" altLang="ru-RU"/>
              <a:t>, </a:t>
            </a:r>
            <a:endParaRPr lang="en-US" altLang="ru-RU"/>
          </a:p>
          <a:p>
            <a:r>
              <a:rPr lang="ru-RU" altLang="ru-RU"/>
              <a:t>то с ним можно выполнять</a:t>
            </a:r>
            <a:r>
              <a:rPr lang="en-US" altLang="ru-RU"/>
              <a:t> </a:t>
            </a:r>
            <a:r>
              <a:rPr lang="ru-RU" altLang="ru-RU"/>
              <a:t>только </a:t>
            </a:r>
            <a:r>
              <a:rPr lang="en-US" altLang="ru-RU">
                <a:latin typeface="Courier New" pitchFamily="49" charset="0"/>
              </a:rPr>
              <a:t>next()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8133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95288" y="846138"/>
            <a:ext cx="6491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Если курсор «заменяемый»</a:t>
            </a:r>
            <a:r>
              <a:rPr lang="en-US" altLang="ru-RU"/>
              <a:t> (</a:t>
            </a:r>
            <a:r>
              <a:rPr lang="en-US" altLang="ru-RU">
                <a:latin typeface="Courier New" pitchFamily="49" charset="0"/>
              </a:rPr>
              <a:t>TYPE_CONCUR_UPDATEABLE</a:t>
            </a:r>
            <a:r>
              <a:rPr lang="en-US" altLang="ru-RU"/>
              <a:t>)</a:t>
            </a:r>
            <a:r>
              <a:rPr lang="ru-RU" altLang="ru-RU"/>
              <a:t>, </a:t>
            </a:r>
            <a:endParaRPr lang="en-US" altLang="ru-RU"/>
          </a:p>
          <a:p>
            <a:r>
              <a:rPr lang="ru-RU" altLang="ru-RU"/>
              <a:t>то можно заменять, добавлять и удалять данные: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74675" y="1495425"/>
            <a:ext cx="507365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>
                <a:latin typeface="Lucida Console" pitchFamily="49" charset="0"/>
              </a:rPr>
              <a:t>// Замена</a:t>
            </a:r>
          </a:p>
          <a:p>
            <a:r>
              <a:rPr lang="en-US" altLang="ru-RU" sz="1600">
                <a:latin typeface="Lucida Console" pitchFamily="49" charset="0"/>
              </a:rPr>
              <a:t>rs.updateInt(column, newData);</a:t>
            </a:r>
          </a:p>
          <a:p>
            <a:r>
              <a:rPr lang="en-US" altLang="ru-RU" sz="1600">
                <a:latin typeface="Lucida Console" pitchFamily="49" charset="0"/>
              </a:rPr>
              <a:t>... </a:t>
            </a:r>
            <a:r>
              <a:rPr lang="ru-RU" altLang="ru-RU" sz="1600">
                <a:latin typeface="Lucida Console" pitchFamily="49" charset="0"/>
              </a:rPr>
              <a:t>// другие изменения в текущей записи</a:t>
            </a:r>
          </a:p>
          <a:p>
            <a:r>
              <a:rPr lang="en-US" altLang="ru-RU" sz="1600">
                <a:latin typeface="Lucida Console" pitchFamily="49" charset="0"/>
              </a:rPr>
              <a:t>rs.updateRow();</a:t>
            </a:r>
          </a:p>
          <a:p>
            <a:endParaRPr lang="en-US" altLang="ru-RU" sz="1600">
              <a:latin typeface="Lucida Console" pitchFamily="49" charset="0"/>
            </a:endParaRPr>
          </a:p>
          <a:p>
            <a:r>
              <a:rPr lang="ru-RU" altLang="ru-RU" sz="1600">
                <a:latin typeface="Lucida Console" pitchFamily="49" charset="0"/>
              </a:rPr>
              <a:t>// Добавление</a:t>
            </a:r>
          </a:p>
          <a:p>
            <a:r>
              <a:rPr lang="en-US" altLang="ru-RU" sz="1600">
                <a:latin typeface="Lucida Console" pitchFamily="49" charset="0"/>
              </a:rPr>
              <a:t>rs.updateString(column, newData);</a:t>
            </a:r>
          </a:p>
          <a:p>
            <a:r>
              <a:rPr lang="en-US" altLang="ru-RU" sz="1600">
                <a:latin typeface="Lucida Console" pitchFamily="49" charset="0"/>
              </a:rPr>
              <a:t>... </a:t>
            </a:r>
            <a:r>
              <a:rPr lang="ru-RU" altLang="ru-RU" sz="1600">
                <a:latin typeface="Lucida Console" pitchFamily="49" charset="0"/>
              </a:rPr>
              <a:t>// другие добавления в запись</a:t>
            </a:r>
          </a:p>
          <a:p>
            <a:r>
              <a:rPr lang="en-US" altLang="ru-RU" sz="1600">
                <a:latin typeface="Lucida Console" pitchFamily="49" charset="0"/>
              </a:rPr>
              <a:t>rs.insertRow();</a:t>
            </a:r>
          </a:p>
          <a:p>
            <a:endParaRPr lang="en-US" altLang="ru-RU" sz="1600">
              <a:latin typeface="Lucida Console" pitchFamily="49" charset="0"/>
            </a:endParaRPr>
          </a:p>
          <a:p>
            <a:r>
              <a:rPr lang="ru-RU" altLang="ru-RU" sz="1600">
                <a:latin typeface="Lucida Console" pitchFamily="49" charset="0"/>
              </a:rPr>
              <a:t>// Удаление</a:t>
            </a:r>
          </a:p>
          <a:p>
            <a:r>
              <a:rPr lang="en-US" altLang="ru-RU" sz="1600">
                <a:latin typeface="Lucida Console" pitchFamily="49" charset="0"/>
              </a:rPr>
              <a:t>rs.deleteRow();</a:t>
            </a:r>
            <a:endParaRPr lang="ru-RU" altLang="ru-RU" sz="1600">
              <a:latin typeface="Lucida Console" pitchFamily="49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68313" y="4652963"/>
            <a:ext cx="8105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Если </a:t>
            </a:r>
            <a:r>
              <a:rPr lang="en-US" altLang="ru-RU">
                <a:latin typeface="Courier New" pitchFamily="49" charset="0"/>
              </a:rPr>
              <a:t>SELECT</a:t>
            </a:r>
            <a:r>
              <a:rPr lang="en-US" altLang="ru-RU"/>
              <a:t>-</a:t>
            </a:r>
            <a:r>
              <a:rPr lang="ru-RU" altLang="ru-RU"/>
              <a:t>предложение сложное, то может быть, данные невозможно </a:t>
            </a:r>
          </a:p>
          <a:p>
            <a:r>
              <a:rPr lang="ru-RU" altLang="ru-RU"/>
              <a:t>будет изменить, даже несмотря на то, что курсор </a:t>
            </a:r>
            <a:r>
              <a:rPr lang="en-US" altLang="ru-RU">
                <a:latin typeface="Courier New" pitchFamily="49" charset="0"/>
              </a:rPr>
              <a:t>UPDATEABLE</a:t>
            </a:r>
            <a:r>
              <a:rPr lang="en-US" altLang="ru-RU"/>
              <a:t>.</a:t>
            </a: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12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  <a:noFill/>
          <a:ln/>
        </p:spPr>
        <p:txBody>
          <a:bodyPr/>
          <a:lstStyle/>
          <a:p>
            <a:r>
              <a:rPr lang="en-US" altLang="ru-RU" sz="2800">
                <a:solidFill>
                  <a:schemeClr val="tx1"/>
                </a:solidFill>
                <a:latin typeface="Arial" charset="0"/>
              </a:rPr>
              <a:t>JDBC – </a:t>
            </a:r>
            <a:r>
              <a:rPr lang="ru-RU" altLang="ru-RU" sz="2800">
                <a:solidFill>
                  <a:schemeClr val="tx1"/>
                </a:solidFill>
                <a:latin typeface="Arial" charset="0"/>
              </a:rPr>
              <a:t>программный пакет для работы с БД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7200" y="6172200"/>
            <a:ext cx="248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chemeClr val="tx2"/>
                </a:solidFill>
                <a:latin typeface="Garamond" pitchFamily="18" charset="0"/>
              </a:defRPr>
            </a:lvl1pPr>
            <a:lvl2pPr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ru-RU" altLang="ru-RU" sz="1400">
                <a:solidFill>
                  <a:schemeClr val="tx1"/>
                </a:solidFill>
                <a:latin typeface="Arial" charset="0"/>
              </a:rPr>
              <a:t>Базы данных: учебный курс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95288" y="830263"/>
            <a:ext cx="812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Подготовка процедуры, составленной из нескольких подряд исполняемых</a:t>
            </a:r>
          </a:p>
          <a:p>
            <a:r>
              <a:rPr lang="en-US" altLang="ru-RU"/>
              <a:t>SQL-</a:t>
            </a:r>
            <a:r>
              <a:rPr lang="ru-RU" altLang="ru-RU"/>
              <a:t>предложений </a:t>
            </a:r>
            <a:r>
              <a:rPr lang="en-US" altLang="ru-RU"/>
              <a:t>(batch).</a:t>
            </a:r>
            <a:endParaRPr lang="ru-RU" altLang="ru-RU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74675" y="1495425"/>
            <a:ext cx="776287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latin typeface="Lucida Console" pitchFamily="49" charset="0"/>
              </a:rPr>
              <a:t>Statement stmt = conn.createStatement();</a:t>
            </a:r>
          </a:p>
          <a:p>
            <a:r>
              <a:rPr lang="en-US" altLang="ru-RU" sz="1600">
                <a:latin typeface="Lucida Console" pitchFamily="49" charset="0"/>
              </a:rPr>
              <a:t>stmt.addBatch("Update positions Set Salary = Salary * 1.2 " + </a:t>
            </a:r>
          </a:p>
          <a:p>
            <a:r>
              <a:rPr lang="en-US" altLang="ru-RU" sz="1600">
                <a:latin typeface="Lucida Console" pitchFamily="49" charset="0"/>
              </a:rPr>
              <a:t>              "Where Name Like '%Engineer%'");</a:t>
            </a:r>
          </a:p>
          <a:p>
            <a:r>
              <a:rPr lang="en-US" altLang="ru-RU" sz="1600">
                <a:latin typeface="Lucida Console" pitchFamily="49" charset="0"/>
              </a:rPr>
              <a:t>stmt.addBatch("Update positions Set Salary = Salary * 1.5 " + </a:t>
            </a:r>
          </a:p>
          <a:p>
            <a:r>
              <a:rPr lang="en-US" altLang="ru-RU" sz="1600">
                <a:latin typeface="Lucida Console" pitchFamily="49" charset="0"/>
              </a:rPr>
              <a:t>              "Where Name Like '%Director%'");</a:t>
            </a:r>
          </a:p>
          <a:p>
            <a:r>
              <a:rPr lang="en-US" altLang="ru-RU" sz="1600" b="1">
                <a:latin typeface="Lucida Console" pitchFamily="49" charset="0"/>
              </a:rPr>
              <a:t>int</a:t>
            </a:r>
            <a:r>
              <a:rPr lang="en-US" altLang="ru-RU" sz="1600">
                <a:latin typeface="Lucida Console" pitchFamily="49" charset="0"/>
              </a:rPr>
              <a:t>[] results = stmt.executeBatch();</a:t>
            </a:r>
          </a:p>
          <a:p>
            <a:r>
              <a:rPr lang="en-US" altLang="ru-RU" sz="1600">
                <a:latin typeface="Lucida Console" pitchFamily="49" charset="0"/>
              </a:rPr>
              <a:t>stmt.clearBatch();</a:t>
            </a:r>
            <a:endParaRPr lang="ru-RU" altLang="ru-RU" sz="16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2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ResultSet </a:t>
            </a:r>
            <a:r>
              <a:rPr lang="ru-RU" smtClean="0"/>
              <a:t>(набір даних)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mtClean="0"/>
              <a:t>Містить всі рядки, що задовольняють </a:t>
            </a:r>
            <a:r>
              <a:rPr lang="en-US" smtClean="0"/>
              <a:t>SQL-</a:t>
            </a:r>
            <a:r>
              <a:rPr lang="ru-RU" smtClean="0"/>
              <a:t>вираз</a:t>
            </a:r>
          </a:p>
          <a:p>
            <a:r>
              <a:rPr lang="ru-RU" smtClean="0"/>
              <a:t>Дає доступ до даних через </a:t>
            </a:r>
            <a:r>
              <a:rPr lang="en-US" smtClean="0"/>
              <a:t>get-</a:t>
            </a:r>
            <a:r>
              <a:rPr lang="uk-UA" smtClean="0"/>
              <a:t>методи</a:t>
            </a:r>
          </a:p>
          <a:p>
            <a:r>
              <a:rPr lang="uk-UA" smtClean="0"/>
              <a:t>Містить так званий курсор, який вказує на поточний рядок даних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0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Закриття з</a:t>
            </a:r>
            <a:r>
              <a:rPr lang="en-US" smtClean="0"/>
              <a:t>’</a:t>
            </a:r>
            <a:r>
              <a:rPr lang="uk-UA" smtClean="0"/>
              <a:t>єдання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resultSet.close()</a:t>
            </a:r>
          </a:p>
          <a:p>
            <a:r>
              <a:rPr lang="en-US" smtClean="0"/>
              <a:t>statement.close()</a:t>
            </a:r>
          </a:p>
          <a:p>
            <a:r>
              <a:rPr lang="en-US" smtClean="0"/>
              <a:t>connection.close()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4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19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/>
              <a:t>Java Database Connectivity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ru-RU"/>
              <a:t>Vijayan Sugumaran</a:t>
            </a:r>
          </a:p>
          <a:p>
            <a:r>
              <a:rPr lang="en-US" altLang="ru-RU"/>
              <a:t>Department of DIS</a:t>
            </a:r>
          </a:p>
          <a:p>
            <a:r>
              <a:rPr lang="en-US" altLang="ru-RU"/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6760138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3361</Words>
  <Application>Microsoft Office PowerPoint</Application>
  <PresentationFormat>Экран (4:3)</PresentationFormat>
  <Paragraphs>575</Paragraphs>
  <Slides>52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Тема Office</vt:lpstr>
      <vt:lpstr>JDBC. Робота з БД</vt:lpstr>
      <vt:lpstr>Java Database Connectivity</vt:lpstr>
      <vt:lpstr>З’єднання</vt:lpstr>
      <vt:lpstr>Створення SQL-команд</vt:lpstr>
      <vt:lpstr>Виконання запитів</vt:lpstr>
      <vt:lpstr>ResultSet (набір даних)</vt:lpstr>
      <vt:lpstr>Закриття з’єдання</vt:lpstr>
      <vt:lpstr>Презентация PowerPoint</vt:lpstr>
      <vt:lpstr>Java Database Connectivity</vt:lpstr>
      <vt:lpstr>Java Database Connectivity (JDBC)</vt:lpstr>
      <vt:lpstr>Talking to Databases</vt:lpstr>
      <vt:lpstr>JDBC Concepts</vt:lpstr>
      <vt:lpstr>JDBC Concepts (contd.)</vt:lpstr>
      <vt:lpstr>Steps during execution</vt:lpstr>
      <vt:lpstr>JDBC Component Interaction</vt:lpstr>
      <vt:lpstr>Steps Involved in Basic JDBC Operations</vt:lpstr>
      <vt:lpstr>Two-Tier Database Access Model</vt:lpstr>
      <vt:lpstr>Three-Tier Database Access Model</vt:lpstr>
      <vt:lpstr>JDBC Driver Types</vt:lpstr>
      <vt:lpstr>Type 1: JDBC-ODBC Bridge, Plus ODBC Driver</vt:lpstr>
      <vt:lpstr>Type 2: Native-API, Partly Java Driver</vt:lpstr>
      <vt:lpstr>Type 3: JDBC-Net, Pure Java Driver</vt:lpstr>
      <vt:lpstr>Type 4: Native-Protocol, Pure Java Driver</vt:lpstr>
      <vt:lpstr>Driver Manager</vt:lpstr>
      <vt:lpstr>Driver Manager (contd)</vt:lpstr>
      <vt:lpstr>Connection Object</vt:lpstr>
      <vt:lpstr>DSN-less Connection</vt:lpstr>
      <vt:lpstr>Statement Object</vt:lpstr>
      <vt:lpstr>ResultSet Object</vt:lpstr>
      <vt:lpstr>Accessing Data in a ResultSet</vt:lpstr>
      <vt:lpstr>Getting MetaData for a ResultSet</vt:lpstr>
      <vt:lpstr>Scrollable Result Sets</vt:lpstr>
      <vt:lpstr>JDBC 2.0 Navigation Methods for Scrollable Result Sets</vt:lpstr>
      <vt:lpstr>JDBC 2.0 Navigation Methods for Scrollable Result Sets (contd.)</vt:lpstr>
      <vt:lpstr>Creating Scrollable Result Sets</vt:lpstr>
      <vt:lpstr>Constants in Result Sets</vt:lpstr>
      <vt:lpstr>Constants in Result Sets (contd.)</vt:lpstr>
      <vt:lpstr>Презентация PowerPoint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  <vt:lpstr>JDBC – программный пакет для работы с БД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JDBC. Робота з БД</dc:title>
  <dc:creator>Admin</dc:creator>
  <cp:lastModifiedBy>Admin</cp:lastModifiedBy>
  <cp:revision>6</cp:revision>
  <dcterms:created xsi:type="dcterms:W3CDTF">2016-02-10T08:27:00Z</dcterms:created>
  <dcterms:modified xsi:type="dcterms:W3CDTF">2016-02-10T09:30:34Z</dcterms:modified>
</cp:coreProperties>
</file>