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3" r:id="rId1"/>
  </p:sldMasterIdLst>
  <p:notesMasterIdLst>
    <p:notesMasterId r:id="rId17"/>
  </p:notesMasterIdLst>
  <p:handoutMasterIdLst>
    <p:handoutMasterId r:id="rId18"/>
  </p:handoutMasterIdLst>
  <p:sldIdLst>
    <p:sldId id="256" r:id="rId2"/>
    <p:sldId id="268" r:id="rId3"/>
    <p:sldId id="269" r:id="rId4"/>
    <p:sldId id="280" r:id="rId5"/>
    <p:sldId id="275" r:id="rId6"/>
    <p:sldId id="276" r:id="rId7"/>
    <p:sldId id="277" r:id="rId8"/>
    <p:sldId id="270" r:id="rId9"/>
    <p:sldId id="282" r:id="rId10"/>
    <p:sldId id="281" r:id="rId11"/>
    <p:sldId id="273" r:id="rId12"/>
    <p:sldId id="274" r:id="rId13"/>
    <p:sldId id="271" r:id="rId14"/>
    <p:sldId id="272" r:id="rId15"/>
    <p:sldId id="283" r:id="rId16"/>
  </p:sldIdLst>
  <p:sldSz cx="9144000" cy="6858000" type="screen4x3"/>
  <p:notesSz cx="6799263" cy="99314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79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chemeClr val="tx2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427BAB"/>
    <a:srgbClr val="EDA95A"/>
    <a:srgbClr val="DDD674"/>
    <a:srgbClr val="BABD5A"/>
    <a:srgbClr val="64B9E4"/>
    <a:srgbClr val="CCCCCC"/>
    <a:srgbClr val="262626"/>
    <a:srgbClr val="99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63" autoAdjust="0"/>
    <p:restoredTop sz="93287" autoAdjust="0"/>
  </p:normalViewPr>
  <p:slideViewPr>
    <p:cSldViewPr>
      <p:cViewPr varScale="1">
        <p:scale>
          <a:sx n="64" d="100"/>
          <a:sy n="64" d="100"/>
        </p:scale>
        <p:origin x="84" y="186"/>
      </p:cViewPr>
      <p:guideLst>
        <p:guide orient="horz" pos="3793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2959100" y="9525"/>
            <a:ext cx="3302000" cy="12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defTabSz="452438" eaLnBrk="0" hangingPunct="0">
              <a:lnSpc>
                <a:spcPct val="68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Tele-GroteskFet" pitchFamily="2" charset="0"/>
              <a:buNone/>
              <a:defRPr sz="600" smtClean="0">
                <a:cs typeface="Arial" charset="0"/>
              </a:defRPr>
            </a:lvl1pPr>
          </a:lstStyle>
          <a:p>
            <a:pPr>
              <a:defRPr/>
            </a:pPr>
            <a:fld id="{37871109-B94C-4714-B1A9-8B797842DEC0}" type="datetime1">
              <a:rPr lang="ru-RU"/>
              <a:pPr>
                <a:defRPr/>
              </a:pPr>
              <a:t>03.02.2016</a:t>
            </a:fld>
            <a:endParaRPr lang="de-DE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2959100" y="203200"/>
            <a:ext cx="3302000" cy="12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452438" eaLnBrk="0" hangingPunct="0">
              <a:lnSpc>
                <a:spcPct val="68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Tele-GroteskFet" pitchFamily="2" charset="0"/>
              <a:buNone/>
              <a:defRPr sz="600">
                <a:cs typeface="Arial" charset="0"/>
              </a:defRPr>
            </a:lvl1pPr>
          </a:lstStyle>
          <a:p>
            <a:pPr>
              <a:defRPr/>
            </a:pPr>
            <a:fld id="{9EB3D6C2-9D9F-4087-A8C7-37EAF6333678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6152" name="Rectangle 8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959100" y="106363"/>
            <a:ext cx="3302000" cy="1285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defTabSz="452438" eaLnBrk="0" hangingPunct="0">
              <a:lnSpc>
                <a:spcPct val="68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Tele-GroteskFet" pitchFamily="2" charset="0"/>
              <a:buNone/>
              <a:defRPr sz="600">
                <a:cs typeface="Arial" charset="0"/>
              </a:defRPr>
            </a:lvl1pPr>
          </a:lstStyle>
          <a:p>
            <a:pPr>
              <a:defRPr/>
            </a:pPr>
            <a:r>
              <a:rPr lang="de-DE"/>
              <a:t>–streng vertraulich, vertraulich, intern, öffentlich–                         Autor / Thema der Präsentation</a:t>
            </a:r>
          </a:p>
        </p:txBody>
      </p:sp>
      <p:pic>
        <p:nvPicPr>
          <p:cNvPr id="14341" name="Picture 11" descr="T_Kurzform_1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1" t="23399" r="2734" b="23399"/>
          <a:stretch>
            <a:fillRect/>
          </a:stretch>
        </p:blipFill>
        <p:spPr bwMode="auto">
          <a:xfrm>
            <a:off x="585788" y="1588"/>
            <a:ext cx="163036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836873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42950" y="820738"/>
            <a:ext cx="5316538" cy="3987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42925" y="5043488"/>
            <a:ext cx="5718175" cy="430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68" tIns="46084" rIns="92168" bIns="460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2959100" y="9525"/>
            <a:ext cx="3302000" cy="12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defTabSz="452438" eaLnBrk="0" hangingPunct="0">
              <a:lnSpc>
                <a:spcPct val="68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Tele-GroteskFet" pitchFamily="2" charset="0"/>
              <a:buNone/>
              <a:defRPr sz="600" smtClean="0">
                <a:cs typeface="Arial" charset="0"/>
              </a:defRPr>
            </a:lvl1pPr>
          </a:lstStyle>
          <a:p>
            <a:pPr>
              <a:defRPr/>
            </a:pPr>
            <a:fld id="{B48130D8-D23E-4A4E-A28F-892323674FBE}" type="datetime1">
              <a:rPr lang="ru-RU"/>
              <a:pPr>
                <a:defRPr/>
              </a:pPr>
              <a:t>03.02.2016</a:t>
            </a:fld>
            <a:endParaRPr lang="de-DE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2959100" y="203200"/>
            <a:ext cx="3302000" cy="12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452438" eaLnBrk="0" hangingPunct="0">
              <a:lnSpc>
                <a:spcPct val="68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Tele-GroteskFet" pitchFamily="2" charset="0"/>
              <a:buNone/>
              <a:defRPr sz="600">
                <a:cs typeface="Arial" charset="0"/>
              </a:defRPr>
            </a:lvl1pPr>
          </a:lstStyle>
          <a:p>
            <a:pPr>
              <a:defRPr/>
            </a:pPr>
            <a:fld id="{0EC253D9-6D54-46DB-A7B4-6C8C45063CFE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8208" name="Rectangle 1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959100" y="106363"/>
            <a:ext cx="3302000" cy="1285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defTabSz="452438" eaLnBrk="0" hangingPunct="0">
              <a:lnSpc>
                <a:spcPct val="68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Tele-GroteskFet" pitchFamily="2" charset="0"/>
              <a:buNone/>
              <a:defRPr sz="600">
                <a:cs typeface="Arial" charset="0"/>
              </a:defRPr>
            </a:lvl1pPr>
          </a:lstStyle>
          <a:p>
            <a:pPr>
              <a:defRPr/>
            </a:pPr>
            <a:r>
              <a:rPr lang="de-DE"/>
              <a:t>–streng vertraulich, vertraulich, intern, öffentlich–                         Autor / Thema der Präsentation</a:t>
            </a:r>
          </a:p>
        </p:txBody>
      </p:sp>
      <p:pic>
        <p:nvPicPr>
          <p:cNvPr id="13319" name="Picture 17" descr="T_Kurzform_1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1" t="23399" r="2734" b="23399"/>
          <a:stretch>
            <a:fillRect/>
          </a:stretch>
        </p:blipFill>
        <p:spPr bwMode="auto">
          <a:xfrm>
            <a:off x="585788" y="1588"/>
            <a:ext cx="163036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7740387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  <p:notesStyle>
    <a:lvl1pPr marL="180975" indent="-180975" algn="l" rtl="0" eaLnBrk="0" fontAlgn="base" hangingPunct="0">
      <a:spcBef>
        <a:spcPct val="30000"/>
      </a:spcBef>
      <a:spcAft>
        <a:spcPct val="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Tele-GroteskNor" pitchFamily="2" charset="0"/>
        <a:ea typeface="+mn-ea"/>
        <a:cs typeface="+mn-cs"/>
      </a:defRPr>
    </a:lvl1pPr>
    <a:lvl2pPr marL="541338" indent="-203200" algn="l" rtl="0" eaLnBrk="0" fontAlgn="base" hangingPunct="0">
      <a:spcBef>
        <a:spcPct val="30000"/>
      </a:spcBef>
      <a:spcAft>
        <a:spcPct val="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Tele-GroteskNor" pitchFamily="2" charset="0"/>
        <a:ea typeface="+mn-ea"/>
        <a:cs typeface="+mn-cs"/>
      </a:defRPr>
    </a:lvl2pPr>
    <a:lvl3pPr marL="903288" indent="-192088" algn="l" rtl="0" eaLnBrk="0" fontAlgn="base" hangingPunct="0">
      <a:spcBef>
        <a:spcPct val="30000"/>
      </a:spcBef>
      <a:spcAft>
        <a:spcPct val="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Tele-GroteskNor" pitchFamily="2" charset="0"/>
        <a:ea typeface="+mn-ea"/>
        <a:cs typeface="+mn-cs"/>
      </a:defRPr>
    </a:lvl3pPr>
    <a:lvl4pPr marL="1263650" indent="-190500" algn="l" rtl="0" eaLnBrk="0" fontAlgn="base" hangingPunct="0">
      <a:spcBef>
        <a:spcPct val="30000"/>
      </a:spcBef>
      <a:spcAft>
        <a:spcPct val="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Tele-GroteskNor" pitchFamily="2" charset="0"/>
        <a:ea typeface="+mn-ea"/>
        <a:cs typeface="+mn-cs"/>
      </a:defRPr>
    </a:lvl4pPr>
    <a:lvl5pPr marL="1625600" indent="-192088" algn="l" rtl="0" eaLnBrk="0" fontAlgn="base" hangingPunct="0">
      <a:spcBef>
        <a:spcPct val="30000"/>
      </a:spcBef>
      <a:spcAft>
        <a:spcPct val="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Tele-GroteskNor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384DBC-BD4F-4EB0-A293-DF20630571D5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accent3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041400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7" name="Picture 8" descr="TSY_PPT_Label_neu"/>
          <p:cNvPicPr preferRelativeResize="0">
            <a:picLocks noChangeAspect="1" noChangeArrowheads="1"/>
          </p:cNvPicPr>
          <p:nvPr userDrawn="1"/>
        </p:nvPicPr>
        <p:blipFill>
          <a:blip r:embed="rId2"/>
          <a:srcRect r="84" b="1210"/>
          <a:stretch>
            <a:fillRect/>
          </a:stretch>
        </p:blipFill>
        <p:spPr bwMode="auto">
          <a:xfrm>
            <a:off x="304800" y="5929330"/>
            <a:ext cx="8524875" cy="587375"/>
          </a:xfrm>
          <a:prstGeom prst="rect">
            <a:avLst/>
          </a:prstGeom>
          <a:noFill/>
          <a:effectLst/>
        </p:spPr>
      </p:pic>
    </p:spTree>
    <p:extLst>
      <p:ext uri="{BB962C8B-B14F-4D97-AF65-F5344CB8AC3E}">
        <p14:creationId xmlns:p14="http://schemas.microsoft.com/office/powerpoint/2010/main" val="2577260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F7413B-4F20-4754-AC27-266A06348B94}" type="slidenum">
              <a:rPr lang="de-DE" smtClean="0"/>
              <a:pPr>
                <a:defRPr/>
              </a:pPr>
              <a:t>‹#›</a:t>
            </a:fld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1575" y="1825625"/>
            <a:ext cx="7343775" cy="43513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3184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576F15-8DF2-44D0-A1B5-B71F8DCE0AB2}" type="slidenum">
              <a:rPr lang="de-DE" smtClean="0"/>
              <a:pPr>
                <a:defRPr/>
              </a:pPr>
              <a:t>‹#›</a:t>
            </a:fld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1575" y="365125"/>
            <a:ext cx="52578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2545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2/3/2016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083B1F-B18F-4BA4-AF25-77046510C68E}" type="slidenum">
              <a:rPr lang="de-DE" smtClean="0"/>
              <a:pPr>
                <a:defRPr/>
              </a:pPr>
              <a:t>‹#›</a:t>
            </a:fld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59178" y="987426"/>
            <a:ext cx="4258818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1575" y="2101850"/>
            <a:ext cx="2949178" cy="375920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71575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8520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‹#›</a:t>
            </a:fld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9638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E47974-CD0D-411A-9C41-1AD903959BC7}" type="slidenum">
              <a:rPr lang="de-DE" smtClean="0"/>
              <a:pPr>
                <a:defRPr/>
              </a:pPr>
              <a:t>‹#›</a:t>
            </a:fld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1244" y="4589464"/>
            <a:ext cx="7579343" cy="1500187"/>
          </a:xfr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244" y="1709738"/>
            <a:ext cx="7579343" cy="286226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7744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2/3/2016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7E6BFE-2C05-4556-94D7-35F1E93619A3}" type="slidenum">
              <a:rPr lang="de-DE" smtClean="0"/>
              <a:pPr>
                <a:defRPr/>
              </a:pPr>
              <a:t>‹#›</a:t>
            </a:fld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994" y="1825625"/>
            <a:ext cx="3566160" cy="4351338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7275" y="1825625"/>
            <a:ext cx="3566160" cy="4351338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3547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2/3/2016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EED153-FF54-494E-BB50-83A75AA1D987}" type="slidenum">
              <a:rPr lang="de-DE" smtClean="0"/>
              <a:pPr>
                <a:defRPr/>
              </a:pPr>
              <a:t>‹#›</a:t>
            </a:fld>
            <a:endParaRPr lang="de-DE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9190" y="2193926"/>
            <a:ext cx="3566160" cy="397827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9190" y="1489075"/>
            <a:ext cx="3566160" cy="64135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1800" b="0">
                <a:solidFill>
                  <a:schemeClr val="accent3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1575" y="2193926"/>
            <a:ext cx="3566160" cy="397827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1575" y="1489075"/>
            <a:ext cx="3566160" cy="64135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1800" b="0">
                <a:solidFill>
                  <a:schemeClr val="accent3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3075" y="274638"/>
            <a:ext cx="6767513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1480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89362BB-7AEB-4253-A862-0CD989E3E5DA}" type="datetime1">
              <a:rPr lang="ru-RU" smtClean="0"/>
              <a:pPr>
                <a:defRPr/>
              </a:pPr>
              <a:t>03.02.2016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–strictly confidentia -lAlexey Toskin / SI Head Introduction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301D65-E1D3-4758-8C63-3F4AE36C92E1}" type="slidenum">
              <a:rPr lang="de-DE" smtClean="0"/>
              <a:pPr>
                <a:defRPr/>
              </a:pPr>
              <a:t>‹#›</a:t>
            </a:fld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0687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2/3/2016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206EAB-88CB-4C12-AC7D-3C43CC844F81}" type="slidenum">
              <a:rPr lang="de-DE" smtClean="0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29687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2/3/2016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05A698-B4BC-475B-A9B9-F0762E98D907}" type="slidenum">
              <a:rPr lang="de-DE" smtClean="0"/>
              <a:pPr>
                <a:defRPr/>
              </a:pPr>
              <a:t>‹#›</a:t>
            </a:fld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59179" y="987426"/>
            <a:ext cx="4257362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1575" y="2101850"/>
            <a:ext cx="2949178" cy="375920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1575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6135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2/3/2016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B0E805-31E4-4A31-A2CF-ACCC3F3929AD}" type="slidenum">
              <a:rPr lang="de-DE" smtClean="0"/>
              <a:pPr>
                <a:defRPr/>
              </a:pPr>
              <a:t>‹#›</a:t>
            </a:fld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59178" y="987426"/>
            <a:ext cx="4258818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1575" y="2101850"/>
            <a:ext cx="2949178" cy="375920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71575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9459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71575" y="6356351"/>
            <a:ext cx="19145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AB7D7-3608-4730-B2E2-670834DF882C}" type="datetimeFigureOut">
              <a:rPr lang="en-US" smtClean="0"/>
              <a:pPr/>
              <a:t>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4083B1F-B18F-4BA4-AF25-77046510C68E}" type="slidenum">
              <a:rPr lang="de-DE" smtClean="0"/>
              <a:pPr>
                <a:defRPr/>
              </a:pPr>
              <a:t>‹#›</a:t>
            </a:fld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1575" y="1825625"/>
            <a:ext cx="734377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43075" y="365126"/>
            <a:ext cx="677227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633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l" defTabSz="685800" rtl="0" eaLnBrk="1" latinLnBrk="0" hangingPunct="1">
        <a:spcBef>
          <a:spcPct val="0"/>
        </a:spcBef>
        <a:buNone/>
        <a:defRPr sz="33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4294967295" orient="horz" pos="2160">
          <p15:clr>
            <a:srgbClr val="F26B43"/>
          </p15:clr>
        </p15:guide>
        <p15:guide id="4294967295" pos="3840">
          <p15:clr>
            <a:srgbClr val="F26B43"/>
          </p15:clr>
        </p15:guide>
        <p15:guide id="4294967295" pos="1464">
          <p15:clr>
            <a:srgbClr val="F26B43"/>
          </p15:clr>
        </p15:guide>
        <p15:guide id="4294967295" pos="7152">
          <p15:clr>
            <a:srgbClr val="F26B43"/>
          </p15:clr>
        </p15:guide>
        <p15:guide id="4294967295" pos="984">
          <p15:clr>
            <a:srgbClr val="F26B43"/>
          </p15:clr>
        </p15:guide>
        <p15:guide id="4294967295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10</a:t>
            </a:fld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SzPct val="90000"/>
              <a:buFont typeface="+mj-lt"/>
              <a:buAutoNum type="arabicPeriod"/>
            </a:pPr>
            <a:r>
              <a:rPr lang="en-US" sz="1600" dirty="0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Main {</a:t>
            </a:r>
          </a:p>
          <a:p>
            <a:pPr marL="342900" indent="-342900">
              <a:buSzPct val="90000"/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600" dirty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main(String[] 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) {</a:t>
            </a:r>
          </a:p>
          <a:p>
            <a:pPr marL="342900" indent="-342900">
              <a:buSzPct val="90000"/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600" dirty="0">
                <a:solidFill>
                  <a:srgbClr val="7F0055"/>
                </a:solidFill>
                <a:latin typeface="Courier New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(</a:t>
            </a:r>
            <a:r>
              <a:rPr lang="en-US" sz="1600" dirty="0" err="1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i = 0; i &lt;= 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args.</a:t>
            </a:r>
            <a:r>
              <a:rPr lang="en-US" sz="1600" dirty="0" err="1">
                <a:solidFill>
                  <a:srgbClr val="0000C0"/>
                </a:solidFill>
                <a:latin typeface="Courier New"/>
              </a:rPr>
              <a:t>length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; i++) {</a:t>
            </a:r>
          </a:p>
          <a:p>
            <a:pPr marL="342900" indent="-342900">
              <a:buSzPct val="90000"/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  <a:latin typeface="Courier New"/>
              </a:rPr>
              <a:t>            </a:t>
            </a:r>
            <a:r>
              <a:rPr lang="en-US" sz="1600" b="1" dirty="0" err="1">
                <a:solidFill>
                  <a:srgbClr val="FF0000"/>
                </a:solidFill>
                <a:latin typeface="Courier New"/>
              </a:rPr>
              <a:t>System.out.println</a:t>
            </a:r>
            <a:r>
              <a:rPr lang="en-US" sz="1600" b="1" dirty="0">
                <a:solidFill>
                  <a:srgbClr val="FF0000"/>
                </a:solidFill>
                <a:latin typeface="Courier New"/>
              </a:rPr>
              <a:t>(</a:t>
            </a:r>
            <a:r>
              <a:rPr lang="en-US" sz="1600" b="1" dirty="0" err="1">
                <a:solidFill>
                  <a:srgbClr val="FF0000"/>
                </a:solidFill>
                <a:latin typeface="Courier New"/>
              </a:rPr>
              <a:t>args</a:t>
            </a:r>
            <a:r>
              <a:rPr lang="en-US" sz="1600" b="1" dirty="0">
                <a:solidFill>
                  <a:srgbClr val="FF0000"/>
                </a:solidFill>
                <a:latin typeface="Courier New"/>
              </a:rPr>
              <a:t>[i]);</a:t>
            </a:r>
          </a:p>
          <a:p>
            <a:pPr marL="342900" indent="-342900">
              <a:buSzPct val="90000"/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  <a:latin typeface="Courier New"/>
              </a:rPr>
              <a:t>        }</a:t>
            </a:r>
          </a:p>
          <a:p>
            <a:pPr marL="342900" indent="-342900">
              <a:buSzPct val="90000"/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  <a:latin typeface="Courier New"/>
              </a:rPr>
              <a:t>    }</a:t>
            </a:r>
          </a:p>
          <a:p>
            <a:pPr marL="342900" indent="-342900">
              <a:buSzPct val="90000"/>
              <a:buFont typeface="+mj-lt"/>
              <a:buAutoNum type="arabicPeriod"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 marL="0" indent="0">
              <a:buNone/>
            </a:pPr>
            <a:endParaRPr lang="en-US" sz="1400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endParaRPr lang="en-US" sz="1400" dirty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&gt;java Main hello world</a:t>
            </a:r>
          </a:p>
          <a:p>
            <a:pPr marL="0" indent="0">
              <a:buNone/>
            </a:pPr>
            <a:endParaRPr lang="en-US" sz="1400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urier New"/>
              </a:rPr>
              <a:t>hello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urier New"/>
              </a:rPr>
              <a:t>world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FF0000"/>
                </a:solidFill>
                <a:latin typeface="Courier New"/>
              </a:rPr>
              <a:t>Exception </a:t>
            </a:r>
            <a:r>
              <a:rPr lang="en-US" sz="1400" dirty="0">
                <a:solidFill>
                  <a:srgbClr val="FF0000"/>
                </a:solidFill>
                <a:latin typeface="Courier New"/>
              </a:rPr>
              <a:t>in thread "main" </a:t>
            </a:r>
            <a:endParaRPr lang="en-US" sz="1400" dirty="0" smtClean="0">
              <a:solidFill>
                <a:srgbClr val="FF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FF0000"/>
                </a:solidFill>
                <a:latin typeface="Courier New"/>
              </a:rPr>
              <a:t>    </a:t>
            </a:r>
            <a:r>
              <a:rPr lang="en-US" sz="1400" dirty="0" err="1" smtClean="0">
                <a:solidFill>
                  <a:srgbClr val="FF0000"/>
                </a:solidFill>
                <a:latin typeface="Courier New"/>
              </a:rPr>
              <a:t>java.lang.ArrayIndexOutOfBoundsException</a:t>
            </a:r>
            <a:r>
              <a:rPr lang="en-US" sz="1400" dirty="0">
                <a:solidFill>
                  <a:srgbClr val="FF0000"/>
                </a:solidFill>
                <a:latin typeface="Courier New"/>
              </a:rPr>
              <a:t>: 2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FF0000"/>
                </a:solidFill>
                <a:latin typeface="Courier New"/>
              </a:rPr>
              <a:t>        at </a:t>
            </a:r>
            <a:r>
              <a:rPr lang="en-US" sz="1400" dirty="0" err="1">
                <a:solidFill>
                  <a:srgbClr val="FF0000"/>
                </a:solidFill>
                <a:latin typeface="Courier New"/>
              </a:rPr>
              <a:t>Main.main</a:t>
            </a:r>
            <a:r>
              <a:rPr lang="en-US" sz="1400" dirty="0">
                <a:solidFill>
                  <a:srgbClr val="FF0000"/>
                </a:solidFill>
                <a:latin typeface="Courier New"/>
              </a:rPr>
              <a:t>(Main.java:4)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Приклад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3645024"/>
            <a:ext cx="3067200" cy="23151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7914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11</a:t>
            </a:fld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Для </a:t>
            </a:r>
            <a:r>
              <a:rPr lang="ru-RU" dirty="0" smtClean="0"/>
              <a:t>обробки використовується блок </a:t>
            </a:r>
            <a:r>
              <a:rPr lang="en-US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try-catch-finally</a:t>
            </a:r>
            <a:r>
              <a:rPr lang="en-US" dirty="0" smtClean="0"/>
              <a:t>:</a:t>
            </a:r>
          </a:p>
          <a:p>
            <a:pPr marL="360363" lvl="1" indent="0">
              <a:buNone/>
            </a:pP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try {</a:t>
            </a:r>
          </a:p>
          <a:p>
            <a:pPr marL="360363" lvl="1" indent="0">
              <a:buNone/>
            </a:pP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aMethodThrowingPossibleException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marL="360363" lvl="1" indent="0">
              <a:buNone/>
            </a:pP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} catch (</a:t>
            </a:r>
            <a:r>
              <a:rPr lang="en-US" sz="16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PossibleException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e) {</a:t>
            </a:r>
          </a:p>
          <a:p>
            <a:pPr marL="360363" lvl="1" indent="0">
              <a:buNone/>
            </a:pP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e.printStackTrace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marL="360363" lvl="1" indent="0">
              <a:buNone/>
            </a:pP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} finally {</a:t>
            </a:r>
          </a:p>
          <a:p>
            <a:pPr marL="360363" lvl="1" indent="0">
              <a:buNone/>
            </a:pP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// perform final processing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marL="360363" lvl="1" indent="0">
              <a:buNone/>
            </a:pP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ru-RU" dirty="0" smtClean="0"/>
              <a:t>Необроблене виключення піднімається на рівень вище (у метод, який викликав виконання блоку коду з цим виключенням)</a:t>
            </a:r>
            <a:endParaRPr lang="ru-RU" dirty="0" smtClean="0"/>
          </a:p>
          <a:p>
            <a:r>
              <a:rPr lang="ru-RU" dirty="0" smtClean="0"/>
              <a:t>Якщо виключення не буде оброблятися в методі </a:t>
            </a:r>
            <a:r>
              <a:rPr lang="en-US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main()</a:t>
            </a:r>
            <a:r>
              <a:rPr lang="ru-RU" dirty="0" smtClean="0"/>
              <a:t>, </a:t>
            </a:r>
            <a:r>
              <a:rPr lang="ru-RU" dirty="0" smtClean="0"/>
              <a:t>робота віртуальної машини завершиться</a:t>
            </a:r>
            <a:endParaRPr lang="ru-RU" dirty="0" smtClean="0"/>
          </a:p>
          <a:p>
            <a:r>
              <a:rPr lang="ru-RU" dirty="0" smtClean="0"/>
              <a:t>Код </a:t>
            </a:r>
            <a:r>
              <a:rPr lang="ru-RU" dirty="0" smtClean="0"/>
              <a:t>у блоці </a:t>
            </a:r>
            <a:r>
              <a:rPr lang="en-US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finally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ru-RU" dirty="0" smtClean="0"/>
              <a:t>виконується завжди, навіть якщо:</a:t>
            </a:r>
            <a:endParaRPr lang="ru-RU" dirty="0" smtClean="0"/>
          </a:p>
          <a:p>
            <a:pPr lvl="1"/>
            <a:r>
              <a:rPr lang="ru-RU" dirty="0" smtClean="0"/>
              <a:t>виключення відбулося</a:t>
            </a:r>
            <a:endParaRPr lang="ru-RU" dirty="0" smtClean="0"/>
          </a:p>
          <a:p>
            <a:pPr lvl="1"/>
            <a:r>
              <a:rPr lang="ru-RU" dirty="0" smtClean="0"/>
              <a:t>виключення не відбулося</a:t>
            </a:r>
            <a:endParaRPr lang="ru-RU" dirty="0" smtClean="0"/>
          </a:p>
          <a:p>
            <a:pPr lvl="1"/>
            <a:r>
              <a:rPr lang="ru-RU" dirty="0" smtClean="0"/>
              <a:t>всередині блоку </a:t>
            </a:r>
            <a:r>
              <a:rPr lang="en-US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catch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ru-RU" dirty="0" smtClean="0"/>
              <a:t>була використана команда </a:t>
            </a:r>
            <a:r>
              <a:rPr lang="en-US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return</a:t>
            </a:r>
            <a:endParaRPr lang="en-US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Обробка виключень : </a:t>
            </a:r>
            <a:r>
              <a:rPr lang="en-US" dirty="0" smtClean="0"/>
              <a:t>try – catch – finally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152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12</a:t>
            </a:fld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Можна не використовувати </a:t>
            </a:r>
            <a:r>
              <a:rPr lang="en-US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finally</a:t>
            </a:r>
            <a:r>
              <a:rPr lang="uk-UA" dirty="0" smtClean="0"/>
              <a:t> у випадку, коли немає </a:t>
            </a:r>
            <a:r>
              <a:rPr lang="uk-UA" dirty="0" err="1" smtClean="0"/>
              <a:t>обов</a:t>
            </a:r>
            <a:r>
              <a:rPr lang="en-US" dirty="0" smtClean="0"/>
              <a:t>’</a:t>
            </a:r>
            <a:r>
              <a:rPr lang="uk-UA" dirty="0" err="1" smtClean="0"/>
              <a:t>язкового</a:t>
            </a:r>
            <a:r>
              <a:rPr lang="uk-UA" dirty="0" smtClean="0"/>
              <a:t> для виконання в будь-якому випадку коду</a:t>
            </a:r>
            <a:endParaRPr lang="en-US" dirty="0" smtClean="0"/>
          </a:p>
          <a:p>
            <a:endParaRPr lang="ru-RU" dirty="0" smtClean="0"/>
          </a:p>
          <a:p>
            <a:r>
              <a:rPr lang="ru-RU" dirty="0" smtClean="0"/>
              <a:t>Можна не використовувати </a:t>
            </a:r>
            <a:r>
              <a:rPr lang="en-US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catch</a:t>
            </a:r>
            <a:r>
              <a:rPr lang="en-US" dirty="0" smtClean="0"/>
              <a:t>, </a:t>
            </a:r>
            <a:r>
              <a:rPr lang="ru-RU" dirty="0" smtClean="0"/>
              <a:t>коли не буде відбуватися обробка виключення, але буде обов</a:t>
            </a:r>
            <a:r>
              <a:rPr lang="en-US" dirty="0" smtClean="0"/>
              <a:t>’</a:t>
            </a:r>
            <a:r>
              <a:rPr lang="uk-UA" dirty="0" err="1" smtClean="0"/>
              <a:t>язковий</a:t>
            </a:r>
            <a:r>
              <a:rPr lang="uk-UA" dirty="0" smtClean="0"/>
              <a:t> для виконання код</a:t>
            </a:r>
            <a:endParaRPr lang="en-US" dirty="0" smtClean="0"/>
          </a:p>
          <a:p>
            <a:endParaRPr lang="ru-RU" dirty="0" smtClean="0"/>
          </a:p>
          <a:p>
            <a:r>
              <a:rPr lang="ru-RU" dirty="0" smtClean="0"/>
              <a:t>Може містити декілька </a:t>
            </a:r>
            <a:r>
              <a:rPr lang="en-US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catch</a:t>
            </a:r>
            <a:r>
              <a:rPr lang="en-US" dirty="0" smtClean="0"/>
              <a:t>, </a:t>
            </a:r>
            <a:r>
              <a:rPr lang="uk-UA" dirty="0" smtClean="0"/>
              <a:t>розташованих ієрархічно від вужчого (</a:t>
            </a:r>
            <a:r>
              <a:rPr lang="uk-UA" dirty="0" err="1" smtClean="0"/>
              <a:t>нащадка</a:t>
            </a:r>
            <a:r>
              <a:rPr lang="uk-UA" dirty="0" smtClean="0"/>
              <a:t>) до ширшого (батька) </a:t>
            </a:r>
            <a:r>
              <a:rPr lang="ru-RU" dirty="0" smtClean="0"/>
              <a:t>виключення</a:t>
            </a:r>
            <a:endParaRPr lang="ru-RU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– catch – finally</a:t>
            </a:r>
          </a:p>
        </p:txBody>
      </p:sp>
    </p:spTree>
    <p:extLst>
      <p:ext uri="{BB962C8B-B14F-4D97-AF65-F5344CB8AC3E}">
        <p14:creationId xmlns:p14="http://schemas.microsoft.com/office/powerpoint/2010/main" val="36449885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13</a:t>
            </a:fld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42900" indent="-342900">
              <a:buSzPct val="90000"/>
              <a:buFont typeface="+mj-lt"/>
              <a:buAutoNum type="arabicPeriod"/>
            </a:pPr>
            <a:r>
              <a:rPr lang="en-US" sz="1600" dirty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Main {</a:t>
            </a:r>
          </a:p>
          <a:p>
            <a:pPr marL="342900" indent="-342900">
              <a:buSzPct val="90000"/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600" dirty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main(String... 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) {</a:t>
            </a:r>
          </a:p>
          <a:p>
            <a:pPr marL="342900" indent="-342900">
              <a:buSzPct val="90000"/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600" b="1" dirty="0">
                <a:solidFill>
                  <a:srgbClr val="00B050"/>
                </a:solidFill>
                <a:latin typeface="Courier New"/>
              </a:rPr>
              <a:t>try {</a:t>
            </a:r>
          </a:p>
          <a:p>
            <a:pPr marL="342900" indent="-342900">
              <a:buSzPct val="90000"/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  <a:latin typeface="Courier New"/>
              </a:rPr>
              <a:t>            </a:t>
            </a:r>
            <a:r>
              <a:rPr lang="en-US" sz="1600" dirty="0">
                <a:solidFill>
                  <a:srgbClr val="7F0055"/>
                </a:solidFill>
                <a:latin typeface="Courier New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(</a:t>
            </a:r>
            <a:r>
              <a:rPr lang="en-US" sz="1600" dirty="0" err="1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i = 0; i &lt;= 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args.</a:t>
            </a:r>
            <a:r>
              <a:rPr lang="en-US" sz="1600" dirty="0" err="1">
                <a:solidFill>
                  <a:srgbClr val="0000C0"/>
                </a:solidFill>
                <a:latin typeface="Courier New"/>
              </a:rPr>
              <a:t>length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; i++) {</a:t>
            </a:r>
          </a:p>
          <a:p>
            <a:pPr marL="342900" lvl="0" indent="-342900">
              <a:buClr>
                <a:srgbClr val="E20074"/>
              </a:buClr>
              <a:buSzPct val="90000"/>
              <a:buFont typeface="+mj-lt"/>
              <a:buAutoNum type="arabicPeriod"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              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System.</a:t>
            </a:r>
            <a:r>
              <a:rPr lang="en-US" sz="1600" dirty="0" err="1">
                <a:solidFill>
                  <a:srgbClr val="0000C0"/>
                </a:solidFill>
                <a:latin typeface="Courier New" pitchFamily="49" charset="0"/>
                <a:cs typeface="Courier New" pitchFamily="49" charset="0"/>
              </a:rPr>
              <a:t>out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.println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[i]);</a:t>
            </a:r>
          </a:p>
          <a:p>
            <a:pPr marL="342900" indent="-342900">
              <a:buSzPct val="90000"/>
              <a:buFont typeface="+mj-lt"/>
              <a:buAutoNum type="arabicPeriod"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           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 marL="342900" indent="-342900">
              <a:buSzPct val="90000"/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600" b="1" dirty="0">
                <a:solidFill>
                  <a:srgbClr val="00B050"/>
                </a:solidFill>
                <a:latin typeface="Courier New"/>
              </a:rPr>
              <a:t>} catch (</a:t>
            </a:r>
            <a:r>
              <a:rPr lang="en-US" sz="1600" b="1" dirty="0" err="1">
                <a:solidFill>
                  <a:srgbClr val="00B050"/>
                </a:solidFill>
                <a:latin typeface="Courier New"/>
              </a:rPr>
              <a:t>ArrayIndexOutOfBoundsException</a:t>
            </a:r>
            <a:r>
              <a:rPr lang="en-US" sz="1600" b="1" dirty="0">
                <a:solidFill>
                  <a:srgbClr val="00B050"/>
                </a:solidFill>
                <a:latin typeface="Courier New"/>
              </a:rPr>
              <a:t> e) {</a:t>
            </a:r>
          </a:p>
          <a:p>
            <a:pPr marL="342900" indent="-342900">
              <a:buSzPct val="90000"/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  <a:latin typeface="Courier New"/>
              </a:rPr>
              <a:t>           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System.</a:t>
            </a:r>
            <a:r>
              <a:rPr lang="en-US" sz="1600" dirty="0" err="1" smtClean="0">
                <a:solidFill>
                  <a:srgbClr val="0000C0"/>
                </a:solidFill>
                <a:latin typeface="Courier New"/>
              </a:rPr>
              <a:t>err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.println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600" dirty="0" smtClean="0">
                <a:solidFill>
                  <a:srgbClr val="2A00FF"/>
                </a:solidFill>
                <a:latin typeface="Courier New"/>
              </a:rPr>
              <a:t>"Wrong index!"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);</a:t>
            </a:r>
            <a:endParaRPr lang="en-US" sz="1600" dirty="0">
              <a:solidFill>
                <a:srgbClr val="000000"/>
              </a:solidFill>
              <a:latin typeface="Courier New"/>
            </a:endParaRPr>
          </a:p>
          <a:p>
            <a:pPr marL="342900" indent="-342900">
              <a:buSzPct val="90000"/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600" b="1" dirty="0">
                <a:solidFill>
                  <a:srgbClr val="00B050"/>
                </a:solidFill>
                <a:latin typeface="Courier New"/>
              </a:rPr>
              <a:t>}</a:t>
            </a:r>
          </a:p>
          <a:p>
            <a:pPr marL="342900" indent="-342900">
              <a:buSzPct val="90000"/>
              <a:buFont typeface="+mj-lt"/>
              <a:buAutoNum type="arabicPeriod"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 marL="342900" indent="-342900">
              <a:buSzPct val="90000"/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 marL="0" indent="0">
              <a:buNone/>
            </a:pPr>
            <a:endParaRPr lang="en-US" sz="1400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endParaRPr lang="en-US" sz="1400" dirty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&gt;java Main hello world</a:t>
            </a:r>
          </a:p>
          <a:p>
            <a:pPr marL="0" indent="0">
              <a:buNone/>
            </a:pPr>
            <a:endParaRPr lang="en-US" sz="1400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urier New"/>
              </a:rPr>
              <a:t>hello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urier New"/>
              </a:rPr>
              <a:t>world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FF0000"/>
                </a:solidFill>
                <a:latin typeface="Courier New"/>
              </a:rPr>
              <a:t>Wrong index!</a:t>
            </a:r>
            <a:endParaRPr lang="en-US" sz="1400" dirty="0">
              <a:solidFill>
                <a:srgbClr val="FF0000"/>
              </a:solidFill>
              <a:latin typeface="Courier New"/>
            </a:endParaRPr>
          </a:p>
          <a:p>
            <a:pPr marL="0" indent="0">
              <a:buNone/>
            </a:pPr>
            <a:endParaRPr lang="en-US" sz="1400" dirty="0">
              <a:solidFill>
                <a:srgbClr val="FF0000"/>
              </a:solidFill>
              <a:latin typeface="Courier New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Приклад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5432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14</a:t>
            </a:fld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 fontScale="92500" lnSpcReduction="20000"/>
          </a:bodyPr>
          <a:lstStyle/>
          <a:p>
            <a:r>
              <a:rPr lang="ru-RU" dirty="0" smtClean="0"/>
              <a:t>Типи наслідуються від </a:t>
            </a:r>
            <a:r>
              <a:rPr lang="en-US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java.lang.Exception</a:t>
            </a:r>
            <a:r>
              <a:rPr lang="ru-RU" dirty="0" smtClean="0"/>
              <a:t> або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java.lang.RuntimeException</a:t>
            </a:r>
            <a:endParaRPr lang="en-US" dirty="0" smtClean="0"/>
          </a:p>
          <a:p>
            <a:pPr marL="357188" indent="0">
              <a:buNone/>
            </a:pPr>
            <a:endParaRPr lang="en-US" sz="1600" dirty="0" smtClean="0">
              <a:solidFill>
                <a:srgbClr val="7F0055"/>
              </a:solidFill>
              <a:latin typeface="Courier New"/>
            </a:endParaRPr>
          </a:p>
          <a:p>
            <a:pPr marL="1612900" indent="-1257300">
              <a:buNone/>
            </a:pPr>
            <a:r>
              <a:rPr lang="en-US" sz="1600" dirty="0" smtClean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MyException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extends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Exception 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1612900" indent="-1257300">
              <a:buNone/>
            </a:pPr>
            <a:r>
              <a:rPr lang="en-US" sz="1600" dirty="0" smtClean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  public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MyException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  </a:t>
            </a:r>
            <a:r>
              <a:rPr lang="en-US" sz="1600" dirty="0" smtClean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super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();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6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1612900" indent="-1257300"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smtClean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MyException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(String message,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Throwable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cause) 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  </a:t>
            </a:r>
            <a:r>
              <a:rPr lang="en-US" sz="1600" dirty="0" smtClean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super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(message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cause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  </a:t>
            </a:r>
            <a:r>
              <a:rPr lang="ru-RU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6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1612900" indent="-1257300">
              <a:buNone/>
            </a:pPr>
            <a:r>
              <a:rPr lang="en-US" sz="1600" dirty="0" smtClean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  public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MyException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(String message) 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 </a:t>
            </a:r>
            <a:r>
              <a:rPr lang="en-US" sz="1600" dirty="0" smtClean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super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(message); </a:t>
            </a:r>
            <a:r>
              <a:rPr lang="ru-RU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6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1612900" indent="-1257300">
              <a:buNone/>
            </a:pPr>
            <a:r>
              <a:rPr lang="en-US" sz="1600" dirty="0" smtClean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  public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MyException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Throwable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cause) 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 </a:t>
            </a:r>
            <a:r>
              <a:rPr lang="en-US" sz="1600" dirty="0" smtClean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super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(cause); </a:t>
            </a:r>
            <a:r>
              <a:rPr lang="ru-RU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1612900" indent="-1257300"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 marL="1612900" indent="-1257300">
              <a:buNone/>
            </a:pPr>
            <a:endParaRPr lang="en-US" sz="1600" dirty="0">
              <a:solidFill>
                <a:srgbClr val="000000"/>
              </a:solidFill>
              <a:latin typeface="Courier New"/>
            </a:endParaRPr>
          </a:p>
          <a:p>
            <a:pPr marL="1612900" indent="-1257300">
              <a:buNone/>
            </a:pPr>
            <a:r>
              <a:rPr lang="en-US" sz="1600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A 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1612900" indent="-1257300">
              <a:buNone/>
            </a:pP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doItImmediately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sz="1600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throws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MyException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1612900" indent="-1257300">
              <a:buNone/>
            </a:pPr>
            <a:r>
              <a:rPr lang="en-US" sz="1600" dirty="0" smtClean="0">
                <a:solidFill>
                  <a:srgbClr val="3F7F5F"/>
                </a:solidFill>
                <a:latin typeface="Courier New" pitchFamily="49" charset="0"/>
                <a:cs typeface="Courier New" pitchFamily="49" charset="0"/>
              </a:rPr>
              <a:t>    // do </a:t>
            </a:r>
            <a:r>
              <a:rPr lang="en-US" sz="1600" dirty="0" err="1" smtClean="0">
                <a:solidFill>
                  <a:srgbClr val="3F7F5F"/>
                </a:solidFill>
                <a:latin typeface="Courier New" pitchFamily="49" charset="0"/>
                <a:cs typeface="Courier New" pitchFamily="49" charset="0"/>
              </a:rPr>
              <a:t>smth</a:t>
            </a:r>
            <a:endParaRPr lang="en-US" sz="1600" dirty="0" smtClean="0">
              <a:solidFill>
                <a:srgbClr val="3F7F5F"/>
              </a:solidFill>
              <a:latin typeface="Courier New" pitchFamily="49" charset="0"/>
              <a:cs typeface="Courier New" pitchFamily="49" charset="0"/>
            </a:endParaRPr>
          </a:p>
          <a:p>
            <a:pPr marL="1612900" indent="-1257300">
              <a:buNone/>
            </a:pPr>
            <a:r>
              <a:rPr lang="en-US" sz="1600" dirty="0" smtClean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    if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isTrue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1612900" indent="-1257300"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dirty="0" smtClean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throw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MyException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"Cannot do it immediately! I want go away!"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1612900" indent="-1257300"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Створення та використання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1974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15</a:t>
            </a:fld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 fontScale="92500" lnSpcReduction="20000"/>
          </a:bodyPr>
          <a:lstStyle/>
          <a:p>
            <a:r>
              <a:rPr lang="ru-RU" dirty="0" smtClean="0"/>
              <a:t>Бажано використовувати вже існуючі виключення (їх дуже багато), рідко використовувати власні</a:t>
            </a:r>
            <a:r>
              <a:rPr lang="en-US" dirty="0" smtClean="0"/>
              <a:t>:</a:t>
            </a:r>
            <a:endParaRPr lang="en-US" sz="1600" dirty="0">
              <a:solidFill>
                <a:srgbClr val="7F0055"/>
              </a:solidFill>
              <a:latin typeface="Courier New"/>
            </a:endParaRPr>
          </a:p>
          <a:p>
            <a:pPr marL="357188" lvl="0" indent="0">
              <a:buClr>
                <a:srgbClr val="E20074"/>
              </a:buClr>
              <a:buNone/>
            </a:pPr>
            <a:r>
              <a:rPr lang="en-US" dirty="0" err="1" smtClean="0">
                <a:latin typeface="Courier New"/>
              </a:rPr>
              <a:t>ConnectionFailedException</a:t>
            </a:r>
            <a:r>
              <a:rPr lang="en-US" dirty="0" smtClean="0">
                <a:latin typeface="Courier New"/>
              </a:rPr>
              <a:t> – </a:t>
            </a:r>
            <a:r>
              <a:rPr lang="ru-RU" dirty="0" smtClean="0"/>
              <a:t>інсує </a:t>
            </a:r>
            <a:r>
              <a:rPr lang="en-US" dirty="0" err="1" smtClean="0">
                <a:latin typeface="Courier New"/>
              </a:rPr>
              <a:t>ConnectException</a:t>
            </a:r>
            <a:endParaRPr lang="en-US" dirty="0" smtClean="0">
              <a:latin typeface="Courier New"/>
            </a:endParaRPr>
          </a:p>
          <a:p>
            <a:pPr marL="357188" lvl="0" indent="0">
              <a:buClr>
                <a:srgbClr val="E20074"/>
              </a:buClr>
              <a:buNone/>
            </a:pPr>
            <a:r>
              <a:rPr lang="en-US" dirty="0" err="1" smtClean="0">
                <a:latin typeface="Courier New"/>
              </a:rPr>
              <a:t>OutOfMoneyException</a:t>
            </a:r>
            <a:r>
              <a:rPr lang="en-US" dirty="0" smtClean="0">
                <a:latin typeface="Courier New"/>
              </a:rPr>
              <a:t> – </a:t>
            </a:r>
            <a:r>
              <a:rPr lang="ru-RU" dirty="0" smtClean="0"/>
              <a:t>потрібно для бізнес логіки додатку</a:t>
            </a:r>
            <a:endParaRPr lang="en-US" dirty="0"/>
          </a:p>
          <a:p>
            <a:pPr marL="357188" lvl="0" indent="0">
              <a:buClr>
                <a:srgbClr val="E20074"/>
              </a:buClr>
              <a:buNone/>
            </a:pPr>
            <a:endParaRPr lang="en-US" sz="16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ru-RU" dirty="0" smtClean="0"/>
              <a:t>Виключення типу </a:t>
            </a:r>
            <a:r>
              <a:rPr lang="en-US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Error</a:t>
            </a:r>
            <a:r>
              <a:rPr lang="en-US" b="1" dirty="0" smtClean="0">
                <a:solidFill>
                  <a:srgbClr val="00B050"/>
                </a:solidFill>
              </a:rPr>
              <a:t> </a:t>
            </a:r>
            <a:r>
              <a:rPr lang="ru-RU" dirty="0" smtClean="0"/>
              <a:t>краще не обробляти</a:t>
            </a:r>
            <a:endParaRPr lang="ru-RU" dirty="0" smtClean="0"/>
          </a:p>
          <a:p>
            <a:r>
              <a:rPr lang="ru-RU" dirty="0" smtClean="0"/>
              <a:t>Використовувати тільки там, де необхідно</a:t>
            </a:r>
            <a:endParaRPr lang="ru-RU" dirty="0" smtClean="0"/>
          </a:p>
          <a:p>
            <a:r>
              <a:rPr lang="en-US" dirty="0" smtClean="0"/>
              <a:t>Checked exceptions – </a:t>
            </a:r>
            <a:r>
              <a:rPr lang="ru-RU" dirty="0" smtClean="0"/>
              <a:t>для </a:t>
            </a:r>
            <a:r>
              <a:rPr lang="ru-RU" dirty="0" smtClean="0"/>
              <a:t>ситуацій, які можна «врятувати», </a:t>
            </a:r>
            <a:r>
              <a:rPr lang="en-US" dirty="0" smtClean="0"/>
              <a:t>unchecked exceptions – </a:t>
            </a:r>
            <a:r>
              <a:rPr lang="ru-RU" dirty="0" smtClean="0"/>
              <a:t>для </a:t>
            </a:r>
            <a:r>
              <a:rPr lang="ru-RU" dirty="0" smtClean="0"/>
              <a:t>помилок програми</a:t>
            </a:r>
            <a:endParaRPr lang="ru-RU" dirty="0" smtClean="0"/>
          </a:p>
          <a:p>
            <a:r>
              <a:rPr lang="ru-RU" dirty="0" smtClean="0"/>
              <a:t>Уникати непотрібного використання </a:t>
            </a:r>
            <a:r>
              <a:rPr lang="en-US" dirty="0" smtClean="0"/>
              <a:t>checked </a:t>
            </a:r>
            <a:r>
              <a:rPr lang="en-US" dirty="0" smtClean="0"/>
              <a:t>exceptions</a:t>
            </a:r>
            <a:r>
              <a:rPr lang="ru-RU" dirty="0" smtClean="0"/>
              <a:t> (для </a:t>
            </a:r>
            <a:r>
              <a:rPr lang="ru-RU" dirty="0" smtClean="0"/>
              <a:t>перевірки станій й т.п.)</a:t>
            </a:r>
            <a:endParaRPr lang="ru-RU" dirty="0" smtClean="0"/>
          </a:p>
          <a:p>
            <a:r>
              <a:rPr lang="ru-RU" dirty="0" smtClean="0"/>
              <a:t>Документувати всі виключення, які можуть викидатися в методмх:</a:t>
            </a:r>
            <a:r>
              <a:rPr lang="en-US" dirty="0" smtClean="0"/>
              <a:t> </a:t>
            </a:r>
            <a:endParaRPr lang="en-US" dirty="0" smtClean="0"/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@throws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throws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XXXException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ru-RU" dirty="0" smtClean="0"/>
              <a:t>Додавати інформацію в повідомлення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Practice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1558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latin typeface="Arial" pitchFamily="34" charset="0"/>
                <a:cs typeface="Arial" pitchFamily="34" charset="0"/>
              </a:rPr>
              <a:t>Типи</a:t>
            </a:r>
            <a:endParaRPr lang="ru-RU" dirty="0" smtClean="0">
              <a:latin typeface="Arial" pitchFamily="34" charset="0"/>
              <a:cs typeface="Arial" pitchFamily="34" charset="0"/>
            </a:endParaRPr>
          </a:p>
          <a:p>
            <a:r>
              <a:rPr lang="ru-RU" dirty="0" smtClean="0">
                <a:latin typeface="Arial" pitchFamily="34" charset="0"/>
                <a:cs typeface="Arial" pitchFamily="34" charset="0"/>
              </a:rPr>
              <a:t>Обробка </a:t>
            </a:r>
            <a:endParaRPr lang="ru-RU" dirty="0" smtClean="0">
              <a:latin typeface="Arial" pitchFamily="34" charset="0"/>
              <a:cs typeface="Arial" pitchFamily="34" charset="0"/>
            </a:endParaRPr>
          </a:p>
          <a:p>
            <a:r>
              <a:rPr lang="ru-RU" dirty="0" smtClean="0">
                <a:latin typeface="Arial" pitchFamily="34" charset="0"/>
                <a:cs typeface="Arial" pitchFamily="34" charset="0"/>
              </a:rPr>
              <a:t>Створення</a:t>
            </a:r>
            <a:endParaRPr lang="ru-RU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Best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practice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Зміст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3205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Виключення (</a:t>
            </a:r>
            <a:r>
              <a:rPr lang="en-US" dirty="0" smtClean="0"/>
              <a:t>Exception</a:t>
            </a:r>
            <a:r>
              <a:rPr lang="ru-RU" dirty="0" smtClean="0"/>
              <a:t>) – </a:t>
            </a:r>
            <a:r>
              <a:rPr lang="ru-RU" dirty="0" smtClean="0"/>
              <a:t>подія, що відбувається  в ході виконання програми, яка порушує нормальну послідовність операцій</a:t>
            </a:r>
            <a:endParaRPr lang="en-US" dirty="0" smtClean="0"/>
          </a:p>
          <a:p>
            <a:endParaRPr lang="en-US" dirty="0" smtClean="0"/>
          </a:p>
          <a:p>
            <a:r>
              <a:rPr lang="ru-RU" dirty="0" smtClean="0"/>
              <a:t>Застосовується для</a:t>
            </a:r>
            <a:r>
              <a:rPr lang="ru-RU" dirty="0" smtClean="0"/>
              <a:t>:</a:t>
            </a:r>
          </a:p>
          <a:p>
            <a:pPr lvl="1"/>
            <a:r>
              <a:rPr lang="ru-RU" dirty="0" smtClean="0"/>
              <a:t>Інформування про помилку</a:t>
            </a:r>
            <a:endParaRPr lang="ru-RU" dirty="0" smtClean="0"/>
          </a:p>
          <a:p>
            <a:pPr lvl="1"/>
            <a:r>
              <a:rPr lang="ru-RU" dirty="0" smtClean="0"/>
              <a:t>Запит про допомогу в екстреній ситуації</a:t>
            </a:r>
            <a:endParaRPr lang="ru-RU" dirty="0" smtClean="0"/>
          </a:p>
          <a:p>
            <a:pPr lvl="1"/>
            <a:endParaRPr lang="ru-RU" dirty="0"/>
          </a:p>
          <a:p>
            <a:r>
              <a:rPr lang="ru-RU" dirty="0" smtClean="0"/>
              <a:t>Тип</a:t>
            </a:r>
            <a:r>
              <a:rPr lang="en-US" dirty="0" smtClean="0"/>
              <a:t>b</a:t>
            </a:r>
            <a:r>
              <a:rPr lang="ru-RU" dirty="0" smtClean="0"/>
              <a:t>:</a:t>
            </a:r>
            <a:endParaRPr lang="ru-RU" dirty="0" smtClean="0"/>
          </a:p>
          <a:p>
            <a:pPr lvl="1"/>
            <a:r>
              <a:rPr lang="en-US" dirty="0" smtClean="0"/>
              <a:t>Checked exceptions</a:t>
            </a:r>
          </a:p>
          <a:p>
            <a:pPr lvl="1"/>
            <a:r>
              <a:rPr lang="en-US" dirty="0" smtClean="0"/>
              <a:t>Unchecked / runtime exceptions</a:t>
            </a:r>
          </a:p>
          <a:p>
            <a:pPr lvl="1"/>
            <a:r>
              <a:rPr lang="en-US" dirty="0" smtClean="0"/>
              <a:t>Errors</a:t>
            </a:r>
          </a:p>
          <a:p>
            <a:pPr lvl="1"/>
            <a:endParaRPr lang="ru-RU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Виключення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7854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err="1" smtClean="0"/>
              <a:t>Іє</a:t>
            </a:r>
            <a:r>
              <a:rPr lang="ru-RU" dirty="0" smtClean="0"/>
              <a:t>рархія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3671900" y="620688"/>
            <a:ext cx="1800200" cy="414046"/>
          </a:xfrm>
          <a:prstGeom prst="rect">
            <a:avLst/>
          </a:prstGeom>
          <a:gradFill flip="none" rotWithShape="1">
            <a:gsLst>
              <a:gs pos="0">
                <a:schemeClr val="accent3">
                  <a:shade val="51000"/>
                  <a:satMod val="130000"/>
                </a:schemeClr>
              </a:gs>
              <a:gs pos="80000">
                <a:schemeClr val="accent3">
                  <a:shade val="93000"/>
                  <a:satMod val="130000"/>
                </a:schemeClr>
              </a:gs>
              <a:gs pos="100000">
                <a:schemeClr val="accent3">
                  <a:shade val="94000"/>
                  <a:satMod val="135000"/>
                </a:schemeClr>
              </a:gs>
            </a:gsLst>
            <a:lin ang="16200000" scaled="1"/>
            <a:tileRect/>
          </a:gradFill>
          <a:ln>
            <a:noFill/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220663" marR="0" indent="-220663" algn="ctr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None/>
              <a:tabLst/>
            </a:pP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Throwable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295636" y="1916832"/>
            <a:ext cx="1800200" cy="414046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8900000" scaled="1"/>
            <a:tileRect/>
          </a:gradFill>
          <a:ln>
            <a:noFill/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220663" marR="0" indent="-220663" algn="ctr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Error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6048164" y="1916832"/>
            <a:ext cx="1800200" cy="414046"/>
          </a:xfrm>
          <a:prstGeom prst="rect">
            <a:avLst/>
          </a:prstGeom>
          <a:gradFill flip="none" rotWithShape="1">
            <a:gsLst>
              <a:gs pos="0">
                <a:srgbClr val="427BAB">
                  <a:tint val="66000"/>
                  <a:satMod val="160000"/>
                </a:srgbClr>
              </a:gs>
              <a:gs pos="50000">
                <a:srgbClr val="427BAB">
                  <a:tint val="44500"/>
                  <a:satMod val="160000"/>
                </a:srgbClr>
              </a:gs>
              <a:gs pos="100000">
                <a:srgbClr val="427BAB">
                  <a:tint val="23500"/>
                  <a:satMod val="160000"/>
                </a:srgbClr>
              </a:gs>
            </a:gsLst>
            <a:lin ang="18900000" scaled="1"/>
            <a:tileRect/>
          </a:gradFill>
          <a:ln>
            <a:noFill/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220663" marR="0" indent="-220663" algn="ctr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Exception</a:t>
            </a:r>
          </a:p>
        </p:txBody>
      </p:sp>
      <p:cxnSp>
        <p:nvCxnSpPr>
          <p:cNvPr id="14" name="Elbow Connector 13"/>
          <p:cNvCxnSpPr>
            <a:stCxn id="6" idx="0"/>
            <a:endCxn id="5" idx="2"/>
          </p:cNvCxnSpPr>
          <p:nvPr/>
        </p:nvCxnSpPr>
        <p:spPr bwMode="auto">
          <a:xfrm rot="5400000" flipH="1" flipV="1">
            <a:off x="2942819" y="287651"/>
            <a:ext cx="882098" cy="2376264"/>
          </a:xfrm>
          <a:prstGeom prst="bentConnector3">
            <a:avLst>
              <a:gd name="adj1" fmla="val 50000"/>
            </a:avLst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Elbow Connector 14"/>
          <p:cNvCxnSpPr>
            <a:stCxn id="7" idx="0"/>
            <a:endCxn id="5" idx="2"/>
          </p:cNvCxnSpPr>
          <p:nvPr/>
        </p:nvCxnSpPr>
        <p:spPr bwMode="auto">
          <a:xfrm rot="16200000" flipV="1">
            <a:off x="5319083" y="287651"/>
            <a:ext cx="882098" cy="2376264"/>
          </a:xfrm>
          <a:prstGeom prst="bentConnector3">
            <a:avLst>
              <a:gd name="adj1" fmla="val 50000"/>
            </a:avLst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8" name="Rectangle 17"/>
          <p:cNvSpPr/>
          <p:nvPr/>
        </p:nvSpPr>
        <p:spPr bwMode="auto">
          <a:xfrm>
            <a:off x="3401870" y="3014954"/>
            <a:ext cx="2340260" cy="414046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8900000" scaled="1"/>
            <a:tileRect/>
          </a:gradFill>
          <a:ln>
            <a:noFill/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220663" marR="0" indent="-220663" algn="ctr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None/>
              <a:tabLst/>
            </a:pP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RuntimeException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0" name="Elbow Connector 19"/>
          <p:cNvCxnSpPr>
            <a:stCxn id="18" idx="0"/>
            <a:endCxn id="7" idx="2"/>
          </p:cNvCxnSpPr>
          <p:nvPr/>
        </p:nvCxnSpPr>
        <p:spPr bwMode="auto">
          <a:xfrm rot="5400000" flipH="1" flipV="1">
            <a:off x="5418094" y="1484784"/>
            <a:ext cx="684076" cy="2376264"/>
          </a:xfrm>
          <a:prstGeom prst="bentConnector3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" name="Rectangle 24"/>
          <p:cNvSpPr/>
          <p:nvPr/>
        </p:nvSpPr>
        <p:spPr bwMode="auto">
          <a:xfrm>
            <a:off x="6732240" y="3014954"/>
            <a:ext cx="2160240" cy="1728192"/>
          </a:xfrm>
          <a:prstGeom prst="rect">
            <a:avLst/>
          </a:prstGeom>
          <a:gradFill flip="none" rotWithShape="1">
            <a:gsLst>
              <a:gs pos="0">
                <a:srgbClr val="427BAB">
                  <a:tint val="66000"/>
                  <a:satMod val="160000"/>
                </a:srgbClr>
              </a:gs>
              <a:gs pos="50000">
                <a:srgbClr val="427BAB">
                  <a:tint val="44500"/>
                  <a:satMod val="160000"/>
                </a:srgbClr>
              </a:gs>
              <a:gs pos="100000">
                <a:srgbClr val="427BAB">
                  <a:tint val="23500"/>
                  <a:satMod val="160000"/>
                </a:srgbClr>
              </a:gs>
            </a:gsLst>
            <a:lin ang="18900000" scaled="1"/>
            <a:tileRect/>
          </a:gradFill>
          <a:ln>
            <a:noFill/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80975" marR="0" indent="-1588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None/>
              <a:tabLst/>
            </a:pP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IOException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180975" marR="0" indent="-1588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None/>
              <a:tabLst/>
            </a:pPr>
            <a:r>
              <a:rPr lang="en-US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SQLException</a:t>
            </a:r>
            <a:endParaRPr lang="en-US" sz="16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180975" marR="0" indent="-1588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None/>
              <a:tabLst/>
            </a:pP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JAXBException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180975" marR="0" indent="-1588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None/>
              <a:tabLst/>
            </a:pPr>
            <a:r>
              <a:rPr lang="en-US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NamingException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6" name="Elbow Connector 25"/>
          <p:cNvCxnSpPr>
            <a:stCxn id="25" idx="0"/>
            <a:endCxn id="7" idx="2"/>
          </p:cNvCxnSpPr>
          <p:nvPr/>
        </p:nvCxnSpPr>
        <p:spPr bwMode="auto">
          <a:xfrm rot="16200000" flipV="1">
            <a:off x="7038274" y="2240868"/>
            <a:ext cx="684076" cy="864096"/>
          </a:xfrm>
          <a:prstGeom prst="bentConnector3">
            <a:avLst>
              <a:gd name="adj1" fmla="val 50000"/>
            </a:avLst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Rectangle 20"/>
          <p:cNvSpPr/>
          <p:nvPr/>
        </p:nvSpPr>
        <p:spPr bwMode="auto">
          <a:xfrm>
            <a:off x="451519" y="2749425"/>
            <a:ext cx="2628292" cy="1359150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8900000" scaled="1"/>
            <a:tileRect/>
          </a:gradFill>
          <a:ln>
            <a:noFill/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79388" marR="0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VirtualMachineError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179388" marR="0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AssertionError</a:t>
            </a:r>
            <a:endParaRPr lang="en-US" sz="16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179388" marR="0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ThreadDeath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2483768" y="4509120"/>
            <a:ext cx="4104456" cy="1359150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8900000" scaled="1"/>
            <a:tileRect/>
          </a:gradFill>
          <a:ln>
            <a:noFill/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79388" marR="0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NullPointerException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179388" marR="0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IllegalArgumentException</a:t>
            </a:r>
            <a:endParaRPr lang="en-US" sz="16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179388" marR="0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UnsupportedOperationException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179388" marR="0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None/>
            </a:pP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2" name="Straight Arrow Connector 11"/>
          <p:cNvCxnSpPr>
            <a:stCxn id="35" idx="0"/>
            <a:endCxn id="18" idx="2"/>
          </p:cNvCxnSpPr>
          <p:nvPr/>
        </p:nvCxnSpPr>
        <p:spPr bwMode="auto">
          <a:xfrm flipV="1">
            <a:off x="4535996" y="3429000"/>
            <a:ext cx="36004" cy="1080120"/>
          </a:xfrm>
          <a:prstGeom prst="straightConnector1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>
            <a:stCxn id="21" idx="0"/>
            <a:endCxn id="6" idx="2"/>
          </p:cNvCxnSpPr>
          <p:nvPr/>
        </p:nvCxnSpPr>
        <p:spPr bwMode="auto">
          <a:xfrm flipV="1">
            <a:off x="1765665" y="2330878"/>
            <a:ext cx="430071" cy="418547"/>
          </a:xfrm>
          <a:prstGeom prst="straightConnector1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9802972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Наслідуються від </a:t>
            </a:r>
            <a:r>
              <a:rPr lang="en-US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java.lang.Exception</a:t>
            </a:r>
            <a:endParaRPr lang="en-US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ru-RU" dirty="0" smtClean="0"/>
              <a:t>Обов</a:t>
            </a:r>
            <a:r>
              <a:rPr lang="en-US" dirty="0" smtClean="0"/>
              <a:t>’</a:t>
            </a:r>
            <a:r>
              <a:rPr lang="uk-UA" dirty="0" err="1" smtClean="0"/>
              <a:t>язково</a:t>
            </a:r>
            <a:r>
              <a:rPr lang="en-US" dirty="0" smtClean="0"/>
              <a:t>:</a:t>
            </a:r>
            <a:endParaRPr lang="en-US" dirty="0" smtClean="0"/>
          </a:p>
          <a:p>
            <a:pPr lvl="1"/>
            <a:r>
              <a:rPr lang="uk-UA" dirty="0" smtClean="0"/>
              <a:t>обробляти</a:t>
            </a:r>
            <a:endParaRPr lang="en-US" dirty="0"/>
          </a:p>
          <a:p>
            <a:pPr lvl="1"/>
            <a:r>
              <a:rPr lang="ru-RU" dirty="0" smtClean="0"/>
              <a:t>оголошувати в сигнатурі методу </a:t>
            </a:r>
            <a:r>
              <a:rPr lang="en-US" dirty="0" smtClean="0"/>
              <a:t>:</a:t>
            </a:r>
            <a:endParaRPr lang="en-US" dirty="0" smtClean="0"/>
          </a:p>
          <a:p>
            <a:pPr marL="984250" indent="0">
              <a:buNone/>
            </a:pP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public void </a:t>
            </a:r>
            <a:r>
              <a:rPr lang="en-US" sz="16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doSomething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throws 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SomeException</a:t>
            </a:r>
            <a:endParaRPr lang="en-US" sz="16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ru-RU" dirty="0" smtClean="0"/>
              <a:t>Викидати це виключення в тілі методу:</a:t>
            </a:r>
            <a:endParaRPr lang="ru-RU" dirty="0" smtClean="0"/>
          </a:p>
          <a:p>
            <a:pPr marL="987425" lvl="3" indent="0">
              <a:buNone/>
            </a:pP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6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isGoodValue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987425" lvl="3" indent="0">
              <a:buNone/>
            </a:pP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throw new 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SomeException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();</a:t>
            </a:r>
            <a:endParaRPr lang="en-US" sz="16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987425" lvl="3" indent="0">
              <a:buNone/>
            </a:pP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dirty="0"/>
          </a:p>
          <a:p>
            <a:pPr lvl="1"/>
            <a:r>
              <a:rPr lang="ru-RU" dirty="0" smtClean="0"/>
              <a:t>Обробляти при виклику методу або перекидати у метод на вищий рівень</a:t>
            </a:r>
            <a:endParaRPr lang="ru-RU" dirty="0" smtClean="0"/>
          </a:p>
          <a:p>
            <a:endParaRPr lang="ru-RU" dirty="0"/>
          </a:p>
          <a:p>
            <a:endParaRPr lang="ru-RU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Checked Exceptions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3299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Нащадки від </a:t>
            </a:r>
            <a:r>
              <a:rPr lang="en-US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java.lang.RuntimeException</a:t>
            </a:r>
            <a:endParaRPr lang="en-US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ru-RU" dirty="0" smtClean="0">
                <a:solidFill>
                  <a:srgbClr val="000000"/>
                </a:solidFill>
              </a:rPr>
              <a:t>Необов</a:t>
            </a:r>
            <a:r>
              <a:rPr lang="en-US" dirty="0" smtClean="0">
                <a:solidFill>
                  <a:srgbClr val="000000"/>
                </a:solidFill>
              </a:rPr>
              <a:t>’</a:t>
            </a:r>
            <a:r>
              <a:rPr lang="uk-UA" dirty="0" err="1" smtClean="0">
                <a:solidFill>
                  <a:srgbClr val="000000"/>
                </a:solidFill>
              </a:rPr>
              <a:t>язково</a:t>
            </a:r>
            <a:r>
              <a:rPr lang="ru-RU" dirty="0" smtClean="0">
                <a:solidFill>
                  <a:srgbClr val="000000"/>
                </a:solidFill>
              </a:rPr>
              <a:t>:</a:t>
            </a:r>
            <a:endParaRPr lang="ru-RU" dirty="0" smtClean="0">
              <a:solidFill>
                <a:srgbClr val="000000"/>
              </a:solidFill>
            </a:endParaRPr>
          </a:p>
          <a:p>
            <a:pPr lvl="1">
              <a:buClr>
                <a:srgbClr val="E20074"/>
              </a:buClr>
            </a:pPr>
            <a:r>
              <a:rPr lang="ru-RU" dirty="0" smtClean="0">
                <a:solidFill>
                  <a:srgbClr val="000000"/>
                </a:solidFill>
              </a:rPr>
              <a:t>обробляти</a:t>
            </a:r>
            <a:endParaRPr lang="en-US" dirty="0">
              <a:solidFill>
                <a:srgbClr val="000000"/>
              </a:solidFill>
            </a:endParaRPr>
          </a:p>
          <a:p>
            <a:pPr lvl="1">
              <a:buClr>
                <a:srgbClr val="E20074"/>
              </a:buClr>
            </a:pPr>
            <a:r>
              <a:rPr lang="ru-RU" dirty="0" smtClean="0">
                <a:solidFill>
                  <a:srgbClr val="000000"/>
                </a:solidFill>
              </a:rPr>
              <a:t>оголошувати в сигнатурі методу</a:t>
            </a:r>
            <a:endParaRPr lang="en-US" dirty="0">
              <a:solidFill>
                <a:srgbClr val="000000"/>
              </a:solidFill>
            </a:endParaRPr>
          </a:p>
          <a:p>
            <a:pPr lvl="1">
              <a:buClr>
                <a:srgbClr val="E20074"/>
              </a:buClr>
            </a:pPr>
            <a:r>
              <a:rPr lang="ru-RU" dirty="0" smtClean="0">
                <a:solidFill>
                  <a:srgbClr val="000000"/>
                </a:solidFill>
              </a:rPr>
              <a:t>обробляти при виклку методу</a:t>
            </a:r>
            <a:endParaRPr lang="ru-RU" dirty="0" smtClean="0">
              <a:solidFill>
                <a:srgbClr val="000000"/>
              </a:solidFill>
            </a:endParaRPr>
          </a:p>
          <a:p>
            <a:pPr>
              <a:buClr>
                <a:srgbClr val="E20074"/>
              </a:buClr>
            </a:pPr>
            <a:r>
              <a:rPr lang="ru-RU" dirty="0" smtClean="0">
                <a:solidFill>
                  <a:srgbClr val="000000"/>
                </a:solidFill>
              </a:rPr>
              <a:t>Викинути </a:t>
            </a:r>
            <a:r>
              <a:rPr lang="en-US" dirty="0" smtClean="0">
                <a:solidFill>
                  <a:srgbClr val="000000"/>
                </a:solidFill>
              </a:rPr>
              <a:t>runtime </a:t>
            </a:r>
            <a:r>
              <a:rPr lang="en-US" dirty="0" smtClean="0">
                <a:solidFill>
                  <a:srgbClr val="000000"/>
                </a:solidFill>
              </a:rPr>
              <a:t>exception </a:t>
            </a:r>
            <a:r>
              <a:rPr lang="ru-RU" dirty="0" smtClean="0">
                <a:solidFill>
                  <a:srgbClr val="000000"/>
                </a:solidFill>
              </a:rPr>
              <a:t>можна в будь-якому місці:</a:t>
            </a:r>
            <a:endParaRPr lang="ru-RU" dirty="0" smtClean="0">
              <a:solidFill>
                <a:srgbClr val="000000"/>
              </a:solidFill>
            </a:endParaRPr>
          </a:p>
          <a:p>
            <a:pPr marL="984250" lvl="0" indent="0">
              <a:buClr>
                <a:srgbClr val="E20074"/>
              </a:buClr>
              <a:buNone/>
            </a:pP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throw new </a:t>
            </a:r>
            <a:r>
              <a:rPr lang="en-US" sz="16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IllegalArgumentException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(“argument cannot be null”)</a:t>
            </a:r>
            <a:endParaRPr lang="en-US" sz="16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E20074"/>
              </a:buClr>
            </a:pPr>
            <a:r>
              <a:rPr lang="ru-RU" dirty="0" smtClean="0">
                <a:solidFill>
                  <a:srgbClr val="000000"/>
                </a:solidFill>
              </a:rPr>
              <a:t>Обробка потрібна, коли можна продовжити роботу:</a:t>
            </a:r>
            <a:endParaRPr lang="ru-RU" dirty="0" smtClean="0">
              <a:solidFill>
                <a:srgbClr val="000000"/>
              </a:solidFill>
            </a:endParaRPr>
          </a:p>
          <a:p>
            <a:pPr marL="984250" lvl="0" indent="0">
              <a:buClr>
                <a:srgbClr val="E20074"/>
              </a:buClr>
              <a:buNone/>
            </a:pP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text = "text";</a:t>
            </a:r>
          </a:p>
          <a:p>
            <a:pPr marL="984250" lvl="0" indent="0">
              <a:buClr>
                <a:srgbClr val="E20074"/>
              </a:buClr>
              <a:buNone/>
            </a:pP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try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984250" lvl="0" indent="0">
              <a:buClr>
                <a:srgbClr val="E20074"/>
              </a:buClr>
              <a:buNone/>
            </a:pP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text.substring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(5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));</a:t>
            </a:r>
          </a:p>
          <a:p>
            <a:pPr marL="984250" lvl="0" indent="0">
              <a:buClr>
                <a:srgbClr val="E20074"/>
              </a:buClr>
              <a:buNone/>
            </a:pP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}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catch 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StringIndexOutOfBoundsException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e) {</a:t>
            </a:r>
          </a:p>
          <a:p>
            <a:pPr marL="984250" lvl="0" indent="0">
              <a:buClr>
                <a:srgbClr val="E20074"/>
              </a:buClr>
              <a:buNone/>
            </a:pP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text 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= DEFAULT_VALUE’;</a:t>
            </a:r>
          </a:p>
          <a:p>
            <a:pPr marL="984250" lvl="0" indent="0">
              <a:buClr>
                <a:srgbClr val="E20074"/>
              </a:buClr>
              <a:buNone/>
            </a:pP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Clr>
                <a:srgbClr val="E20074"/>
              </a:buClr>
            </a:pPr>
            <a:endParaRPr lang="ru-RU" dirty="0" smtClean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Runtime </a:t>
            </a:r>
            <a:r>
              <a:rPr lang="en-US" dirty="0" smtClean="0"/>
              <a:t>Exceptions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7839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Нащадки від </a:t>
            </a:r>
            <a:r>
              <a:rPr lang="en-US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java.lang.Error</a:t>
            </a:r>
            <a:endParaRPr lang="en-US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ru-RU" dirty="0" smtClean="0">
                <a:solidFill>
                  <a:srgbClr val="000000"/>
                </a:solidFill>
              </a:rPr>
              <a:t>Зовніші по відношенню до додатку виключення, зазвичай, доаток не може передбачити їх передбачити і продовжути коректну роботу після їх виникнення.</a:t>
            </a:r>
            <a:endParaRPr lang="ru-RU" dirty="0" smtClean="0">
              <a:solidFill>
                <a:srgbClr val="000000"/>
              </a:solidFill>
            </a:endParaRPr>
          </a:p>
          <a:p>
            <a:r>
              <a:rPr lang="ru-RU" dirty="0" smtClean="0">
                <a:solidFill>
                  <a:srgbClr val="000000"/>
                </a:solidFill>
              </a:rPr>
              <a:t>Наприклад, додаток відкриває файл, але через некоректну роботу операційної системи не може його прочитати, тоді кидається виключення </a:t>
            </a:r>
            <a:r>
              <a:rPr lang="en-US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java.io.IOError</a:t>
            </a:r>
            <a:endParaRPr lang="ru-RU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E20074"/>
              </a:buClr>
            </a:pPr>
            <a:r>
              <a:rPr lang="uk-UA" dirty="0" smtClean="0">
                <a:solidFill>
                  <a:srgbClr val="000000"/>
                </a:solidFill>
              </a:rPr>
              <a:t>Обробка потрібна тільки для інформування користувача</a:t>
            </a:r>
            <a:endParaRPr lang="en-US" sz="16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8535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  <a:ln>
            <a:solidFill>
              <a:schemeClr val="bg1"/>
            </a:solidFill>
          </a:ln>
        </p:spPr>
        <p:txBody>
          <a:bodyPr/>
          <a:lstStyle/>
          <a:p>
            <a:pPr marL="342900" indent="-342900">
              <a:buSzPct val="90000"/>
              <a:buFont typeface="+mj-lt"/>
              <a:buAutoNum type="arabicPeriod"/>
            </a:pPr>
            <a:r>
              <a:rPr lang="en-US" sz="1600" dirty="0" smtClean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Main {</a:t>
            </a:r>
          </a:p>
          <a:p>
            <a:pPr marL="342900" indent="-342900">
              <a:buSzPct val="90000"/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main(String[]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342900" indent="-342900">
              <a:buSzPct val="90000"/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600" dirty="0" err="1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i = 0; i &lt;=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args.</a:t>
            </a:r>
            <a:r>
              <a:rPr lang="en-US" sz="1600" dirty="0" err="1">
                <a:solidFill>
                  <a:srgbClr val="0000C0"/>
                </a:solidFill>
                <a:latin typeface="Courier New" pitchFamily="49" charset="0"/>
                <a:cs typeface="Courier New" pitchFamily="49" charset="0"/>
              </a:rPr>
              <a:t>length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 i++) 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indent="-342900">
              <a:buSzPct val="90000"/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System.</a:t>
            </a:r>
            <a:r>
              <a:rPr lang="en-US" sz="1600" dirty="0" err="1" smtClean="0">
                <a:solidFill>
                  <a:srgbClr val="0000C0"/>
                </a:solidFill>
                <a:latin typeface="Courier New" pitchFamily="49" charset="0"/>
                <a:cs typeface="Courier New" pitchFamily="49" charset="0"/>
              </a:rPr>
              <a:t>out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.println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[i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]);</a:t>
            </a:r>
          </a:p>
          <a:p>
            <a:pPr marL="342900" indent="-342900">
              <a:buSzPct val="90000"/>
              <a:buFont typeface="+mj-lt"/>
              <a:buAutoNum type="arabicPeriod"/>
            </a:pP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 marL="342900" indent="-342900">
              <a:buSzPct val="90000"/>
              <a:buFont typeface="+mj-lt"/>
              <a:buAutoNum type="arabicPeriod"/>
            </a:pP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indent="-342900">
              <a:buSzPct val="90000"/>
              <a:buFont typeface="+mj-lt"/>
              <a:buAutoNum type="arabicPeriod"/>
            </a:pP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endParaRPr lang="en-US" sz="1400" dirty="0" smtClean="0">
              <a:solidFill>
                <a:srgbClr val="000000"/>
              </a:solidFill>
              <a:latin typeface="Courier New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Приклад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8567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9</a:t>
            </a:fld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  <a:ln>
            <a:solidFill>
              <a:schemeClr val="bg1"/>
            </a:solidFill>
          </a:ln>
        </p:spPr>
        <p:txBody>
          <a:bodyPr/>
          <a:lstStyle/>
          <a:p>
            <a:pPr marL="342900" indent="-342900">
              <a:buSzPct val="90000"/>
              <a:buFont typeface="+mj-lt"/>
              <a:buAutoNum type="arabicPeriod"/>
            </a:pPr>
            <a:r>
              <a:rPr lang="en-US" sz="1600" dirty="0" smtClean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Main {</a:t>
            </a:r>
          </a:p>
          <a:p>
            <a:pPr marL="342900" indent="-342900">
              <a:buSzPct val="90000"/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main(String[]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342900" indent="-342900">
              <a:buSzPct val="90000"/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600" dirty="0" err="1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i = 0; i &lt;=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args.</a:t>
            </a:r>
            <a:r>
              <a:rPr lang="en-US" sz="1600" dirty="0" err="1">
                <a:solidFill>
                  <a:srgbClr val="0000C0"/>
                </a:solidFill>
                <a:latin typeface="Courier New" pitchFamily="49" charset="0"/>
                <a:cs typeface="Courier New" pitchFamily="49" charset="0"/>
              </a:rPr>
              <a:t>length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 i++) 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indent="-342900">
              <a:buSzPct val="90000"/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System.</a:t>
            </a:r>
            <a:r>
              <a:rPr lang="en-US" sz="1600" dirty="0" err="1" smtClean="0">
                <a:solidFill>
                  <a:srgbClr val="0000C0"/>
                </a:solidFill>
                <a:latin typeface="Courier New" pitchFamily="49" charset="0"/>
                <a:cs typeface="Courier New" pitchFamily="49" charset="0"/>
              </a:rPr>
              <a:t>out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.println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[i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]);</a:t>
            </a:r>
          </a:p>
          <a:p>
            <a:pPr marL="342900" indent="-342900">
              <a:buSzPct val="90000"/>
              <a:buFont typeface="+mj-lt"/>
              <a:buAutoNum type="arabicPeriod"/>
            </a:pP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 marL="342900" indent="-342900">
              <a:buSzPct val="90000"/>
              <a:buFont typeface="+mj-lt"/>
              <a:buAutoNum type="arabicPeriod"/>
            </a:pP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indent="-342900">
              <a:buSzPct val="90000"/>
              <a:buFont typeface="+mj-lt"/>
              <a:buAutoNum type="arabicPeriod"/>
            </a:pP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endParaRPr lang="en-US" sz="1400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endParaRPr lang="en-US" sz="1400" dirty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urier New"/>
              </a:rPr>
              <a:t>&gt;java Main hello world</a:t>
            </a:r>
          </a:p>
          <a:p>
            <a:pPr marL="0" indent="0">
              <a:buNone/>
            </a:pPr>
            <a:endParaRPr lang="en-US" sz="1400" dirty="0" smtClean="0">
              <a:solidFill>
                <a:srgbClr val="000000"/>
              </a:solidFill>
              <a:latin typeface="Courier New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Приклад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414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ucati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education" id="{6AACD877-ACE1-492C-9417-1060ADD14B1F}" vid="{13B37C47-F4E5-42A3-9C68-98945059FC90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E20074"/>
      </a:dk2>
      <a:lt2>
        <a:srgbClr val="CCCCCC"/>
      </a:lt2>
      <a:accent1>
        <a:srgbClr val="3366CC"/>
      </a:accent1>
      <a:accent2>
        <a:srgbClr val="FDCD67"/>
      </a:accent2>
      <a:accent3>
        <a:srgbClr val="FFFFFF"/>
      </a:accent3>
      <a:accent4>
        <a:srgbClr val="000000"/>
      </a:accent4>
      <a:accent5>
        <a:srgbClr val="ADB8E2"/>
      </a:accent5>
      <a:accent6>
        <a:srgbClr val="E5BA5D"/>
      </a:accent6>
      <a:hlink>
        <a:srgbClr val="E20074"/>
      </a:hlink>
      <a:folHlink>
        <a:srgbClr val="99CC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education</Template>
  <TotalTime>1058</TotalTime>
  <Words>788</Words>
  <Application>Microsoft Office PowerPoint</Application>
  <PresentationFormat>On-screen Show (4:3)</PresentationFormat>
  <Paragraphs>182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Cambria</vt:lpstr>
      <vt:lpstr>Courier New</vt:lpstr>
      <vt:lpstr>Tele-GroteskFet</vt:lpstr>
      <vt:lpstr>Tele-GroteskNor</vt:lpstr>
      <vt:lpstr>Wingdings</vt:lpstr>
      <vt:lpstr>education</vt:lpstr>
      <vt:lpstr>Exceptions</vt:lpstr>
      <vt:lpstr>Зміст</vt:lpstr>
      <vt:lpstr>Виключення</vt:lpstr>
      <vt:lpstr>Ієрархія</vt:lpstr>
      <vt:lpstr>Checked Exceptions</vt:lpstr>
      <vt:lpstr>Runtime Exceptions</vt:lpstr>
      <vt:lpstr>Errors</vt:lpstr>
      <vt:lpstr>Приклад</vt:lpstr>
      <vt:lpstr>Приклад</vt:lpstr>
      <vt:lpstr>Приклад</vt:lpstr>
      <vt:lpstr>Обробка виключень : try – catch – finally</vt:lpstr>
      <vt:lpstr>try – catch – finally</vt:lpstr>
      <vt:lpstr>Приклад</vt:lpstr>
      <vt:lpstr>Створення та використання </vt:lpstr>
      <vt:lpstr>Best Practice</vt:lpstr>
    </vt:vector>
  </TitlesOfParts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Lecture #01 Exceptions</dc:title>
  <dc:creator>darkled</dc:creator>
  <cp:lastModifiedBy>Nataliia Natalia</cp:lastModifiedBy>
  <cp:revision>40</cp:revision>
  <cp:lastPrinted>2008-10-06T12:12:35Z</cp:lastPrinted>
  <dcterms:created xsi:type="dcterms:W3CDTF">2011-07-19T02:52:26Z</dcterms:created>
  <dcterms:modified xsi:type="dcterms:W3CDTF">2016-02-03T18:25:16Z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TAG2">
    <vt:lpwstr>0008003618000000000001023720</vt:lpwstr>
  </property>
</Properties>
</file>