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3"/>
  </p:notesMasterIdLst>
  <p:sldIdLst>
    <p:sldId id="256" r:id="rId2"/>
    <p:sldId id="261" r:id="rId3"/>
    <p:sldId id="269" r:id="rId4"/>
    <p:sldId id="268" r:id="rId5"/>
    <p:sldId id="266" r:id="rId6"/>
    <p:sldId id="271" r:id="rId7"/>
    <p:sldId id="267" r:id="rId8"/>
    <p:sldId id="272" r:id="rId9"/>
    <p:sldId id="270" r:id="rId10"/>
    <p:sldId id="275" r:id="rId11"/>
    <p:sldId id="276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0" autoAdjust="0"/>
  </p:normalViewPr>
  <p:slideViewPr>
    <p:cSldViewPr>
      <p:cViewPr varScale="1">
        <p:scale>
          <a:sx n="66" d="100"/>
          <a:sy n="66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7CB9095-82C0-4D7D-8CEA-F50BB60A127B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9F87909-8E22-468E-83CD-A5E39A2A6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5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Enums</a:t>
            </a:r>
            <a:r>
              <a:rPr lang="en-US" dirty="0" smtClean="0"/>
              <a:t>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44" y="285728"/>
            <a:ext cx="4038600" cy="6069197"/>
          </a:xfrm>
          <a:solidFill>
            <a:schemeClr val="accent1">
              <a:alpha val="1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enum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Shape {</a:t>
            </a:r>
          </a:p>
          <a:p>
            <a:pPr>
              <a:buNone/>
            </a:pP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	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RECTANGLE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(1), 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CIRCLE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(2), 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SQUARE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(3);</a:t>
            </a:r>
            <a:endParaRPr lang="en-US" sz="2800" b="1" i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sz="2800" b="1" dirty="0" smtClean="0">
              <a:latin typeface="Courier New"/>
            </a:endParaRPr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Shape(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	  number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9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9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900" b="1" dirty="0" err="1" smtClean="0">
                <a:solidFill>
                  <a:srgbClr val="000000"/>
                </a:solidFill>
                <a:latin typeface="Courier New"/>
              </a:rPr>
              <a:t>getNumber</a:t>
            </a:r>
            <a:r>
              <a:rPr lang="en-US" sz="2900" b="1" dirty="0" smtClean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  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7686" y="357166"/>
            <a:ext cx="4714876" cy="5997759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Shape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shape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Shape.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CIRCLE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2800" b="1" i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print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shape.getNumber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shape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Shape.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valueOf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smtClean="0">
                <a:solidFill>
                  <a:srgbClr val="2A00FF"/>
                </a:solidFill>
                <a:latin typeface="Courier New"/>
              </a:rPr>
              <a:t>"RECTANGLE"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2800" b="1" i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print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shape.getNumber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Shape[]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shapesArray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Shape.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values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(Shape s :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shapesArray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print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(s.name());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shape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Shape.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valueOf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smtClean="0">
                <a:solidFill>
                  <a:srgbClr val="2A00FF"/>
                </a:solidFill>
                <a:latin typeface="Courier New"/>
              </a:rPr>
              <a:t>"PYRAMID"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2800" b="1" i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(Exception exp){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print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smtClean="0">
                <a:solidFill>
                  <a:srgbClr val="2A00FF"/>
                </a:solidFill>
                <a:latin typeface="Courier New"/>
              </a:rPr>
              <a:t>"Pyramid is not included in Shape"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500694" y="642918"/>
            <a:ext cx="2571768" cy="357190"/>
          </a:xfrm>
          <a:prstGeom prst="roundRect">
            <a:avLst/>
          </a:prstGeom>
          <a:solidFill>
            <a:srgbClr val="C0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08656" y="1500174"/>
            <a:ext cx="3929090" cy="357190"/>
          </a:xfrm>
          <a:prstGeom prst="roundRect">
            <a:avLst/>
          </a:prstGeom>
          <a:solidFill>
            <a:srgbClr val="C0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14876" y="2643182"/>
            <a:ext cx="2071702" cy="357190"/>
          </a:xfrm>
          <a:prstGeom prst="roundRect">
            <a:avLst/>
          </a:prstGeom>
          <a:solidFill>
            <a:srgbClr val="C0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500694" y="4714884"/>
            <a:ext cx="2714644" cy="357190"/>
          </a:xfrm>
          <a:prstGeom prst="roundRect">
            <a:avLst/>
          </a:prstGeom>
          <a:solidFill>
            <a:srgbClr val="C0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== (</a:t>
            </a:r>
            <a:r>
              <a:rPr lang="uk-UA" dirty="0" smtClean="0"/>
              <a:t>оператор порівняння</a:t>
            </a:r>
            <a:r>
              <a:rPr lang="en-US" dirty="0" smtClean="0"/>
              <a:t>)</a:t>
            </a:r>
            <a:r>
              <a:rPr lang="uk-UA" dirty="0" smtClean="0"/>
              <a:t> діє так само, як метод </a:t>
            </a:r>
            <a:r>
              <a:rPr lang="en-US" dirty="0" smtClean="0"/>
              <a:t>equals</a:t>
            </a:r>
          </a:p>
          <a:p>
            <a:r>
              <a:rPr lang="en-US" dirty="0" smtClean="0"/>
              <a:t>name() </a:t>
            </a:r>
            <a:r>
              <a:rPr lang="ru-RU" dirty="0" smtClean="0"/>
              <a:t>аналогичен методу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ordinal() </a:t>
            </a:r>
            <a:r>
              <a:rPr lang="uk-UA" dirty="0" smtClean="0"/>
              <a:t>повертає порядок відповідного представника </a:t>
            </a:r>
          </a:p>
          <a:p>
            <a:r>
              <a:rPr lang="en-US" dirty="0" err="1" smtClean="0"/>
              <a:t>valueOf</a:t>
            </a:r>
            <a:r>
              <a:rPr lang="en-US" dirty="0" smtClean="0"/>
              <a:t>(String) </a:t>
            </a:r>
            <a:r>
              <a:rPr lang="ru-RU" dirty="0" smtClean="0"/>
              <a:t>поверта</a:t>
            </a:r>
            <a:r>
              <a:rPr lang="uk-UA" dirty="0" smtClean="0"/>
              <a:t>є представника по його рядковому представленню</a:t>
            </a:r>
          </a:p>
          <a:p>
            <a:r>
              <a:rPr lang="en-US" dirty="0" smtClean="0"/>
              <a:t>values() </a:t>
            </a:r>
            <a:r>
              <a:rPr lang="ru-RU" dirty="0" smtClean="0"/>
              <a:t>поверта</a:t>
            </a:r>
            <a:r>
              <a:rPr lang="uk-UA" dirty="0" smtClean="0"/>
              <a:t>є</a:t>
            </a:r>
            <a:r>
              <a:rPr lang="en-US" dirty="0" smtClean="0"/>
              <a:t> </a:t>
            </a:r>
            <a:r>
              <a:rPr lang="ru-RU" dirty="0" smtClean="0"/>
              <a:t>масив всіх представників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Припустимо, що маємо клас з деякою обмеженою кількістю примірників (</a:t>
            </a:r>
            <a:r>
              <a:rPr lang="en-US" dirty="0" smtClean="0"/>
              <a:t>instances</a:t>
            </a:r>
            <a:r>
              <a:rPr lang="uk-UA" dirty="0" smtClean="0"/>
              <a:t>)</a:t>
            </a:r>
            <a:endParaRPr lang="en-US" dirty="0" smtClean="0"/>
          </a:p>
          <a:p>
            <a:r>
              <a:rPr lang="ru-RU" dirty="0" smtClean="0"/>
              <a:t>Наприклад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Student Type : &lt;BS, MS, PhD&gt;</a:t>
            </a:r>
          </a:p>
          <a:p>
            <a:pPr lvl="1"/>
            <a:r>
              <a:rPr lang="en-US" dirty="0" smtClean="0"/>
              <a:t>SMS Status : &lt;Sent, Delivered, Not Delivered, Not Sent&gt;</a:t>
            </a:r>
          </a:p>
          <a:p>
            <a:pPr lvl="1"/>
            <a:r>
              <a:rPr lang="en-US" dirty="0" smtClean="0"/>
              <a:t>Color : &lt;Blue, Green, Black, Red&gt;</a:t>
            </a:r>
          </a:p>
          <a:p>
            <a:r>
              <a:rPr lang="ru-RU" dirty="0" smtClean="0"/>
              <a:t>Особливост</a:t>
            </a:r>
            <a:r>
              <a:rPr lang="uk-UA" dirty="0" smtClean="0"/>
              <a:t>і цього класу:</a:t>
            </a:r>
            <a:endParaRPr lang="en-US" dirty="0" smtClean="0"/>
          </a:p>
          <a:p>
            <a:pPr lvl="1"/>
            <a:r>
              <a:rPr lang="uk-UA" dirty="0" smtClean="0"/>
              <a:t>Цей клас не буде наслідуватися</a:t>
            </a:r>
            <a:endParaRPr lang="en-US" dirty="0" smtClean="0"/>
          </a:p>
          <a:p>
            <a:pPr lvl="1"/>
            <a:r>
              <a:rPr lang="uk-UA" dirty="0" smtClean="0"/>
              <a:t>Кількість представників класу  обмежена і не буде мінятися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Реалізація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Color{</a:t>
            </a:r>
          </a:p>
          <a:p>
            <a:pPr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Color 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Black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i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Color(1);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Color 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Blue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i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Color(2);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Color 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Green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i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Color(3);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Color 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Red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i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Color(4);</a:t>
            </a:r>
          </a:p>
          <a:p>
            <a:pPr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color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Color(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2800" b="1" dirty="0" err="1" smtClean="0">
                <a:solidFill>
                  <a:srgbClr val="0000C0"/>
                </a:solidFill>
                <a:latin typeface="Courier New"/>
              </a:rPr>
              <a:t>color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0034" y="1857364"/>
            <a:ext cx="857256" cy="428628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28794" y="2500306"/>
            <a:ext cx="2071702" cy="428628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14348" y="4572008"/>
            <a:ext cx="1285884" cy="428628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28992" y="5559998"/>
            <a:ext cx="5249129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26000"/>
            </a:schemeClr>
          </a:solidFill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chemeClr val="bg2">
                    <a:lumMod val="25000"/>
                  </a:schemeClr>
                </a:solidFill>
              </a:rPr>
              <a:t>Конструктор має бути приватним</a:t>
            </a: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Для цього в </a:t>
            </a:r>
            <a:r>
              <a:rPr lang="en-US" dirty="0" smtClean="0"/>
              <a:t>Java  Enumerated </a:t>
            </a:r>
            <a:r>
              <a:rPr lang="en-US" dirty="0" smtClean="0"/>
              <a:t>Data Type</a:t>
            </a:r>
          </a:p>
          <a:p>
            <a:r>
              <a:rPr lang="uk-UA" dirty="0" smtClean="0"/>
              <a:t>Це </a:t>
            </a:r>
            <a:r>
              <a:rPr lang="uk-UA" b="1" dirty="0" smtClean="0">
                <a:solidFill>
                  <a:srgbClr val="FF0000"/>
                </a:solidFill>
              </a:rPr>
              <a:t>Клас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uk-UA" dirty="0" smtClean="0"/>
              <a:t>Але замість слів </a:t>
            </a:r>
            <a:r>
              <a:rPr lang="en-US" dirty="0" smtClean="0"/>
              <a:t>class </a:t>
            </a:r>
            <a:r>
              <a:rPr lang="uk-UA" dirty="0" smtClean="0"/>
              <a:t>або</a:t>
            </a:r>
            <a:r>
              <a:rPr lang="en-US" dirty="0" smtClean="0"/>
              <a:t> interface</a:t>
            </a:r>
            <a:r>
              <a:rPr lang="uk-UA" dirty="0" smtClean="0"/>
              <a:t> пишемо </a:t>
            </a:r>
            <a:r>
              <a:rPr lang="en-US" b="1" dirty="0" err="1">
                <a:solidFill>
                  <a:srgbClr val="FF0000"/>
                </a:solidFill>
              </a:rPr>
              <a:t>enum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smtClean="0"/>
              <a:t>єкти цього «класу» перераховуємо через кому</a:t>
            </a:r>
            <a:endParaRPr lang="en-US" dirty="0" smtClean="0"/>
          </a:p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uk-UA" dirty="0" smtClean="0"/>
              <a:t>представники є константами (відповідно </a:t>
            </a:r>
            <a:r>
              <a:rPr lang="en-US" dirty="0" smtClean="0"/>
              <a:t>Code Convention </a:t>
            </a:r>
            <a:r>
              <a:rPr lang="uk-UA" dirty="0" smtClean="0"/>
              <a:t>й бажано писати)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enum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Color {</a:t>
            </a:r>
          </a:p>
          <a:p>
            <a:pPr>
              <a:buNone/>
            </a:pPr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		</a:t>
            </a:r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BLACK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BLUE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GREEN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RED</a:t>
            </a:r>
            <a:endParaRPr lang="en-US" sz="2400" b="1" i="1" dirty="0" smtClean="0">
              <a:solidFill>
                <a:srgbClr val="0000C0"/>
              </a:solidFill>
              <a:latin typeface="Courier New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enum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Color {</a:t>
            </a:r>
          </a:p>
          <a:p>
            <a:pPr>
              <a:buNone/>
            </a:pP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		</a:t>
            </a:r>
            <a:r>
              <a:rPr lang="en-US" sz="2800" b="1" i="1" dirty="0">
                <a:solidFill>
                  <a:srgbClr val="0000C0"/>
                </a:solidFill>
                <a:latin typeface="Courier New"/>
              </a:rPr>
              <a:t>BLACK</a:t>
            </a:r>
            <a:r>
              <a:rPr lang="en-US" sz="2800" b="1" i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800" b="1" i="1" dirty="0">
                <a:solidFill>
                  <a:srgbClr val="0000C0"/>
                </a:solidFill>
                <a:latin typeface="Courier New"/>
              </a:rPr>
              <a:t>BLUE</a:t>
            </a:r>
            <a:r>
              <a:rPr lang="en-US" sz="2800" b="1" i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800" b="1" i="1" dirty="0">
                <a:solidFill>
                  <a:srgbClr val="0000C0"/>
                </a:solidFill>
                <a:latin typeface="Courier New"/>
              </a:rPr>
              <a:t>GREEN</a:t>
            </a:r>
            <a:r>
              <a:rPr lang="en-US" sz="2800" b="1" i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RED</a:t>
            </a:r>
            <a:endParaRPr lang="en-US" sz="2800" b="1" i="1" dirty="0" smtClean="0">
              <a:solidFill>
                <a:srgbClr val="0000C0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Color{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Color </a:t>
            </a:r>
            <a:r>
              <a:rPr lang="en-US" sz="2200" b="1" i="1" dirty="0" smtClean="0">
                <a:solidFill>
                  <a:srgbClr val="0000C0"/>
                </a:solidFill>
                <a:latin typeface="Courier New"/>
              </a:rPr>
              <a:t>BLACK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200" b="1" i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 Color();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Color </a:t>
            </a:r>
            <a:r>
              <a:rPr lang="en-US" sz="2200" b="1" i="1" dirty="0" smtClean="0">
                <a:solidFill>
                  <a:srgbClr val="0000C0"/>
                </a:solidFill>
                <a:latin typeface="Courier New"/>
              </a:rPr>
              <a:t>BLUE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200" b="1" i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 Color();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Color </a:t>
            </a:r>
            <a:r>
              <a:rPr lang="en-US" sz="2200" b="1" i="1" dirty="0" smtClean="0">
                <a:solidFill>
                  <a:srgbClr val="0000C0"/>
                </a:solidFill>
                <a:latin typeface="Courier New"/>
              </a:rPr>
              <a:t>GREEN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200" b="1" i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 Color();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Color </a:t>
            </a:r>
            <a:r>
              <a:rPr lang="en-US" sz="2200" b="1" i="1" dirty="0" smtClean="0">
                <a:solidFill>
                  <a:srgbClr val="0000C0"/>
                </a:solidFill>
                <a:latin typeface="Courier New"/>
              </a:rPr>
              <a:t>RED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200" b="1" i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 Color();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400" b="1" dirty="0" smtClean="0">
              <a:latin typeface="Courier New"/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enum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Shape {</a:t>
            </a:r>
          </a:p>
          <a:p>
            <a:pPr>
              <a:buNone/>
            </a:pPr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		RECTANGLE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CIRCLE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SQUARE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enum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StudentType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		BS, MS, PHD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352800" cy="365125"/>
          </a:xfrm>
        </p:spPr>
        <p:txBody>
          <a:bodyPr/>
          <a:lstStyle/>
          <a:p>
            <a:r>
              <a:rPr lang="en-US" dirty="0" smtClean="0"/>
              <a:t>Sharif University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Color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color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Color.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BLACK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2800" b="1" i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Shape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shape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Shape.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CIRCLE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2800" b="1" i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show(shape, color);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show (</a:t>
            </a:r>
            <a:br>
              <a:rPr lang="en-US" sz="2800" b="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Shape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shape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, Color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color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		//show a shape with this color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		...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Enum</a:t>
            </a:r>
            <a:r>
              <a:rPr lang="uk-UA" dirty="0" smtClean="0"/>
              <a:t>и неявно є </a:t>
            </a:r>
            <a:r>
              <a:rPr lang="en-US" b="1" dirty="0" smtClean="0"/>
              <a:t>final</a:t>
            </a:r>
            <a:endParaRPr lang="en-US" b="1" dirty="0" smtClean="0"/>
          </a:p>
          <a:p>
            <a:pPr lvl="1"/>
            <a:r>
              <a:rPr lang="uk-UA" dirty="0" smtClean="0"/>
              <a:t>Від них не можна наслідуватися</a:t>
            </a:r>
            <a:endParaRPr lang="en-US" dirty="0" smtClean="0"/>
          </a:p>
          <a:p>
            <a:pPr lvl="1"/>
            <a:r>
              <a:rPr lang="uk-UA" dirty="0" smtClean="0"/>
              <a:t>Оскільки вони оголошують константи, то їх не можна змінювати</a:t>
            </a:r>
            <a:endParaRPr lang="en-US" dirty="0" smtClean="0"/>
          </a:p>
          <a:p>
            <a:r>
              <a:rPr lang="uk-UA" dirty="0" smtClean="0"/>
              <a:t>Екземпляри є </a:t>
            </a:r>
            <a:r>
              <a:rPr lang="uk-UA" b="1" dirty="0" smtClean="0"/>
              <a:t>константами</a:t>
            </a:r>
            <a:endParaRPr lang="en-US" b="1" dirty="0" smtClean="0"/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uk-UA" dirty="0" smtClean="0"/>
              <a:t>константи неявно </a:t>
            </a:r>
            <a:r>
              <a:rPr lang="en-US" b="1" dirty="0" smtClean="0"/>
              <a:t>public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smtClean="0"/>
              <a:t>static </a:t>
            </a:r>
            <a:r>
              <a:rPr lang="uk-UA" dirty="0" smtClean="0"/>
              <a:t>та</a:t>
            </a:r>
            <a:r>
              <a:rPr lang="en-US" dirty="0" smtClean="0"/>
              <a:t> </a:t>
            </a:r>
            <a:r>
              <a:rPr lang="en-US" b="1" dirty="0" smtClean="0"/>
              <a:t>final</a:t>
            </a:r>
          </a:p>
          <a:p>
            <a:r>
              <a:rPr lang="uk-UA" dirty="0" smtClean="0"/>
              <a:t>Не можна створити новий екземпляр </a:t>
            </a:r>
            <a:r>
              <a:rPr lang="en-US" dirty="0" err="1" smtClean="0"/>
              <a:t>enum</a:t>
            </a:r>
            <a:r>
              <a:rPr lang="uk-UA" dirty="0" smtClean="0"/>
              <a:t>а</a:t>
            </a:r>
            <a:endParaRPr lang="en-US" dirty="0" smtClean="0"/>
          </a:p>
          <a:p>
            <a:pPr lvl="1"/>
            <a:r>
              <a:rPr lang="uk-UA" dirty="0" smtClean="0"/>
              <a:t>Якщо о</a:t>
            </a:r>
            <a:r>
              <a:rPr lang="uk-UA" dirty="0" smtClean="0"/>
              <a:t>б</a:t>
            </a:r>
            <a:r>
              <a:rPr lang="en-US" dirty="0" smtClean="0"/>
              <a:t>’</a:t>
            </a:r>
            <a:r>
              <a:rPr lang="uk-UA" dirty="0" smtClean="0"/>
              <a:t>єкти типу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uk-UA" dirty="0" smtClean="0"/>
              <a:t>створювати за допомогою оператора </a:t>
            </a:r>
            <a:r>
              <a:rPr lang="en-US" b="1" dirty="0" smtClean="0"/>
              <a:t>new</a:t>
            </a:r>
            <a:r>
              <a:rPr lang="uk-UA" dirty="0" smtClean="0"/>
              <a:t>, то буде виникати помилка компіляції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uk-UA" dirty="0" smtClean="0"/>
              <a:t>має всі властивості класу (тільки особливий клас)</a:t>
            </a:r>
            <a:endParaRPr lang="en-US" dirty="0" smtClean="0"/>
          </a:p>
          <a:p>
            <a:r>
              <a:rPr lang="uk-UA" dirty="0" smtClean="0"/>
              <a:t>Можна створювати конструктори</a:t>
            </a:r>
            <a:endParaRPr lang="en-US" dirty="0" smtClean="0"/>
          </a:p>
          <a:p>
            <a:r>
              <a:rPr lang="uk-UA" dirty="0" smtClean="0"/>
              <a:t>Створювати свої поля</a:t>
            </a:r>
            <a:endParaRPr lang="en-US" dirty="0" smtClean="0"/>
          </a:p>
          <a:p>
            <a:r>
              <a:rPr lang="uk-UA" dirty="0" smtClean="0"/>
              <a:t>Та свої методи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4698679</TotalTime>
  <Words>324</Words>
  <Application>Microsoft Office PowerPoint</Application>
  <PresentationFormat>On-screen Show (4:3)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Constantia</vt:lpstr>
      <vt:lpstr>Courier New</vt:lpstr>
      <vt:lpstr>Wingdings 2</vt:lpstr>
      <vt:lpstr>Flow</vt:lpstr>
      <vt:lpstr>Enums in Java</vt:lpstr>
      <vt:lpstr>Enumerations</vt:lpstr>
      <vt:lpstr>Реалізація</vt:lpstr>
      <vt:lpstr>Java enum</vt:lpstr>
      <vt:lpstr>Enum</vt:lpstr>
      <vt:lpstr>Enum Sample</vt:lpstr>
      <vt:lpstr>Using Enums</vt:lpstr>
      <vt:lpstr>Характеристики Enum</vt:lpstr>
      <vt:lpstr>Enum</vt:lpstr>
      <vt:lpstr>PowerPoint Presentation</vt:lpstr>
      <vt:lpstr>Enum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in Java</dc:title>
  <dc:creator>userh</dc:creator>
  <cp:lastModifiedBy>Nataliia Romanenko</cp:lastModifiedBy>
  <cp:revision>2613</cp:revision>
  <dcterms:created xsi:type="dcterms:W3CDTF">2010-10-08T10:52:50Z</dcterms:created>
  <dcterms:modified xsi:type="dcterms:W3CDTF">2016-01-20T15:42:37Z</dcterms:modified>
</cp:coreProperties>
</file>