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2"/>
  </p:notesMasterIdLst>
  <p:handoutMasterIdLst>
    <p:handoutMasterId r:id="rId23"/>
  </p:handoutMasterIdLst>
  <p:sldIdLst>
    <p:sldId id="257" r:id="rId3"/>
    <p:sldId id="258" r:id="rId4"/>
    <p:sldId id="271" r:id="rId5"/>
    <p:sldId id="272" r:id="rId6"/>
    <p:sldId id="273" r:id="rId7"/>
    <p:sldId id="276" r:id="rId8"/>
    <p:sldId id="274" r:id="rId9"/>
    <p:sldId id="275" r:id="rId10"/>
    <p:sldId id="278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7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>
        <p:scale>
          <a:sx n="75" d="100"/>
          <a:sy n="75" d="100"/>
        </p:scale>
        <p:origin x="-102" y="-18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-765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Константні значення (послідовність символів), які зберігаються у змінних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3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1/13/2016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1/13/2016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Nataliia </a:t>
            </a:r>
            <a:r>
              <a:rPr lang="en-US" smtClean="0"/>
              <a:t>Romanenko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Арифметичні += -= *= /= %= (не тільки до цілих значень) ++ --</a:t>
            </a:r>
            <a:endParaRPr lang="en-US" dirty="0" smtClean="0"/>
          </a:p>
          <a:p>
            <a:r>
              <a:rPr lang="ru-RU" dirty="0" smtClean="0"/>
              <a:t>Побітові </a:t>
            </a:r>
            <a:r>
              <a:rPr lang="en-US" dirty="0" smtClean="0"/>
              <a:t>&amp;= |= ^= ~ &gt;&gt;= &lt;&lt;= &gt;&gt;&gt;=</a:t>
            </a:r>
          </a:p>
          <a:p>
            <a:r>
              <a:rPr lang="ru-RU" dirty="0" smtClean="0"/>
              <a:t>Порівняння та відношення == </a:t>
            </a:r>
            <a:r>
              <a:rPr lang="en-US" dirty="0" smtClean="0"/>
              <a:t>!= &gt;= &lt;=</a:t>
            </a:r>
          </a:p>
          <a:p>
            <a:r>
              <a:rPr lang="uk-UA" dirty="0" smtClean="0"/>
              <a:t>Умовні </a:t>
            </a:r>
            <a:r>
              <a:rPr lang="en-US" dirty="0" smtClean="0"/>
              <a:t>&amp;&amp; || ?: (</a:t>
            </a:r>
            <a:r>
              <a:rPr lang="uk-UA" dirty="0" smtClean="0"/>
              <a:t>оскільки </a:t>
            </a:r>
            <a:r>
              <a:rPr lang="uk-UA" dirty="0" err="1" smtClean="0"/>
              <a:t>тернарний</a:t>
            </a:r>
            <a:r>
              <a:rPr lang="uk-UA" dirty="0" smtClean="0"/>
              <a:t> оператор – оператор, то має повертати значення</a:t>
            </a:r>
            <a:r>
              <a:rPr lang="en-US" dirty="0" smtClean="0"/>
              <a:t>)</a:t>
            </a:r>
            <a:endParaRPr lang="uk-UA" dirty="0" smtClean="0"/>
          </a:p>
          <a:p>
            <a:r>
              <a:rPr lang="uk-UA" dirty="0" smtClean="0"/>
              <a:t>Оператор приведення () (виконується першим)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instanceof</a:t>
            </a:r>
            <a:r>
              <a:rPr lang="en-US" dirty="0" smtClean="0"/>
              <a:t> (</a:t>
            </a:r>
            <a:r>
              <a:rPr lang="uk-UA" dirty="0" smtClean="0"/>
              <a:t>дуже повільний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</a:t>
            </a:r>
            <a:r>
              <a:rPr lang="uk-UA" dirty="0" smtClean="0"/>
              <a:t>тори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75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(</a:t>
            </a:r>
            <a:r>
              <a:rPr lang="ru-RU" dirty="0" smtClean="0"/>
              <a:t>л</a:t>
            </a:r>
            <a:r>
              <a:rPr lang="uk-UA" dirty="0" err="1" smtClean="0"/>
              <a:t>огічний</a:t>
            </a:r>
            <a:r>
              <a:rPr lang="uk-UA" dirty="0" smtClean="0"/>
              <a:t> вираз</a:t>
            </a:r>
            <a:r>
              <a:rPr lang="en-US" dirty="0" smtClean="0"/>
              <a:t>){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[</a:t>
            </a:r>
            <a:r>
              <a:rPr lang="en-US" dirty="0" smtClean="0"/>
              <a:t>else {</a:t>
            </a:r>
          </a:p>
          <a:p>
            <a:r>
              <a:rPr lang="en-US" dirty="0" smtClean="0"/>
              <a:t>}]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З</a:t>
            </a:r>
            <a:r>
              <a:rPr lang="uk-UA" dirty="0" smtClean="0">
                <a:solidFill>
                  <a:srgbClr val="FF0000"/>
                </a:solidFill>
              </a:rPr>
              <a:t>вернути увагу</a:t>
            </a:r>
            <a:r>
              <a:rPr lang="uk-UA" dirty="0" smtClean="0"/>
              <a:t>: при використанні в логічному виразі оператора == порівнюються посилання.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Умовні оператори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3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(</a:t>
            </a:r>
            <a:r>
              <a:rPr lang="uk-UA" dirty="0" smtClean="0"/>
              <a:t>вираз</a:t>
            </a:r>
            <a:r>
              <a:rPr lang="en-US" dirty="0" smtClean="0"/>
              <a:t>){</a:t>
            </a:r>
            <a:endParaRPr lang="uk-UA" dirty="0" smtClean="0"/>
          </a:p>
          <a:p>
            <a:r>
              <a:rPr lang="uk-UA" dirty="0"/>
              <a:t> </a:t>
            </a:r>
            <a:r>
              <a:rPr lang="en-US" dirty="0" smtClean="0"/>
              <a:t>case </a:t>
            </a:r>
            <a:r>
              <a:rPr lang="uk-UA" dirty="0" smtClean="0"/>
              <a:t>значення 1: блок коду</a:t>
            </a:r>
            <a:r>
              <a:rPr lang="en-US" dirty="0" smtClean="0"/>
              <a:t>_1; break;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case </a:t>
            </a:r>
            <a:r>
              <a:rPr lang="uk-UA" dirty="0" smtClean="0"/>
              <a:t>значення_</a:t>
            </a:r>
            <a:r>
              <a:rPr lang="en-US" dirty="0" smtClean="0"/>
              <a:t>n: </a:t>
            </a:r>
            <a:r>
              <a:rPr lang="uk-UA" dirty="0" smtClean="0"/>
              <a:t>блок коду_</a:t>
            </a:r>
            <a:r>
              <a:rPr lang="en-US" dirty="0" smtClean="0"/>
              <a:t>n; break</a:t>
            </a:r>
          </a:p>
          <a:p>
            <a:r>
              <a:rPr lang="en-US" dirty="0" smtClean="0"/>
              <a:t>default: </a:t>
            </a:r>
            <a:r>
              <a:rPr lang="ru-RU" dirty="0" smtClean="0"/>
              <a:t>б</a:t>
            </a:r>
            <a:r>
              <a:rPr lang="uk-UA" dirty="0" err="1" smtClean="0"/>
              <a:t>лок</a:t>
            </a:r>
            <a:r>
              <a:rPr lang="uk-UA" dirty="0" smtClean="0"/>
              <a:t> коду</a:t>
            </a:r>
            <a:r>
              <a:rPr lang="en-US" dirty="0" smtClean="0"/>
              <a:t>;</a:t>
            </a:r>
          </a:p>
          <a:p>
            <a:pPr marL="109728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109728" indent="0">
              <a:buNone/>
            </a:pPr>
            <a:r>
              <a:rPr lang="uk-UA" dirty="0" smtClean="0"/>
              <a:t>Вираз – значення типу </a:t>
            </a:r>
            <a:r>
              <a:rPr lang="en-US" dirty="0" smtClean="0"/>
              <a:t>byte, short, </a:t>
            </a:r>
            <a:r>
              <a:rPr lang="en-US" dirty="0" err="1" smtClean="0"/>
              <a:t>int</a:t>
            </a:r>
            <a:r>
              <a:rPr lang="en-US" dirty="0" smtClean="0"/>
              <a:t>, char, </a:t>
            </a:r>
            <a:r>
              <a:rPr lang="en-US" dirty="0" err="1" smtClean="0"/>
              <a:t>Enum</a:t>
            </a:r>
            <a:r>
              <a:rPr lang="en-US" dirty="0" smtClean="0"/>
              <a:t>, String, Character, Byte, Short, Integer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Умовні оператори (продовження)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17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 // 2</a:t>
            </a:r>
            <a:endParaRPr lang="en-US" dirty="0"/>
          </a:p>
          <a:p>
            <a:r>
              <a:rPr lang="en-US" dirty="0" smtClean="0"/>
              <a:t>switch(</a:t>
            </a:r>
            <a:r>
              <a:rPr lang="en-US" dirty="0" err="1" smtClean="0"/>
              <a:t>i</a:t>
            </a:r>
            <a:r>
              <a:rPr lang="en-US" dirty="0" smtClean="0"/>
              <a:t>){</a:t>
            </a:r>
            <a:endParaRPr lang="en-US" dirty="0"/>
          </a:p>
          <a:p>
            <a:r>
              <a:rPr lang="en-US" dirty="0"/>
              <a:t>	case 1: b=1; </a:t>
            </a:r>
            <a:r>
              <a:rPr lang="en-US" dirty="0" err="1"/>
              <a:t>System.out.println</a:t>
            </a:r>
            <a:r>
              <a:rPr lang="en-US" dirty="0"/>
              <a:t>(b);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default: b=3; </a:t>
            </a:r>
            <a:r>
              <a:rPr lang="en-US" dirty="0" err="1"/>
              <a:t>System.out.println</a:t>
            </a:r>
            <a:r>
              <a:rPr lang="en-US" dirty="0"/>
              <a:t>(b);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case 2: b=2; </a:t>
            </a:r>
            <a:r>
              <a:rPr lang="en-US" dirty="0" err="1"/>
              <a:t>System.out.println</a:t>
            </a:r>
            <a:r>
              <a:rPr lang="en-US" dirty="0"/>
              <a:t>(b);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09000" y="2730500"/>
            <a:ext cx="339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Задано дату у форматі </a:t>
            </a:r>
            <a:r>
              <a:rPr lang="en-US" dirty="0" err="1" smtClean="0"/>
              <a:t>dd.mm.yyyy</a:t>
            </a:r>
            <a:r>
              <a:rPr lang="uk-UA" dirty="0" smtClean="0"/>
              <a:t>.</a:t>
            </a:r>
            <a:endParaRPr lang="en-US" dirty="0" smtClean="0"/>
          </a:p>
          <a:p>
            <a:r>
              <a:rPr lang="ru-RU" dirty="0" smtClean="0"/>
              <a:t>Вивести завтрашню дату</a:t>
            </a:r>
            <a:endParaRPr lang="uk-U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93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(</a:t>
            </a:r>
            <a:r>
              <a:rPr lang="uk-UA" dirty="0" smtClean="0"/>
              <a:t>ініціалізація; умова; ітерація</a:t>
            </a:r>
            <a:r>
              <a:rPr lang="en-US" dirty="0" smtClean="0"/>
              <a:t>){</a:t>
            </a:r>
          </a:p>
          <a:p>
            <a:r>
              <a:rPr lang="uk-UA" dirty="0" smtClean="0"/>
              <a:t>тіло </a:t>
            </a:r>
            <a:r>
              <a:rPr lang="uk-UA" dirty="0" err="1" smtClean="0"/>
              <a:t>цикла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}</a:t>
            </a:r>
            <a:endParaRPr lang="uk-UA" dirty="0" smtClean="0"/>
          </a:p>
          <a:p>
            <a:pPr marL="109728" indent="0">
              <a:buNone/>
            </a:pPr>
            <a:r>
              <a:rPr lang="uk-UA" dirty="0" smtClean="0"/>
              <a:t>Всі три частини – </a:t>
            </a:r>
            <a:r>
              <a:rPr lang="uk-UA" dirty="0" err="1" smtClean="0"/>
              <a:t>необов</a:t>
            </a:r>
            <a:r>
              <a:rPr lang="en-US" dirty="0" smtClean="0"/>
              <a:t>’</a:t>
            </a:r>
            <a:r>
              <a:rPr lang="uk-UA" dirty="0" err="1" smtClean="0"/>
              <a:t>язкові</a:t>
            </a:r>
            <a:endParaRPr lang="uk-UA" dirty="0" smtClean="0"/>
          </a:p>
          <a:p>
            <a:pPr marL="109728" indent="0">
              <a:buNone/>
            </a:pPr>
            <a:r>
              <a:rPr lang="uk-UA" dirty="0" smtClean="0"/>
              <a:t>Перша і третя частина можуть мітити декілька </a:t>
            </a:r>
            <a:r>
              <a:rPr lang="ru-RU" dirty="0" smtClean="0"/>
              <a:t>операторів, які відділяються в цьому випадку комами</a:t>
            </a:r>
            <a:endParaRPr lang="uk-UA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Оператори циклів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13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(</a:t>
            </a:r>
            <a:r>
              <a:rPr lang="uk-UA" dirty="0" smtClean="0"/>
              <a:t>логічний вираз</a:t>
            </a:r>
            <a:r>
              <a:rPr lang="en-US" dirty="0" smtClean="0"/>
              <a:t>){</a:t>
            </a:r>
          </a:p>
          <a:p>
            <a:r>
              <a:rPr lang="uk-UA" dirty="0" smtClean="0"/>
              <a:t>Тіло циклу</a:t>
            </a:r>
            <a:endParaRPr lang="en-US" dirty="0"/>
          </a:p>
          <a:p>
            <a:pPr marL="109728" indent="0">
              <a:buNone/>
            </a:pPr>
            <a:r>
              <a:rPr lang="en-US" dirty="0" smtClean="0"/>
              <a:t>}</a:t>
            </a:r>
            <a:endParaRPr lang="uk-UA" dirty="0" smtClean="0"/>
          </a:p>
          <a:p>
            <a:pPr marL="109728" indent="0">
              <a:buNone/>
            </a:pPr>
            <a:r>
              <a:rPr lang="en-US" dirty="0" smtClean="0"/>
              <a:t>do{</a:t>
            </a:r>
          </a:p>
          <a:p>
            <a:pPr marL="109728" indent="0">
              <a:buNone/>
            </a:pPr>
            <a:r>
              <a:rPr lang="en-US" dirty="0" smtClean="0"/>
              <a:t>}</a:t>
            </a:r>
          </a:p>
          <a:p>
            <a:pPr marL="109728" indent="0">
              <a:buNone/>
            </a:pPr>
            <a:r>
              <a:rPr lang="en-US" dirty="0" smtClean="0"/>
              <a:t>while(</a:t>
            </a:r>
            <a:r>
              <a:rPr lang="uk-UA" dirty="0" smtClean="0"/>
              <a:t>логічний вираз</a:t>
            </a:r>
            <a:r>
              <a:rPr lang="en-US" dirty="0" smtClean="0"/>
              <a:t>)</a:t>
            </a:r>
            <a:endParaRPr lang="uk-UA" dirty="0" smtClean="0"/>
          </a:p>
          <a:p>
            <a:pPr marL="109728" indent="0">
              <a:buNone/>
            </a:pPr>
            <a:r>
              <a:rPr lang="uk-UA" dirty="0" smtClean="0">
                <a:solidFill>
                  <a:srgbClr val="FF0000"/>
                </a:solidFill>
              </a:rPr>
              <a:t>Не забувати</a:t>
            </a:r>
            <a:r>
              <a:rPr lang="uk-UA" dirty="0" smtClean="0"/>
              <a:t>: в тілі циклу змінювати значення для обчислення логічного виразу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14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break </a:t>
            </a:r>
            <a:r>
              <a:rPr lang="ru-RU" dirty="0" smtClean="0"/>
              <a:t>дозволяє одразу вийти з циклу</a:t>
            </a:r>
          </a:p>
          <a:p>
            <a:r>
              <a:rPr lang="ru-RU" dirty="0" smtClean="0"/>
              <a:t>Оператор </a:t>
            </a:r>
            <a:r>
              <a:rPr lang="en-US" dirty="0" smtClean="0"/>
              <a:t>continue </a:t>
            </a:r>
            <a:r>
              <a:rPr lang="uk-UA" dirty="0" smtClean="0"/>
              <a:t>вказує, що ми повинні перервати поточну ітерацію і переходити до наступної.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Оператори </a:t>
            </a:r>
            <a:r>
              <a:rPr lang="en-US" dirty="0" smtClean="0"/>
              <a:t>break </a:t>
            </a:r>
            <a:r>
              <a:rPr lang="uk-UA" dirty="0" smtClean="0"/>
              <a:t>та </a:t>
            </a:r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08800" y="4597400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Для заданого масиву просумувати всі додатні числа, від</a:t>
            </a:r>
            <a:r>
              <a:rPr lang="en-US" dirty="0" smtClean="0"/>
              <a:t>’</a:t>
            </a:r>
            <a:r>
              <a:rPr lang="uk-UA" dirty="0" smtClean="0"/>
              <a:t>ємні - перемножити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11700" y="5928205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Для двох заданих чисел </a:t>
            </a:r>
            <a:r>
              <a:rPr lang="en-US" dirty="0" smtClean="0"/>
              <a:t>x </a:t>
            </a:r>
            <a:r>
              <a:rPr lang="uk-UA" dirty="0" smtClean="0"/>
              <a:t>та </a:t>
            </a:r>
            <a:r>
              <a:rPr lang="en-US" dirty="0" smtClean="0"/>
              <a:t>n </a:t>
            </a:r>
            <a:r>
              <a:rPr lang="uk-UA" dirty="0" smtClean="0"/>
              <a:t>знайти </a:t>
            </a:r>
            <a:r>
              <a:rPr lang="en-US" dirty="0" err="1" smtClean="0"/>
              <a:t>x^n</a:t>
            </a:r>
            <a:r>
              <a:rPr lang="uk-UA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2900" y="5215636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Для заданої послідовності чисел знайти максимальне від</a:t>
            </a:r>
            <a:r>
              <a:rPr lang="en-US" dirty="0" smtClean="0"/>
              <a:t>’</a:t>
            </a:r>
            <a:r>
              <a:rPr lang="uk-UA" dirty="0" smtClean="0"/>
              <a:t>ємне число.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24200" y="4070497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Для заданого числа знайти </a:t>
            </a:r>
            <a:r>
              <a:rPr lang="en-US" dirty="0" smtClean="0"/>
              <a:t>n!</a:t>
            </a:r>
            <a:r>
              <a:rPr lang="uk-UA" dirty="0" smtClean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0100" y="4551233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Для заданого рядка і </a:t>
            </a:r>
            <a:r>
              <a:rPr lang="uk-UA" dirty="0" err="1" smtClean="0"/>
              <a:t>символа</a:t>
            </a:r>
            <a:r>
              <a:rPr lang="uk-UA" dirty="0" smtClean="0"/>
              <a:t> дати відповідь: чи зустрічається цей символ у рядку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45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Об</a:t>
            </a:r>
            <a:r>
              <a:rPr lang="en-US" dirty="0" smtClean="0"/>
              <a:t>’</a:t>
            </a:r>
            <a:r>
              <a:rPr lang="uk-UA" dirty="0" err="1" smtClean="0"/>
              <a:t>єкт</a:t>
            </a:r>
            <a:r>
              <a:rPr lang="uk-UA" dirty="0" smtClean="0"/>
              <a:t>, що зберігає фіксовану кількість значень одного типу.</a:t>
            </a:r>
          </a:p>
          <a:p>
            <a:r>
              <a:rPr lang="uk-UA" dirty="0" smtClean="0"/>
              <a:t>Для створення масиву необхідно його оголосити, зарезервувати для нього </a:t>
            </a:r>
            <a:r>
              <a:rPr lang="uk-UA" dirty="0" err="1" smtClean="0"/>
              <a:t>пам</a:t>
            </a:r>
            <a:r>
              <a:rPr lang="en-US" dirty="0" smtClean="0"/>
              <a:t>’</a:t>
            </a:r>
            <a:r>
              <a:rPr lang="uk-UA" dirty="0" smtClean="0"/>
              <a:t>ять та </a:t>
            </a:r>
            <a:r>
              <a:rPr lang="uk-UA" dirty="0" err="1" smtClean="0"/>
              <a:t>ініціалізувати</a:t>
            </a:r>
            <a:endParaRPr lang="uk-UA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myArray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myArray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[10];</a:t>
            </a:r>
          </a:p>
          <a:p>
            <a:r>
              <a:rPr lang="ru-RU" dirty="0" smtClean="0"/>
              <a:t>За замовченням прим</a:t>
            </a:r>
            <a:r>
              <a:rPr lang="uk-UA" dirty="0" err="1" smtClean="0"/>
              <a:t>ітивним</a:t>
            </a:r>
            <a:r>
              <a:rPr lang="uk-UA" dirty="0" smtClean="0"/>
              <a:t> значенням в масиві присвоюється значення 0 або </a:t>
            </a:r>
            <a:r>
              <a:rPr lang="en-US" dirty="0" smtClean="0"/>
              <a:t>false</a:t>
            </a:r>
            <a:r>
              <a:rPr lang="uk-UA" dirty="0" smtClean="0"/>
              <a:t>, якщо це </a:t>
            </a:r>
            <a:r>
              <a:rPr lang="en-US" dirty="0" smtClean="0"/>
              <a:t>Boolean</a:t>
            </a:r>
          </a:p>
          <a:p>
            <a:r>
              <a:rPr lang="ru-RU" dirty="0" smtClean="0"/>
              <a:t>Динамічне створення масиву – 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myArray</a:t>
            </a:r>
            <a:r>
              <a:rPr lang="en-US" dirty="0" smtClean="0"/>
              <a:t> = {2, 3, 4};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myArray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[]{2, 3};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Масиви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3700" y="354330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Створити масив, що буде містити інформацію про прізвища студентів. Відсортуйте його спочатку за зростанням, потім – за спаданням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68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[][] myArray2;</a:t>
            </a:r>
          </a:p>
          <a:p>
            <a:r>
              <a:rPr lang="en-US" dirty="0" smtClean="0"/>
              <a:t>myArray2[0].length;</a:t>
            </a:r>
          </a:p>
          <a:p>
            <a:r>
              <a:rPr lang="en-US" dirty="0" smtClean="0"/>
              <a:t>myArray2.length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Двовимірні масиви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3700" y="35433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</a:t>
            </a:r>
            <a:r>
              <a:rPr lang="uk-UA" dirty="0" smtClean="0"/>
              <a:t>ля двовимірного </a:t>
            </a:r>
            <a:r>
              <a:rPr lang="ru-RU" dirty="0" smtClean="0"/>
              <a:t>масиву вивести індекси стовпчиків, в яких немає від</a:t>
            </a:r>
            <a:r>
              <a:rPr lang="en-US" dirty="0" smtClean="0"/>
              <a:t>’</a:t>
            </a:r>
            <a:r>
              <a:rPr lang="uk-UA" dirty="0" smtClean="0"/>
              <a:t>ємних </a:t>
            </a:r>
            <a:r>
              <a:rPr lang="uk-UA" dirty="0" err="1" smtClean="0"/>
              <a:t>елментів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50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http://itnovella.ru/itnovella/2014/04/14/javadoc---dokumentirovanie-ishodnogo-koda.html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86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Змінні</a:t>
            </a:r>
            <a:endParaRPr lang="en-US" dirty="0" smtClean="0"/>
          </a:p>
          <a:p>
            <a:r>
              <a:rPr lang="ru-RU" dirty="0" smtClean="0"/>
              <a:t>Типи</a:t>
            </a:r>
            <a:endParaRPr lang="ru-RU" dirty="0" smtClean="0"/>
          </a:p>
          <a:p>
            <a:r>
              <a:rPr lang="ru-RU" dirty="0" smtClean="0"/>
              <a:t>Літерали</a:t>
            </a:r>
            <a:endParaRPr lang="ru-RU" dirty="0"/>
          </a:p>
          <a:p>
            <a:r>
              <a:rPr lang="ru-RU" dirty="0" smtClean="0"/>
              <a:t>П</a:t>
            </a:r>
            <a:r>
              <a:rPr lang="uk-UA" dirty="0" err="1" smtClean="0"/>
              <a:t>оля</a:t>
            </a:r>
            <a:r>
              <a:rPr lang="ru-RU" dirty="0" smtClean="0"/>
              <a:t>, </a:t>
            </a:r>
            <a:r>
              <a:rPr lang="ru-RU" dirty="0"/>
              <a:t>методи, </a:t>
            </a:r>
            <a:r>
              <a:rPr lang="ru-RU" dirty="0" smtClean="0"/>
              <a:t>класи</a:t>
            </a:r>
          </a:p>
          <a:p>
            <a:r>
              <a:rPr lang="en-US" dirty="0" smtClean="0"/>
              <a:t>Code Conventions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Зм</a:t>
            </a:r>
            <a:r>
              <a:rPr lang="uk-UA" dirty="0" err="1" smtClean="0"/>
              <a:t>іст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Ключові слова, які ми можемо використовувати в програмі</a:t>
            </a:r>
          </a:p>
          <a:p>
            <a:r>
              <a:rPr lang="ru-RU" dirty="0"/>
              <a:t> </a:t>
            </a:r>
            <a:r>
              <a:rPr lang="ru-RU" dirty="0" smtClean="0"/>
              <a:t>Всі змінні повинні бути оголошені перед використанням</a:t>
            </a:r>
          </a:p>
          <a:p>
            <a:pPr marL="109728" indent="0">
              <a:buNone/>
            </a:pPr>
            <a:r>
              <a:rPr lang="uk-UA" dirty="0" smtClean="0"/>
              <a:t>    </a:t>
            </a:r>
            <a:r>
              <a:rPr lang="en-US" dirty="0" smtClean="0"/>
              <a:t>&lt;</a:t>
            </a:r>
            <a:r>
              <a:rPr lang="uk-UA" dirty="0" smtClean="0"/>
              <a:t>тип</a:t>
            </a:r>
            <a:r>
              <a:rPr lang="en-US" dirty="0" smtClean="0"/>
              <a:t>&gt;</a:t>
            </a:r>
            <a:r>
              <a:rPr lang="uk-UA" dirty="0" smtClean="0"/>
              <a:t> </a:t>
            </a:r>
            <a:r>
              <a:rPr lang="en-US" dirty="0" smtClean="0"/>
              <a:t>&lt;</a:t>
            </a:r>
            <a:r>
              <a:rPr lang="uk-UA" dirty="0" err="1" smtClean="0"/>
              <a:t>ім</a:t>
            </a:r>
            <a:r>
              <a:rPr lang="en-US" dirty="0" smtClean="0"/>
              <a:t>’</a:t>
            </a:r>
            <a:r>
              <a:rPr lang="uk-UA" dirty="0" smtClean="0"/>
              <a:t>я</a:t>
            </a:r>
            <a:r>
              <a:rPr lang="en-US" dirty="0" smtClean="0"/>
              <a:t>&gt;</a:t>
            </a:r>
            <a:r>
              <a:rPr lang="uk-UA" dirty="0" smtClean="0"/>
              <a:t> </a:t>
            </a:r>
            <a:r>
              <a:rPr lang="en-US" dirty="0" smtClean="0"/>
              <a:t>[= </a:t>
            </a:r>
            <a:r>
              <a:rPr lang="ru-RU" dirty="0" smtClean="0"/>
              <a:t>початкове значеня</a:t>
            </a:r>
            <a:r>
              <a:rPr lang="en-US" dirty="0" smtClean="0"/>
              <a:t>]</a:t>
            </a:r>
            <a:endParaRPr lang="ru-RU" dirty="0" smtClean="0"/>
          </a:p>
          <a:p>
            <a:r>
              <a:rPr lang="uk-UA" dirty="0" smtClean="0"/>
              <a:t>Можна перераховувати декілька змінних одного типу через кому</a:t>
            </a:r>
            <a:r>
              <a:rPr lang="en-US" dirty="0" smtClean="0"/>
              <a:t>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</a:t>
            </a:r>
            <a:r>
              <a:rPr lang="en-US" dirty="0" smtClean="0"/>
              <a:t>;)</a:t>
            </a:r>
            <a:r>
              <a:rPr lang="uk-UA" dirty="0" smtClean="0"/>
              <a:t>, але це не прийнято</a:t>
            </a:r>
            <a:r>
              <a:rPr lang="uk-UA" dirty="0"/>
              <a:t>.</a:t>
            </a:r>
            <a:endParaRPr lang="uk-U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Змінні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777285"/>
            <a:ext cx="10972800" cy="4797251"/>
          </a:xfrm>
        </p:spPr>
        <p:txBody>
          <a:bodyPr>
            <a:normAutofit fontScale="77500" lnSpcReduction="20000"/>
          </a:bodyPr>
          <a:lstStyle/>
          <a:p>
            <a:endParaRPr lang="ru-RU" dirty="0"/>
          </a:p>
          <a:p>
            <a:r>
              <a:rPr lang="ru-RU" dirty="0" smtClean="0"/>
              <a:t>Ім</a:t>
            </a:r>
            <a:r>
              <a:rPr lang="en-US" dirty="0" smtClean="0"/>
              <a:t>’</a:t>
            </a:r>
            <a:r>
              <a:rPr lang="uk-UA" dirty="0" smtClean="0"/>
              <a:t>я змінної повинно починатися з маленької букви та складатися з букв </a:t>
            </a:r>
            <a:r>
              <a:rPr lang="ru-RU" dirty="0" smtClean="0"/>
              <a:t>(</a:t>
            </a:r>
            <a:r>
              <a:rPr lang="ru-RU" dirty="0"/>
              <a:t>Unicode</a:t>
            </a:r>
            <a:r>
              <a:rPr lang="ru-RU" dirty="0" smtClean="0"/>
              <a:t>), цифр та символа підкреслення «_». Технічно можна починати ім</a:t>
            </a:r>
            <a:r>
              <a:rPr lang="en-US" dirty="0" smtClean="0"/>
              <a:t>’</a:t>
            </a:r>
            <a:r>
              <a:rPr lang="uk-UA" dirty="0" smtClean="0"/>
              <a:t>я також із символів </a:t>
            </a:r>
            <a:r>
              <a:rPr lang="ru-RU" dirty="0" smtClean="0"/>
              <a:t>«$» або «_», проте це заборонено згодою по оформленню кода </a:t>
            </a:r>
            <a:r>
              <a:rPr lang="ru-RU" dirty="0"/>
              <a:t>в Java (Java Code Conventions). </a:t>
            </a:r>
            <a:r>
              <a:rPr lang="ru-RU" dirty="0" smtClean="0"/>
              <a:t>Крім того, символ «$», згідно </a:t>
            </a:r>
            <a:r>
              <a:rPr lang="en-US" dirty="0" smtClean="0"/>
              <a:t>Code Conventions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uk-UA" dirty="0" smtClean="0"/>
              <a:t>взагалі ніколи не використовується.</a:t>
            </a:r>
          </a:p>
          <a:p>
            <a:r>
              <a:rPr lang="uk-UA" dirty="0" err="1" smtClean="0"/>
              <a:t>Ім</a:t>
            </a:r>
            <a:r>
              <a:rPr lang="en-US" dirty="0" smtClean="0"/>
              <a:t>’</a:t>
            </a:r>
            <a:r>
              <a:rPr lang="uk-UA" dirty="0" smtClean="0"/>
              <a:t>я змінної не повинно бути ключовим або зарезервованим словом </a:t>
            </a:r>
            <a:r>
              <a:rPr lang="ru-RU" dirty="0" smtClean="0"/>
              <a:t>Java</a:t>
            </a:r>
            <a:r>
              <a:rPr lang="ru-RU" dirty="0"/>
              <a:t>.</a:t>
            </a:r>
          </a:p>
          <a:p>
            <a:r>
              <a:rPr lang="uk-UA" dirty="0" err="1"/>
              <a:t>Ім</a:t>
            </a:r>
            <a:r>
              <a:rPr lang="en-US" dirty="0"/>
              <a:t>’</a:t>
            </a:r>
            <a:r>
              <a:rPr lang="uk-UA" dirty="0"/>
              <a:t>я </a:t>
            </a:r>
            <a:r>
              <a:rPr lang="uk-UA" dirty="0" smtClean="0"/>
              <a:t>змінної чутливе до регістру </a:t>
            </a:r>
            <a:r>
              <a:rPr lang="en-US" dirty="0" smtClean="0"/>
              <a:t>(Case Sensitive)</a:t>
            </a:r>
            <a:r>
              <a:rPr lang="ru-RU" dirty="0" smtClean="0"/>
              <a:t>.  new</a:t>
            </a:r>
            <a:r>
              <a:rPr lang="en-US" dirty="0" smtClean="0"/>
              <a:t>Student</a:t>
            </a:r>
            <a:r>
              <a:rPr lang="ru-RU" dirty="0" smtClean="0"/>
              <a:t> </a:t>
            </a:r>
            <a:r>
              <a:rPr lang="uk-UA" dirty="0" smtClean="0"/>
              <a:t>та</a:t>
            </a:r>
            <a:r>
              <a:rPr lang="ru-RU" dirty="0" smtClean="0"/>
              <a:t> new</a:t>
            </a:r>
            <a:r>
              <a:rPr lang="en-US" dirty="0" smtClean="0"/>
              <a:t>student </a:t>
            </a:r>
            <a:r>
              <a:rPr lang="ru-RU" dirty="0" smtClean="0"/>
              <a:t>— р</a:t>
            </a:r>
            <a:r>
              <a:rPr lang="uk-UA" dirty="0" err="1" smtClean="0"/>
              <a:t>ізні</a:t>
            </a:r>
            <a:r>
              <a:rPr lang="uk-UA" dirty="0" smtClean="0"/>
              <a:t> імена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 необхідно використовувати повні слова замість абревіатур. Це робить код зручним для читання та розуміння. Код повинен бути самодокументованим.</a:t>
            </a:r>
            <a:endParaRPr lang="ru-RU" dirty="0"/>
          </a:p>
          <a:p>
            <a:r>
              <a:rPr lang="ru-RU" dirty="0"/>
              <a:t> </a:t>
            </a:r>
            <a:r>
              <a:rPr lang="ru-RU" dirty="0" smtClean="0"/>
              <a:t>Якщо ім</a:t>
            </a:r>
            <a:r>
              <a:rPr lang="en-US" dirty="0" smtClean="0"/>
              <a:t>’</a:t>
            </a:r>
            <a:r>
              <a:rPr lang="uk-UA" dirty="0" smtClean="0"/>
              <a:t>я змінної складається більше ніж з одного слова, то кожне слово відділяється від попереднього великою буквою</a:t>
            </a:r>
            <a:r>
              <a:rPr lang="ru-RU" dirty="0" smtClean="0"/>
              <a:t>. Наприклад, </a:t>
            </a:r>
            <a:r>
              <a:rPr lang="en-US" dirty="0" err="1" smtClean="0"/>
              <a:t>globalScope</a:t>
            </a:r>
            <a:r>
              <a:rPr lang="en-US" dirty="0" smtClean="0"/>
              <a:t>, </a:t>
            </a:r>
            <a:r>
              <a:rPr lang="en-US" dirty="0" err="1" smtClean="0"/>
              <a:t>newStudent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 </a:t>
            </a:r>
            <a:r>
              <a:rPr lang="uk-UA" dirty="0" smtClean="0"/>
              <a:t>Якщо змінна зберігає постійне значення, то кожне слово необхідно писати великими буквами та відділяти одне від іншого знаком підкреслення. Наприклад, </a:t>
            </a:r>
            <a:r>
              <a:rPr lang="ru-RU" dirty="0" smtClean="0"/>
              <a:t> static </a:t>
            </a:r>
            <a:r>
              <a:rPr lang="ru-RU" dirty="0"/>
              <a:t>final </a:t>
            </a:r>
            <a:r>
              <a:rPr lang="en-US" dirty="0" smtClean="0"/>
              <a:t>String</a:t>
            </a:r>
            <a:r>
              <a:rPr lang="ru-RU" dirty="0" smtClean="0"/>
              <a:t> </a:t>
            </a:r>
            <a:r>
              <a:rPr lang="en-US" dirty="0" smtClean="0"/>
              <a:t>HOME</a:t>
            </a:r>
            <a:r>
              <a:rPr lang="ru-RU" dirty="0" smtClean="0"/>
              <a:t>_</a:t>
            </a:r>
            <a:r>
              <a:rPr lang="en-US" dirty="0" smtClean="0"/>
              <a:t>URL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en-US" dirty="0" smtClean="0"/>
              <a:t>“/root”;</a:t>
            </a:r>
            <a:endParaRPr lang="ru-RU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Правила іменування змінних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0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8 примітивних типів :</a:t>
            </a:r>
          </a:p>
          <a:p>
            <a:pPr lvl="1"/>
            <a:r>
              <a:rPr lang="en-US" dirty="0" smtClean="0"/>
              <a:t>4</a:t>
            </a:r>
            <a:r>
              <a:rPr lang="uk-UA" dirty="0" smtClean="0"/>
              <a:t> цілих типи – </a:t>
            </a:r>
            <a:r>
              <a:rPr lang="en-US" dirty="0" smtClean="0"/>
              <a:t>byte (-2</a:t>
            </a:r>
            <a:r>
              <a:rPr lang="en-US" baseline="30000" dirty="0" smtClean="0"/>
              <a:t>7</a:t>
            </a:r>
            <a:r>
              <a:rPr lang="en-US" dirty="0" smtClean="0"/>
              <a:t> : 2</a:t>
            </a:r>
            <a:r>
              <a:rPr lang="en-US" baseline="30000" dirty="0" smtClean="0"/>
              <a:t>7</a:t>
            </a:r>
            <a:r>
              <a:rPr lang="en-US" dirty="0" smtClean="0"/>
              <a:t> – 1), short (-2</a:t>
            </a:r>
            <a:r>
              <a:rPr lang="en-US" baseline="30000" dirty="0" smtClean="0"/>
              <a:t>15</a:t>
            </a:r>
            <a:r>
              <a:rPr lang="en-US" dirty="0" smtClean="0"/>
              <a:t> : 2</a:t>
            </a:r>
            <a:r>
              <a:rPr lang="en-US" baseline="30000" dirty="0" smtClean="0"/>
              <a:t>15 </a:t>
            </a:r>
            <a:r>
              <a:rPr lang="en-US" dirty="0" smtClean="0"/>
              <a:t>– 1),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(-2</a:t>
            </a:r>
            <a:r>
              <a:rPr lang="en-US" baseline="30000" dirty="0" smtClean="0"/>
              <a:t>31</a:t>
            </a:r>
            <a:r>
              <a:rPr lang="en-US" dirty="0" smtClean="0"/>
              <a:t> : 2</a:t>
            </a:r>
            <a:r>
              <a:rPr lang="en-US" baseline="30000" dirty="0" smtClean="0"/>
              <a:t>31 </a:t>
            </a:r>
            <a:r>
              <a:rPr lang="en-US" dirty="0" smtClean="0"/>
              <a:t>– 1), long (-2</a:t>
            </a:r>
            <a:r>
              <a:rPr lang="en-US" baseline="30000" dirty="0" smtClean="0"/>
              <a:t>63</a:t>
            </a:r>
            <a:r>
              <a:rPr lang="en-US" dirty="0" smtClean="0"/>
              <a:t> : 2</a:t>
            </a:r>
            <a:r>
              <a:rPr lang="en-US" baseline="30000" dirty="0" smtClean="0"/>
              <a:t>63</a:t>
            </a:r>
            <a:r>
              <a:rPr lang="en-US" dirty="0" smtClean="0"/>
              <a:t> – 1)</a:t>
            </a:r>
          </a:p>
          <a:p>
            <a:pPr lvl="1"/>
            <a:r>
              <a:rPr lang="en-US" dirty="0" smtClean="0"/>
              <a:t>2 </a:t>
            </a:r>
            <a:r>
              <a:rPr lang="uk-UA" dirty="0" smtClean="0"/>
              <a:t>дійсних – </a:t>
            </a:r>
            <a:r>
              <a:rPr lang="en-US" dirty="0" smtClean="0"/>
              <a:t>float (4 </a:t>
            </a:r>
            <a:r>
              <a:rPr lang="uk-UA" dirty="0" smtClean="0"/>
              <a:t>байти</a:t>
            </a:r>
            <a:r>
              <a:rPr lang="en-US" dirty="0" smtClean="0"/>
              <a:t>)</a:t>
            </a:r>
            <a:r>
              <a:rPr lang="uk-UA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double</a:t>
            </a:r>
            <a:r>
              <a:rPr lang="en-US" dirty="0" smtClean="0"/>
              <a:t> (8 </a:t>
            </a:r>
            <a:r>
              <a:rPr lang="ru-RU" dirty="0" smtClean="0"/>
              <a:t>байт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smtClean="0"/>
              <a:t>char (16-</a:t>
            </a:r>
            <a:r>
              <a:rPr lang="uk-UA" dirty="0" smtClean="0"/>
              <a:t>бітовий </a:t>
            </a:r>
            <a:r>
              <a:rPr lang="en-US" dirty="0" smtClean="0"/>
              <a:t>Unicode </a:t>
            </a:r>
            <a:r>
              <a:rPr lang="uk-UA" dirty="0" smtClean="0"/>
              <a:t>символ</a:t>
            </a:r>
            <a:r>
              <a:rPr lang="en-US" dirty="0" smtClean="0"/>
              <a:t>)</a:t>
            </a:r>
            <a:r>
              <a:rPr lang="uk-UA" dirty="0" smtClean="0"/>
              <a:t> </a:t>
            </a:r>
            <a:r>
              <a:rPr lang="ru-RU" dirty="0"/>
              <a:t>‘\ u0000′ </a:t>
            </a:r>
            <a:r>
              <a:rPr lang="ru-RU" dirty="0" smtClean="0"/>
              <a:t>(або </a:t>
            </a:r>
            <a:r>
              <a:rPr lang="ru-RU" dirty="0"/>
              <a:t>0), </a:t>
            </a:r>
            <a:r>
              <a:rPr lang="ru-RU" dirty="0" smtClean="0"/>
              <a:t>та максимальне значення ‘\ </a:t>
            </a:r>
            <a:r>
              <a:rPr lang="ru-RU" dirty="0"/>
              <a:t>uffff’ </a:t>
            </a:r>
            <a:r>
              <a:rPr lang="ru-RU" dirty="0" smtClean="0"/>
              <a:t>(або 65535)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(true </a:t>
            </a:r>
            <a:r>
              <a:rPr lang="ru-RU" dirty="0" smtClean="0"/>
              <a:t>або </a:t>
            </a:r>
            <a:r>
              <a:rPr lang="en-US" dirty="0" smtClean="0"/>
              <a:t>false)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Типи змінних</a:t>
            </a:r>
            <a:r>
              <a:rPr lang="en-US" dirty="0" smtClean="0"/>
              <a:t> (</a:t>
            </a:r>
            <a:r>
              <a:rPr lang="uk-UA" dirty="0" smtClean="0"/>
              <a:t>примітивні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Up-Down Arrow 3"/>
          <p:cNvSpPr/>
          <p:nvPr/>
        </p:nvSpPr>
        <p:spPr>
          <a:xfrm rot="3790400">
            <a:off x="6222093" y="2304157"/>
            <a:ext cx="348391" cy="29937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0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Цілі (десяткові, </a:t>
            </a:r>
            <a:r>
              <a:rPr lang="uk-UA" dirty="0" err="1" smtClean="0"/>
              <a:t>вісімкові</a:t>
            </a:r>
            <a:r>
              <a:rPr lang="uk-UA" dirty="0" smtClean="0"/>
              <a:t> (починаються з 0), </a:t>
            </a:r>
            <a:r>
              <a:rPr lang="uk-UA" dirty="0" err="1" smtClean="0"/>
              <a:t>шістнадцяткові</a:t>
            </a:r>
            <a:r>
              <a:rPr lang="uk-UA" dirty="0" smtClean="0"/>
              <a:t> (починаються з </a:t>
            </a:r>
            <a:r>
              <a:rPr lang="ru-RU" dirty="0" smtClean="0"/>
              <a:t>0</a:t>
            </a:r>
            <a:r>
              <a:rPr lang="en-US" dirty="0" smtClean="0"/>
              <a:t>x</a:t>
            </a:r>
            <a:r>
              <a:rPr lang="uk-UA" dirty="0" smtClean="0"/>
              <a:t>))</a:t>
            </a:r>
            <a:endParaRPr lang="en-US" dirty="0" smtClean="0"/>
          </a:p>
          <a:p>
            <a:r>
              <a:rPr lang="uk-UA" dirty="0" smtClean="0"/>
              <a:t>Дійсні (</a:t>
            </a:r>
            <a:r>
              <a:rPr lang="en-US" dirty="0" smtClean="0"/>
              <a:t>.</a:t>
            </a:r>
            <a:r>
              <a:rPr lang="uk-UA" dirty="0" smtClean="0"/>
              <a:t>2</a:t>
            </a:r>
            <a:r>
              <a:rPr lang="en-US" dirty="0" smtClean="0"/>
              <a:t>E+3</a:t>
            </a:r>
            <a:r>
              <a:rPr lang="uk-UA" dirty="0" smtClean="0"/>
              <a:t>)</a:t>
            </a:r>
          </a:p>
          <a:p>
            <a:r>
              <a:rPr lang="uk-UA" dirty="0" smtClean="0"/>
              <a:t>Символьні (крім значень, що будуть мати відповідні символи при виводі, є службові літерали)</a:t>
            </a:r>
          </a:p>
          <a:p>
            <a:r>
              <a:rPr lang="uk-UA" dirty="0" smtClean="0"/>
              <a:t>Логічні (</a:t>
            </a:r>
            <a:r>
              <a:rPr lang="en-US" dirty="0" smtClean="0"/>
              <a:t>true, false</a:t>
            </a:r>
            <a:r>
              <a:rPr lang="uk-UA" dirty="0" smtClean="0"/>
              <a:t>)</a:t>
            </a:r>
            <a:endParaRPr lang="en-US" dirty="0" smtClean="0"/>
          </a:p>
          <a:p>
            <a:r>
              <a:rPr lang="en-US" dirty="0" smtClean="0"/>
              <a:t>Null (</a:t>
            </a:r>
            <a:r>
              <a:rPr lang="uk-UA" dirty="0" smtClean="0"/>
              <a:t>використовується тільки х посилальними типами</a:t>
            </a:r>
            <a:r>
              <a:rPr lang="en-US" dirty="0" smtClean="0"/>
              <a:t>)</a:t>
            </a:r>
            <a:endParaRPr lang="uk-UA" dirty="0" smtClean="0"/>
          </a:p>
          <a:p>
            <a:r>
              <a:rPr lang="uk-UA" dirty="0" smtClean="0"/>
              <a:t>Рядковий (</a:t>
            </a:r>
            <a:r>
              <a:rPr lang="en-US" dirty="0" smtClean="0"/>
              <a:t>“String ‘</a:t>
            </a:r>
            <a:r>
              <a:rPr lang="en-US" dirty="0" err="1" smtClean="0"/>
              <a:t>abc</a:t>
            </a:r>
            <a:r>
              <a:rPr lang="en-US" dirty="0" smtClean="0"/>
              <a:t>’”</a:t>
            </a:r>
            <a:r>
              <a:rPr lang="uk-UA" dirty="0" smtClean="0"/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Літерали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33910"/>
              </p:ext>
            </p:extLst>
          </p:nvPr>
        </p:nvGraphicFramePr>
        <p:xfrm>
          <a:off x="177800" y="3258503"/>
          <a:ext cx="10972800" cy="3017520"/>
        </p:xfrm>
        <a:graphic>
          <a:graphicData uri="http://schemas.openxmlformats.org/drawingml/2006/table">
            <a:tbl>
              <a:tblPr/>
              <a:tblGrid>
                <a:gridCol w="2523744"/>
                <a:gridCol w="8449056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 \n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D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 New line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DE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\t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D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 Tab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DE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\b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D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 Backspace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DE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\r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D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 Carriage return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DE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\f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D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 Formfeed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DE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\\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D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 Backslash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DE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\'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D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 Single quotation mark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DE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\"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D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 Double quotation mark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DE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\d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D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 Octal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DE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\xd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D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 Hexadecimal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DE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 \ud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D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Unicode character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DE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166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До посильних  типів даних відносяться всі класи, інтерфейси, масиви. Окремо виділяємо тип </a:t>
            </a:r>
            <a:r>
              <a:rPr lang="en-US" dirty="0" smtClean="0"/>
              <a:t>String</a:t>
            </a:r>
            <a:r>
              <a:rPr lang="uk-UA" dirty="0" smtClean="0"/>
              <a:t>, який також відноситься до посилальних, але для нього перевизначений оператор +</a:t>
            </a:r>
            <a:r>
              <a:rPr lang="ru-RU" dirty="0" smtClean="0"/>
              <a:t>. </a:t>
            </a:r>
            <a:endParaRPr lang="en-US" dirty="0"/>
          </a:p>
          <a:p>
            <a:endParaRPr lang="en-US" dirty="0"/>
          </a:p>
          <a:p>
            <a:r>
              <a:rPr lang="ru-RU" dirty="0" smtClean="0"/>
              <a:t>Для примітивних типів існують класи-оболонки:</a:t>
            </a:r>
            <a:endParaRPr lang="ru-RU" dirty="0"/>
          </a:p>
          <a:p>
            <a:endParaRPr lang="ru-RU" dirty="0"/>
          </a:p>
          <a:p>
            <a:r>
              <a:rPr lang="ru-RU" dirty="0"/>
              <a:t>    </a:t>
            </a:r>
            <a:r>
              <a:rPr lang="en-US" dirty="0"/>
              <a:t>Byte</a:t>
            </a:r>
          </a:p>
          <a:p>
            <a:r>
              <a:rPr lang="en-US" dirty="0"/>
              <a:t>    Short</a:t>
            </a:r>
          </a:p>
          <a:p>
            <a:r>
              <a:rPr lang="en-US" dirty="0"/>
              <a:t>    Integer</a:t>
            </a:r>
          </a:p>
          <a:p>
            <a:r>
              <a:rPr lang="en-US" dirty="0"/>
              <a:t>    Long</a:t>
            </a:r>
          </a:p>
          <a:p>
            <a:r>
              <a:rPr lang="en-US" dirty="0"/>
              <a:t>    Float</a:t>
            </a:r>
          </a:p>
          <a:p>
            <a:r>
              <a:rPr lang="en-US" dirty="0"/>
              <a:t>    Double</a:t>
            </a:r>
          </a:p>
          <a:p>
            <a:r>
              <a:rPr lang="en-US" dirty="0"/>
              <a:t>    Character</a:t>
            </a:r>
          </a:p>
          <a:p>
            <a:r>
              <a:rPr lang="en-US" dirty="0"/>
              <a:t>    Boolean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Посилальні типи змінних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10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Неявне перетворення (до більшого типу, наприклад, </a:t>
            </a:r>
            <a:r>
              <a:rPr lang="en-US" dirty="0" err="1" smtClean="0"/>
              <a:t>int</a:t>
            </a:r>
            <a:r>
              <a:rPr lang="en-US" dirty="0" smtClean="0"/>
              <a:t> to long</a:t>
            </a:r>
            <a:r>
              <a:rPr lang="uk-UA" dirty="0" smtClean="0"/>
              <a:t>, або будь-якого посилального типу до </a:t>
            </a:r>
            <a:r>
              <a:rPr lang="en-US" dirty="0" smtClean="0"/>
              <a:t>Object</a:t>
            </a:r>
            <a:r>
              <a:rPr lang="uk-UA" dirty="0" smtClean="0"/>
              <a:t>)</a:t>
            </a:r>
            <a:endParaRPr lang="en-US" dirty="0" smtClean="0"/>
          </a:p>
          <a:p>
            <a:r>
              <a:rPr lang="uk-UA" dirty="0" smtClean="0"/>
              <a:t>Явне приведення (одного «сорту» примітиви, посилання в одній гілці </a:t>
            </a:r>
            <a:r>
              <a:rPr lang="uk-UA" dirty="0" err="1" smtClean="0"/>
              <a:t>іерархїї</a:t>
            </a:r>
            <a:r>
              <a:rPr lang="uk-UA" dirty="0" smtClean="0"/>
              <a:t>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=2;</a:t>
            </a:r>
          </a:p>
          <a:p>
            <a:r>
              <a:rPr lang="en-US" dirty="0" smtClean="0"/>
              <a:t>long lo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j = (</a:t>
            </a:r>
            <a:r>
              <a:rPr lang="en-US" dirty="0" err="1" smtClean="0"/>
              <a:t>int</a:t>
            </a:r>
            <a:r>
              <a:rPr lang="en-US" dirty="0" smtClean="0"/>
              <a:t>)lo;</a:t>
            </a:r>
          </a:p>
          <a:p>
            <a:r>
              <a:rPr lang="en-US" dirty="0" smtClean="0"/>
              <a:t>String s = “string1”;</a:t>
            </a:r>
          </a:p>
          <a:p>
            <a:r>
              <a:rPr lang="en-US" dirty="0" smtClean="0"/>
              <a:t>Object </a:t>
            </a:r>
            <a:r>
              <a:rPr lang="en-US" dirty="0" err="1" smtClean="0"/>
              <a:t>obj</a:t>
            </a:r>
            <a:r>
              <a:rPr lang="en-US" dirty="0" smtClean="0"/>
              <a:t> = s;</a:t>
            </a:r>
            <a:endParaRPr lang="uk-UA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Перетворення типів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42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‘0’; </a:t>
            </a:r>
            <a:r>
              <a:rPr lang="en-US" dirty="0" err="1"/>
              <a:t>boolean</a:t>
            </a:r>
            <a:r>
              <a:rPr lang="en-US" dirty="0"/>
              <a:t> b=true; </a:t>
            </a:r>
            <a:r>
              <a:rPr lang="en-US" dirty="0" err="1"/>
              <a:t>i</a:t>
            </a:r>
            <a:r>
              <a:rPr lang="en-US" dirty="0"/>
              <a:t>=b;</a:t>
            </a:r>
            <a:endParaRPr lang="uk-UA" dirty="0"/>
          </a:p>
          <a:p>
            <a:r>
              <a:rPr lang="en-US" dirty="0" smtClean="0"/>
              <a:t>Integer I = 25;</a:t>
            </a:r>
          </a:p>
          <a:p>
            <a:r>
              <a:rPr lang="en-US" dirty="0" smtClean="0"/>
              <a:t>Long </a:t>
            </a:r>
            <a:r>
              <a:rPr lang="en-US" dirty="0"/>
              <a:t>l=I; </a:t>
            </a:r>
            <a:endParaRPr lang="en-US" dirty="0" smtClean="0"/>
          </a:p>
          <a:p>
            <a:r>
              <a:rPr lang="en-US" dirty="0" smtClean="0"/>
              <a:t>Long </a:t>
            </a:r>
            <a:r>
              <a:rPr lang="en-US" dirty="0"/>
              <a:t>l=(long)</a:t>
            </a:r>
            <a:r>
              <a:rPr lang="en-US" dirty="0" err="1"/>
              <a:t>i</a:t>
            </a:r>
            <a:r>
              <a:rPr lang="en-US" dirty="0" smtClean="0"/>
              <a:t>;</a:t>
            </a:r>
            <a:endParaRPr lang="uk-UA" dirty="0" smtClean="0"/>
          </a:p>
          <a:p>
            <a:r>
              <a:rPr lang="en-US" dirty="0" smtClean="0"/>
              <a:t>byte b=20;</a:t>
            </a:r>
          </a:p>
          <a:p>
            <a:r>
              <a:rPr lang="en-US" dirty="0" smtClean="0"/>
              <a:t>b=b*2;</a:t>
            </a:r>
          </a:p>
          <a:p>
            <a:r>
              <a:rPr lang="en-US" dirty="0" smtClean="0"/>
              <a:t>b *=2; </a:t>
            </a:r>
          </a:p>
          <a:p>
            <a:r>
              <a:rPr lang="en-US" dirty="0" smtClean="0"/>
              <a:t>byte, short -&gt; </a:t>
            </a:r>
            <a:r>
              <a:rPr lang="ru-RU" dirty="0" smtClean="0"/>
              <a:t>авто</a:t>
            </a:r>
            <a:r>
              <a:rPr lang="uk-UA" dirty="0" err="1" smtClean="0"/>
              <a:t>матично</a:t>
            </a:r>
            <a:r>
              <a:rPr lang="uk-UA" dirty="0" smtClean="0"/>
              <a:t> приводяться до </a:t>
            </a:r>
            <a:r>
              <a:rPr lang="en-US" dirty="0" err="1" smtClean="0"/>
              <a:t>int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Перетворення (продовження)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75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1031</Words>
  <Application>Microsoft Office PowerPoint</Application>
  <PresentationFormat>Widescreen</PresentationFormat>
  <Paragraphs>163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Georgia</vt:lpstr>
      <vt:lpstr>Wingdings 2</vt:lpstr>
      <vt:lpstr>Training presentation</vt:lpstr>
      <vt:lpstr>Java</vt:lpstr>
      <vt:lpstr>Зміст</vt:lpstr>
      <vt:lpstr>Змінні</vt:lpstr>
      <vt:lpstr>Правила іменування змінних</vt:lpstr>
      <vt:lpstr>Типи змінних (примітивні)</vt:lpstr>
      <vt:lpstr>Літерали</vt:lpstr>
      <vt:lpstr>Посилальні типи змінних</vt:lpstr>
      <vt:lpstr>Перетворення типів</vt:lpstr>
      <vt:lpstr>Перетворення (продовження)</vt:lpstr>
      <vt:lpstr>Оператори</vt:lpstr>
      <vt:lpstr>Умовні оператори</vt:lpstr>
      <vt:lpstr>Умовні оператори (продовження)</vt:lpstr>
      <vt:lpstr>PowerPoint Presentation</vt:lpstr>
      <vt:lpstr>Оператори циклів</vt:lpstr>
      <vt:lpstr>PowerPoint Presentation</vt:lpstr>
      <vt:lpstr>Оператори break та continue</vt:lpstr>
      <vt:lpstr>Масиви</vt:lpstr>
      <vt:lpstr>Двовимірні масиви</vt:lpstr>
      <vt:lpstr>JavaDocs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2015-12-20T20:11:39Z</dcterms:created>
  <dcterms:modified xsi:type="dcterms:W3CDTF">2016-01-13T22:09:05Z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