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1"/>
  </p:notesMasterIdLst>
  <p:handoutMasterIdLst>
    <p:handoutMasterId r:id="rId12"/>
  </p:handoutMasterIdLst>
  <p:sldIdLst>
    <p:sldId id="257" r:id="rId3"/>
    <p:sldId id="258" r:id="rId4"/>
    <p:sldId id="271" r:id="rId5"/>
    <p:sldId id="277" r:id="rId6"/>
    <p:sldId id="278" r:id="rId7"/>
    <p:sldId id="273" r:id="rId8"/>
    <p:sldId id="279" r:id="rId9"/>
    <p:sldId id="28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842" autoAdjust="0"/>
  </p:normalViewPr>
  <p:slideViewPr>
    <p:cSldViewPr snapToGrid="0">
      <p:cViewPr varScale="1">
        <p:scale>
          <a:sx n="62" d="100"/>
          <a:sy n="62" d="100"/>
        </p:scale>
        <p:origin x="456" y="54"/>
      </p:cViewPr>
      <p:guideLst>
        <p:guide orient="horz" pos="2160"/>
        <p:guide pos="3840"/>
        <p:guide pos="7296"/>
        <p:guide orient="horz" pos="4128"/>
      </p:guideLst>
    </p:cSldViewPr>
  </p:slideViewPr>
  <p:outlineViewPr>
    <p:cViewPr>
      <p:scale>
        <a:sx n="33" d="100"/>
        <a:sy n="33" d="100"/>
      </p:scale>
      <p:origin x="0" y="-765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7" d="100"/>
          <a:sy n="57" d="100"/>
        </p:scale>
        <p:origin x="2808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1/23/2016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1/23/2016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1/23/2016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1/23/2016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Nataliia </a:t>
            </a:r>
            <a:r>
              <a:rPr lang="en-US" smtClean="0"/>
              <a:t>Romanenko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Inheritances </a:t>
            </a:r>
            <a:r>
              <a:rPr lang="en-US" dirty="0" smtClean="0"/>
              <a:t>(lecture </a:t>
            </a:r>
            <a:r>
              <a:rPr lang="en-US" dirty="0" smtClean="0"/>
              <a:t>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Наслідування</a:t>
            </a:r>
            <a:endParaRPr lang="en-US" dirty="0" smtClean="0"/>
          </a:p>
          <a:p>
            <a:r>
              <a:rPr lang="ru-RU" dirty="0" smtClean="0"/>
              <a:t>Конструктори </a:t>
            </a:r>
            <a:endParaRPr lang="ru-RU" dirty="0" smtClean="0"/>
          </a:p>
          <a:p>
            <a:r>
              <a:rPr lang="ru-RU" dirty="0" smtClean="0"/>
              <a:t>Порядок виклику конструкторів</a:t>
            </a:r>
            <a:endParaRPr lang="ru-RU" dirty="0" smtClean="0"/>
          </a:p>
          <a:p>
            <a:r>
              <a:rPr lang="uk-UA" dirty="0" smtClean="0"/>
              <a:t>Ключові слова </a:t>
            </a:r>
            <a:r>
              <a:rPr lang="en-US" dirty="0" smtClean="0"/>
              <a:t>this </a:t>
            </a:r>
            <a:r>
              <a:rPr lang="uk-UA" dirty="0" smtClean="0"/>
              <a:t>та </a:t>
            </a:r>
            <a:r>
              <a:rPr lang="en-US" dirty="0" smtClean="0"/>
              <a:t>super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Зм</a:t>
            </a:r>
            <a:r>
              <a:rPr lang="uk-UA" dirty="0" err="1" smtClean="0"/>
              <a:t>іст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Хочемо додати ще якісь ознаки в уже існуючий клас</a:t>
            </a:r>
          </a:p>
          <a:p>
            <a:r>
              <a:rPr lang="uk-UA" dirty="0" smtClean="0"/>
              <a:t>Є клас машина. Хочемо створити клас вантажівка</a:t>
            </a:r>
          </a:p>
          <a:p>
            <a:r>
              <a:rPr lang="en-US" dirty="0" smtClean="0"/>
              <a:t>class Car {</a:t>
            </a:r>
          </a:p>
          <a:p>
            <a:r>
              <a:rPr lang="en-US" dirty="0" smtClean="0"/>
              <a:t>private String model;</a:t>
            </a:r>
          </a:p>
          <a:p>
            <a:r>
              <a:rPr lang="en-US" dirty="0" smtClean="0"/>
              <a:t>private String year;}</a:t>
            </a:r>
          </a:p>
          <a:p>
            <a:endParaRPr lang="en-US" dirty="0"/>
          </a:p>
          <a:p>
            <a:r>
              <a:rPr lang="en-US" dirty="0" smtClean="0"/>
              <a:t>class Track </a:t>
            </a:r>
            <a:r>
              <a:rPr lang="en-US" dirty="0" smtClean="0">
                <a:solidFill>
                  <a:srgbClr val="FFC000"/>
                </a:solidFill>
              </a:rPr>
              <a:t>extends</a:t>
            </a:r>
            <a:r>
              <a:rPr lang="en-US" dirty="0" smtClean="0"/>
              <a:t> Car{</a:t>
            </a:r>
          </a:p>
          <a:p>
            <a:r>
              <a:rPr lang="en-US" dirty="0" smtClean="0"/>
              <a:t>private double height;</a:t>
            </a:r>
          </a:p>
          <a:p>
            <a:r>
              <a:rPr lang="en-US" dirty="0" smtClean="0"/>
              <a:t>private double capacity}</a:t>
            </a:r>
            <a:endParaRPr lang="uk-U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Наслідування (</a:t>
            </a:r>
            <a:r>
              <a:rPr lang="en-US" dirty="0" smtClean="0"/>
              <a:t>is-a relationship</a:t>
            </a:r>
            <a:r>
              <a:rPr lang="uk-UA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Всі поля та методи наслідуються</a:t>
            </a:r>
            <a:r>
              <a:rPr lang="en-US" dirty="0" smtClean="0"/>
              <a:t> (</a:t>
            </a:r>
            <a:r>
              <a:rPr lang="en-US" dirty="0" err="1" smtClean="0"/>
              <a:t>track.model</a:t>
            </a:r>
            <a:r>
              <a:rPr lang="en-US" dirty="0" smtClean="0"/>
              <a:t> = “</a:t>
            </a:r>
            <a:r>
              <a:rPr lang="en-US" dirty="0" err="1" smtClean="0"/>
              <a:t>kkkj</a:t>
            </a:r>
            <a:r>
              <a:rPr lang="en-US" dirty="0" smtClean="0"/>
              <a:t>”, </a:t>
            </a:r>
            <a:r>
              <a:rPr lang="en-US" dirty="0" err="1" smtClean="0"/>
              <a:t>track.repaint</a:t>
            </a:r>
            <a:r>
              <a:rPr lang="en-US" dirty="0" smtClean="0"/>
              <a:t>())</a:t>
            </a:r>
            <a:endParaRPr lang="ru-RU" dirty="0" smtClean="0"/>
          </a:p>
          <a:p>
            <a:r>
              <a:rPr lang="ru-RU" dirty="0" smtClean="0"/>
              <a:t>Всі нащадки є екземплярами батьківського класу </a:t>
            </a:r>
          </a:p>
          <a:p>
            <a:r>
              <a:rPr lang="en-US" dirty="0" smtClean="0"/>
              <a:t>Track </a:t>
            </a:r>
            <a:r>
              <a:rPr lang="en-US" dirty="0" err="1" smtClean="0"/>
              <a:t>track</a:t>
            </a:r>
            <a:r>
              <a:rPr lang="en-US" dirty="0" smtClean="0"/>
              <a:t> = new Track(“Name”);</a:t>
            </a:r>
          </a:p>
          <a:p>
            <a:r>
              <a:rPr lang="en-US" dirty="0" smtClean="0"/>
              <a:t>track </a:t>
            </a:r>
            <a:r>
              <a:rPr lang="en-US" dirty="0" err="1" smtClean="0"/>
              <a:t>instanceof</a:t>
            </a:r>
            <a:r>
              <a:rPr lang="en-US" dirty="0" smtClean="0"/>
              <a:t> Car </a:t>
            </a:r>
            <a:r>
              <a:rPr lang="uk-UA" dirty="0" err="1" smtClean="0"/>
              <a:t>повернє</a:t>
            </a:r>
            <a:r>
              <a:rPr lang="uk-UA" dirty="0" smtClean="0"/>
              <a:t> </a:t>
            </a:r>
            <a:r>
              <a:rPr lang="en-US" dirty="0" smtClean="0"/>
              <a:t>true</a:t>
            </a:r>
          </a:p>
          <a:p>
            <a:r>
              <a:rPr lang="uk-UA" dirty="0" smtClean="0"/>
              <a:t>Отже, можна створювати колекції машин, в які записувати </a:t>
            </a:r>
            <a:r>
              <a:rPr lang="en-US" dirty="0" smtClean="0"/>
              <a:t>track, </a:t>
            </a:r>
            <a:r>
              <a:rPr lang="en-US" dirty="0" err="1" smtClean="0"/>
              <a:t>sportCar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50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class Track extends Car{</a:t>
            </a:r>
          </a:p>
          <a:p>
            <a:r>
              <a:rPr lang="en-US" dirty="0" smtClean="0"/>
              <a:t>private double height;</a:t>
            </a:r>
          </a:p>
          <a:p>
            <a:r>
              <a:rPr lang="en-US" dirty="0" smtClean="0"/>
              <a:t>public Track(String s, </a:t>
            </a:r>
            <a:r>
              <a:rPr lang="en-US" dirty="0" err="1" smtClean="0"/>
              <a:t>int</a:t>
            </a:r>
            <a:r>
              <a:rPr lang="en-US" dirty="0" smtClean="0"/>
              <a:t> year, double w){</a:t>
            </a:r>
          </a:p>
          <a:p>
            <a:r>
              <a:rPr lang="en-US" dirty="0" smtClean="0"/>
              <a:t>super();</a:t>
            </a:r>
          </a:p>
          <a:p>
            <a:r>
              <a:rPr lang="en-US" dirty="0" err="1" smtClean="0"/>
              <a:t>this.model</a:t>
            </a:r>
            <a:r>
              <a:rPr lang="en-US" dirty="0" smtClean="0"/>
              <a:t>=s;</a:t>
            </a:r>
          </a:p>
          <a:p>
            <a:r>
              <a:rPr lang="en-US" dirty="0" err="1" smtClean="0"/>
              <a:t>this.year</a:t>
            </a:r>
            <a:r>
              <a:rPr lang="en-US" dirty="0" smtClean="0"/>
              <a:t>=year;</a:t>
            </a:r>
          </a:p>
          <a:p>
            <a:r>
              <a:rPr lang="en-US" dirty="0" err="1" smtClean="0"/>
              <a:t>this.w</a:t>
            </a:r>
            <a:r>
              <a:rPr lang="en-US" dirty="0" smtClean="0"/>
              <a:t> = w;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Спеціальні методи, що ініціалізують певними даними поля класу.</a:t>
            </a:r>
          </a:p>
          <a:p>
            <a:pPr lvl="1"/>
            <a:r>
              <a:rPr lang="ru-RU" dirty="0" smtClean="0"/>
              <a:t>Назва – така сама як назва методу</a:t>
            </a:r>
          </a:p>
          <a:p>
            <a:pPr lvl="1"/>
            <a:r>
              <a:rPr lang="ru-RU" dirty="0" smtClean="0"/>
              <a:t>Немає ключового слова </a:t>
            </a:r>
            <a:r>
              <a:rPr lang="en-US" dirty="0" smtClean="0"/>
              <a:t>return;</a:t>
            </a:r>
          </a:p>
          <a:p>
            <a:pPr marL="411480" lvl="1" indent="0">
              <a:buNone/>
            </a:pPr>
            <a:r>
              <a:rPr lang="en-US" dirty="0" smtClean="0"/>
              <a:t>class Car {</a:t>
            </a:r>
          </a:p>
          <a:p>
            <a:pPr marL="411480" lvl="1" indent="0">
              <a:buNone/>
            </a:pPr>
            <a:r>
              <a:rPr lang="en-US" dirty="0" smtClean="0"/>
              <a:t>private String model; </a:t>
            </a:r>
          </a:p>
          <a:p>
            <a:pPr marL="411480" lvl="1" indent="0">
              <a:buNone/>
            </a:pPr>
            <a:r>
              <a:rPr lang="en-US" dirty="0" smtClean="0"/>
              <a:t>private </a:t>
            </a:r>
            <a:r>
              <a:rPr lang="en-US" dirty="0" err="1" smtClean="0"/>
              <a:t>int</a:t>
            </a:r>
            <a:r>
              <a:rPr lang="en-US" dirty="0" smtClean="0"/>
              <a:t> year;</a:t>
            </a:r>
          </a:p>
          <a:p>
            <a:pPr marL="411480" lvl="1" indent="0">
              <a:buNone/>
            </a:pPr>
            <a:r>
              <a:rPr lang="en-US" dirty="0" smtClean="0"/>
              <a:t>public Car(){};</a:t>
            </a:r>
          </a:p>
          <a:p>
            <a:pPr marL="411480" lvl="1" indent="0">
              <a:buNone/>
            </a:pPr>
            <a:r>
              <a:rPr lang="en-US" dirty="0" smtClean="0"/>
              <a:t>public Car(String s, </a:t>
            </a:r>
            <a:r>
              <a:rPr lang="en-US" dirty="0" err="1" smtClean="0"/>
              <a:t>int</a:t>
            </a:r>
            <a:r>
              <a:rPr lang="en-US" dirty="0" smtClean="0"/>
              <a:t> year){</a:t>
            </a:r>
          </a:p>
          <a:p>
            <a:pPr marL="411480" lvl="1" indent="0">
              <a:buNone/>
            </a:pPr>
            <a:r>
              <a:rPr lang="en-US" dirty="0" smtClean="0"/>
              <a:t>model = s;</a:t>
            </a:r>
          </a:p>
          <a:p>
            <a:pPr marL="411480" lvl="1" indent="0">
              <a:buNone/>
            </a:pPr>
            <a:r>
              <a:rPr lang="en-US" dirty="0" err="1" smtClean="0"/>
              <a:t>this.year</a:t>
            </a:r>
            <a:r>
              <a:rPr lang="en-US" dirty="0" smtClean="0"/>
              <a:t> = year; </a:t>
            </a:r>
            <a:endParaRPr lang="en-US" dirty="0" smtClean="0"/>
          </a:p>
          <a:p>
            <a:pPr marL="411480" lvl="1" indent="0">
              <a:buNone/>
            </a:pPr>
            <a:r>
              <a:rPr lang="en-US" dirty="0" smtClean="0"/>
              <a:t>}</a:t>
            </a:r>
          </a:p>
          <a:p>
            <a:pPr marL="411480" lvl="1" indent="0">
              <a:buNone/>
            </a:pPr>
            <a:r>
              <a:rPr lang="en-US" dirty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Конструктори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26120" y="3627120"/>
            <a:ext cx="345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super(s, year);</a:t>
            </a:r>
          </a:p>
          <a:p>
            <a:r>
              <a:rPr lang="en-US" dirty="0" err="1" smtClean="0"/>
              <a:t>this.w</a:t>
            </a:r>
            <a:r>
              <a:rPr lang="en-US" dirty="0" smtClean="0"/>
              <a:t> = w;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87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autoRev="1" fill="remov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remov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50" autoRev="1" fill="remov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" dur="250" autoRev="1" fill="remov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class Track extends Car{</a:t>
            </a:r>
          </a:p>
          <a:p>
            <a:r>
              <a:rPr lang="en-US" dirty="0" smtClean="0"/>
              <a:t>private double height;</a:t>
            </a:r>
          </a:p>
          <a:p>
            <a:r>
              <a:rPr lang="en-US" dirty="0" smtClean="0"/>
              <a:t>public Track(String s, </a:t>
            </a:r>
            <a:r>
              <a:rPr lang="en-US" dirty="0" err="1" smtClean="0"/>
              <a:t>int</a:t>
            </a:r>
            <a:r>
              <a:rPr lang="en-US" dirty="0" smtClean="0"/>
              <a:t> year, double w){</a:t>
            </a:r>
          </a:p>
          <a:p>
            <a:r>
              <a:rPr lang="en-US" dirty="0" smtClean="0"/>
              <a:t>super(s, year, w);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411480" lvl="1" indent="0">
              <a:buNone/>
            </a:pPr>
            <a:r>
              <a:rPr lang="en-US" dirty="0" smtClean="0"/>
              <a:t>class Car {</a:t>
            </a:r>
          </a:p>
          <a:p>
            <a:pPr marL="411480" lvl="1" indent="0">
              <a:buNone/>
            </a:pPr>
            <a:r>
              <a:rPr lang="en-US" dirty="0" smtClean="0"/>
              <a:t>protected String model; </a:t>
            </a:r>
          </a:p>
          <a:p>
            <a:pPr marL="411480" lvl="1" indent="0">
              <a:buNone/>
            </a:pPr>
            <a:r>
              <a:rPr lang="en-US" dirty="0" smtClean="0"/>
              <a:t>protected </a:t>
            </a:r>
            <a:r>
              <a:rPr lang="en-US" dirty="0" err="1" smtClean="0"/>
              <a:t>int</a:t>
            </a:r>
            <a:r>
              <a:rPr lang="en-US" dirty="0" smtClean="0"/>
              <a:t> year;</a:t>
            </a:r>
          </a:p>
          <a:p>
            <a:pPr marL="411480" lvl="1" indent="0">
              <a:buNone/>
            </a:pPr>
            <a:r>
              <a:rPr lang="en-US" dirty="0" smtClean="0"/>
              <a:t>public Car(){</a:t>
            </a:r>
          </a:p>
          <a:p>
            <a:pPr marL="411480" lvl="1" indent="0">
              <a:buNone/>
            </a:pPr>
            <a:r>
              <a:rPr lang="en-US" dirty="0" smtClean="0"/>
              <a:t>model = “The Best”;</a:t>
            </a:r>
          </a:p>
          <a:p>
            <a:pPr marL="411480" lvl="1" indent="0">
              <a:buNone/>
            </a:pPr>
            <a:r>
              <a:rPr lang="en-US" dirty="0" smtClean="0"/>
              <a:t>year = 2016;// </a:t>
            </a:r>
            <a:r>
              <a:rPr lang="en-US" dirty="0" err="1" smtClean="0"/>
              <a:t>currentYear</a:t>
            </a:r>
            <a:endParaRPr lang="en-US" dirty="0" smtClean="0"/>
          </a:p>
          <a:p>
            <a:pPr marL="411480" lvl="1" indent="0">
              <a:buNone/>
            </a:pPr>
            <a:r>
              <a:rPr lang="en-US" dirty="0" smtClean="0"/>
              <a:t>this(“The Best”, 2016);</a:t>
            </a:r>
          </a:p>
          <a:p>
            <a:pPr marL="411480" lvl="1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411480" lvl="1" indent="0">
              <a:buNone/>
            </a:pPr>
            <a:r>
              <a:rPr lang="en-US" dirty="0" smtClean="0"/>
              <a:t>public Car(String s, </a:t>
            </a:r>
            <a:r>
              <a:rPr lang="en-US" dirty="0" err="1" smtClean="0"/>
              <a:t>int</a:t>
            </a:r>
            <a:r>
              <a:rPr lang="en-US" dirty="0" smtClean="0"/>
              <a:t> year){</a:t>
            </a:r>
          </a:p>
          <a:p>
            <a:pPr marL="411480" lvl="1" indent="0">
              <a:buNone/>
            </a:pPr>
            <a:r>
              <a:rPr lang="en-US" dirty="0" smtClean="0"/>
              <a:t>model = s;</a:t>
            </a:r>
          </a:p>
          <a:p>
            <a:pPr marL="411480" lvl="1" indent="0">
              <a:buNone/>
            </a:pPr>
            <a:r>
              <a:rPr lang="en-US" dirty="0" err="1" smtClean="0"/>
              <a:t>this.year</a:t>
            </a:r>
            <a:r>
              <a:rPr lang="en-US" dirty="0" smtClean="0"/>
              <a:t> = year; </a:t>
            </a:r>
            <a:endParaRPr lang="en-US" dirty="0" smtClean="0"/>
          </a:p>
          <a:p>
            <a:pPr marL="411480" lvl="1" indent="0">
              <a:buNone/>
            </a:pPr>
            <a:r>
              <a:rPr lang="en-US" dirty="0" smtClean="0"/>
              <a:t>}</a:t>
            </a:r>
          </a:p>
          <a:p>
            <a:pPr marL="411480" lvl="1" indent="0">
              <a:buNone/>
            </a:pPr>
            <a:endParaRPr lang="en-US" dirty="0"/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r>
              <a:rPr lang="en-US" dirty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Конструктори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99560" y="890785"/>
            <a:ext cx="5257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/>
              <a:t>super </a:t>
            </a:r>
            <a:r>
              <a:rPr lang="uk-UA" sz="2600" dirty="0" smtClean="0"/>
              <a:t>або </a:t>
            </a:r>
            <a:r>
              <a:rPr lang="en-US" sz="2600" dirty="0" smtClean="0"/>
              <a:t>this </a:t>
            </a:r>
            <a:r>
              <a:rPr lang="uk-UA" sz="2600" dirty="0" smtClean="0">
                <a:solidFill>
                  <a:srgbClr val="FFC000"/>
                </a:solidFill>
              </a:rPr>
              <a:t>завжди</a:t>
            </a:r>
            <a:r>
              <a:rPr lang="uk-UA" sz="2600" dirty="0" smtClean="0"/>
              <a:t> викликаються першими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3164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Track extends Car{</a:t>
            </a:r>
          </a:p>
          <a:p>
            <a:r>
              <a:rPr lang="en-US" dirty="0"/>
              <a:t>private double height;</a:t>
            </a:r>
          </a:p>
          <a:p>
            <a:r>
              <a:rPr lang="en-US" dirty="0"/>
              <a:t>public Track(String s, </a:t>
            </a:r>
            <a:r>
              <a:rPr lang="en-US" dirty="0" err="1"/>
              <a:t>int</a:t>
            </a:r>
            <a:r>
              <a:rPr lang="en-US" dirty="0"/>
              <a:t> year, double w){</a:t>
            </a:r>
          </a:p>
          <a:p>
            <a:r>
              <a:rPr lang="en-US" dirty="0"/>
              <a:t>super(s, year, w);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getSuperAge</a:t>
            </a:r>
            <a:r>
              <a:rPr lang="en-US" dirty="0" smtClean="0"/>
              <a:t>(){</a:t>
            </a:r>
          </a:p>
          <a:p>
            <a:r>
              <a:rPr lang="en-US" dirty="0" smtClean="0"/>
              <a:t>return </a:t>
            </a:r>
            <a:r>
              <a:rPr lang="en-US" dirty="0" err="1" smtClean="0"/>
              <a:t>super.getAge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getAge</a:t>
            </a:r>
            <a:r>
              <a:rPr lang="en-US" dirty="0" smtClean="0"/>
              <a:t>(){</a:t>
            </a:r>
          </a:p>
          <a:p>
            <a:r>
              <a:rPr lang="en-US" dirty="0" smtClean="0"/>
              <a:t>return age-2010;</a:t>
            </a:r>
            <a:endParaRPr lang="en-US" dirty="0"/>
          </a:p>
          <a:p>
            <a:r>
              <a:rPr lang="en-US" dirty="0" smtClean="0"/>
              <a:t>}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Наслідування методів (</a:t>
            </a:r>
            <a:r>
              <a:rPr lang="uk-UA" dirty="0" smtClean="0"/>
              <a:t>поліморфізм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411480" lvl="1" indent="0">
              <a:buNone/>
            </a:pPr>
            <a:r>
              <a:rPr lang="en-US" dirty="0" smtClean="0"/>
              <a:t>class Car {</a:t>
            </a:r>
          </a:p>
          <a:p>
            <a:pPr marL="411480" lvl="1" indent="0">
              <a:buNone/>
            </a:pPr>
            <a:r>
              <a:rPr lang="en-US" dirty="0" smtClean="0"/>
              <a:t>protected String model; </a:t>
            </a:r>
          </a:p>
          <a:p>
            <a:pPr marL="411480" lvl="1" indent="0">
              <a:buNone/>
            </a:pPr>
            <a:r>
              <a:rPr lang="en-US" dirty="0" smtClean="0"/>
              <a:t>protected </a:t>
            </a:r>
            <a:r>
              <a:rPr lang="en-US" dirty="0" err="1" smtClean="0"/>
              <a:t>int</a:t>
            </a:r>
            <a:r>
              <a:rPr lang="en-US" dirty="0" smtClean="0"/>
              <a:t> year;</a:t>
            </a:r>
          </a:p>
          <a:p>
            <a:pPr marL="411480" lvl="1" indent="0">
              <a:buNone/>
            </a:pPr>
            <a:r>
              <a:rPr lang="en-US" dirty="0" smtClean="0"/>
              <a:t>public Car(){</a:t>
            </a:r>
          </a:p>
          <a:p>
            <a:pPr marL="411480" lvl="1" indent="0">
              <a:buNone/>
            </a:pPr>
            <a:r>
              <a:rPr lang="en-US" dirty="0" smtClean="0"/>
              <a:t>this(“The Best”, 2016);</a:t>
            </a:r>
          </a:p>
          <a:p>
            <a:pPr marL="411480" lvl="1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411480" lvl="1" indent="0">
              <a:buNone/>
            </a:pPr>
            <a:r>
              <a:rPr lang="en-US" dirty="0" smtClean="0"/>
              <a:t>public Car(String s, </a:t>
            </a:r>
            <a:r>
              <a:rPr lang="en-US" dirty="0" err="1" smtClean="0"/>
              <a:t>int</a:t>
            </a:r>
            <a:r>
              <a:rPr lang="en-US" dirty="0" smtClean="0"/>
              <a:t> year){</a:t>
            </a:r>
          </a:p>
          <a:p>
            <a:pPr marL="411480" lvl="1" indent="0">
              <a:buNone/>
            </a:pPr>
            <a:r>
              <a:rPr lang="en-US" dirty="0" smtClean="0"/>
              <a:t>model = s;</a:t>
            </a:r>
          </a:p>
          <a:p>
            <a:pPr marL="411480" lvl="1" indent="0">
              <a:buNone/>
            </a:pPr>
            <a:r>
              <a:rPr lang="en-US" dirty="0" err="1" smtClean="0"/>
              <a:t>this.year</a:t>
            </a:r>
            <a:r>
              <a:rPr lang="en-US" dirty="0" smtClean="0"/>
              <a:t> = year; </a:t>
            </a:r>
            <a:endParaRPr lang="en-US" dirty="0" smtClean="0"/>
          </a:p>
          <a:p>
            <a:pPr marL="411480" lvl="1" indent="0">
              <a:buNone/>
            </a:pPr>
            <a:r>
              <a:rPr lang="en-US" dirty="0" smtClean="0"/>
              <a:t>}</a:t>
            </a:r>
          </a:p>
          <a:p>
            <a:pPr marL="411480" lvl="1" indent="0">
              <a:buNone/>
            </a:pPr>
            <a:endParaRPr lang="uk-UA" dirty="0" smtClean="0"/>
          </a:p>
          <a:p>
            <a:pPr marL="411480" lvl="1" indent="0">
              <a:buNone/>
            </a:pPr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getAge</a:t>
            </a:r>
            <a:r>
              <a:rPr lang="en-US" dirty="0" smtClean="0"/>
              <a:t>(){</a:t>
            </a:r>
            <a:endParaRPr lang="en-US" dirty="0"/>
          </a:p>
          <a:p>
            <a:pPr marL="411480" lvl="1" indent="0">
              <a:buNone/>
            </a:pPr>
            <a:r>
              <a:rPr lang="en-US" dirty="0" smtClean="0"/>
              <a:t>return year -2000;</a:t>
            </a:r>
          </a:p>
          <a:p>
            <a:pPr marL="411480" lvl="1" indent="0">
              <a:buNone/>
            </a:pPr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008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in </a:t>
            </a:r>
            <a:r>
              <a:rPr lang="en-US" dirty="0" smtClean="0">
                <a:solidFill>
                  <a:srgbClr val="FFC000"/>
                </a:solidFill>
              </a:rPr>
              <a:t>Track </a:t>
            </a:r>
            <a:r>
              <a:rPr lang="en-US" dirty="0">
                <a:solidFill>
                  <a:srgbClr val="FFC000"/>
                </a:solidFill>
              </a:rPr>
              <a:t>class</a:t>
            </a:r>
          </a:p>
          <a:p>
            <a:endParaRPr lang="uk-UA" dirty="0"/>
          </a:p>
          <a:p>
            <a:r>
              <a:rPr lang="en-US" dirty="0"/>
              <a:t>public static String </a:t>
            </a:r>
            <a:r>
              <a:rPr lang="en-US" dirty="0" err="1"/>
              <a:t>superField</a:t>
            </a:r>
            <a:r>
              <a:rPr lang="en-US" dirty="0"/>
              <a:t> = </a:t>
            </a:r>
            <a:r>
              <a:rPr lang="en-US" dirty="0" smtClean="0"/>
              <a:t>“child";</a:t>
            </a:r>
            <a:endParaRPr lang="en-US" dirty="0"/>
          </a:p>
          <a:p>
            <a:endParaRPr lang="en-US" dirty="0"/>
          </a:p>
          <a:p>
            <a:r>
              <a:rPr lang="en-US" dirty="0"/>
              <a:t>public static String </a:t>
            </a:r>
            <a:r>
              <a:rPr lang="en-US" dirty="0" err="1"/>
              <a:t>superMeth</a:t>
            </a:r>
            <a:r>
              <a:rPr lang="en-US" dirty="0"/>
              <a:t>() {</a:t>
            </a:r>
          </a:p>
          <a:p>
            <a:r>
              <a:rPr lang="en-US" dirty="0"/>
              <a:t>return </a:t>
            </a:r>
            <a:r>
              <a:rPr lang="en-US" dirty="0" smtClean="0"/>
              <a:t>“</a:t>
            </a:r>
            <a:r>
              <a:rPr lang="en-US" smtClean="0"/>
              <a:t>childMeth</a:t>
            </a:r>
            <a:r>
              <a:rPr lang="en-US" dirty="0"/>
              <a:t>";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uk-UA" dirty="0" smtClean="0"/>
              <a:t>Статичні поля та методи </a:t>
            </a:r>
            <a:r>
              <a:rPr lang="uk-UA" dirty="0" err="1" smtClean="0"/>
              <a:t>наслідуються</a:t>
            </a:r>
            <a:r>
              <a:rPr lang="uk-UA" dirty="0" smtClean="0"/>
              <a:t>, але не перекриваються в нащадках, бо вони належать до класу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in Car class</a:t>
            </a:r>
          </a:p>
          <a:p>
            <a:endParaRPr lang="uk-UA" dirty="0" smtClean="0"/>
          </a:p>
          <a:p>
            <a:r>
              <a:rPr lang="en-US" dirty="0" smtClean="0"/>
              <a:t>public </a:t>
            </a:r>
            <a:r>
              <a:rPr lang="en-US" dirty="0"/>
              <a:t>static String </a:t>
            </a:r>
            <a:r>
              <a:rPr lang="en-US" dirty="0" err="1"/>
              <a:t>superField</a:t>
            </a:r>
            <a:r>
              <a:rPr lang="en-US" dirty="0"/>
              <a:t> = "Super";</a:t>
            </a:r>
          </a:p>
          <a:p>
            <a:endParaRPr lang="en-US" dirty="0"/>
          </a:p>
          <a:p>
            <a:r>
              <a:rPr lang="en-US" dirty="0"/>
              <a:t>public static String </a:t>
            </a:r>
            <a:r>
              <a:rPr lang="en-US" dirty="0" err="1"/>
              <a:t>superMeth</a:t>
            </a:r>
            <a:r>
              <a:rPr lang="en-US" dirty="0"/>
              <a:t>() {</a:t>
            </a:r>
          </a:p>
          <a:p>
            <a:r>
              <a:rPr lang="en-US" dirty="0"/>
              <a:t>return "</a:t>
            </a:r>
            <a:r>
              <a:rPr lang="en-US" dirty="0" err="1"/>
              <a:t>superMeth</a:t>
            </a:r>
            <a:r>
              <a:rPr lang="en-US" dirty="0"/>
              <a:t>";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Статичні поля та методи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629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452</Words>
  <Application>Microsoft Office PowerPoint</Application>
  <PresentationFormat>Widescreen</PresentationFormat>
  <Paragraphs>115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Georgia</vt:lpstr>
      <vt:lpstr>Wingdings 2</vt:lpstr>
      <vt:lpstr>Training presentation</vt:lpstr>
      <vt:lpstr>Inheritances (lecture 4)</vt:lpstr>
      <vt:lpstr>Зміст</vt:lpstr>
      <vt:lpstr>Наслідування (is-a relationship)</vt:lpstr>
      <vt:lpstr>PowerPoint Presentation</vt:lpstr>
      <vt:lpstr>Конструктори</vt:lpstr>
      <vt:lpstr>Конструктори</vt:lpstr>
      <vt:lpstr>Наслідування методів (поліморфізм)</vt:lpstr>
      <vt:lpstr>Статичні поля та методи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2015-12-20T20:11:39Z</dcterms:created>
  <dcterms:modified xsi:type="dcterms:W3CDTF">2016-01-23T09:15:42Z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