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6" r:id="rId3"/>
    <p:sldId id="259" r:id="rId4"/>
    <p:sldId id="260" r:id="rId5"/>
    <p:sldId id="263" r:id="rId6"/>
    <p:sldId id="264" r:id="rId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Средний стиль 3 - акцент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31" autoAdjust="0"/>
  </p:normalViewPr>
  <p:slideViewPr>
    <p:cSldViewPr>
      <p:cViewPr>
        <p:scale>
          <a:sx n="150" d="100"/>
          <a:sy n="150" d="100"/>
        </p:scale>
        <p:origin x="-2472"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6433AA-2FF2-4D6C-8D48-7AA5EAFA3842}" type="datetimeFigureOut">
              <a:rPr lang="ru-RU" smtClean="0"/>
              <a:t>05.01.2023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5E3932-19E2-4AB6-855E-39E5FBF4A7DD}" type="slidenum">
              <a:rPr lang="ru-RU" smtClean="0"/>
              <a:t>‹#›</a:t>
            </a:fld>
            <a:endParaRPr lang="ru-RU"/>
          </a:p>
        </p:txBody>
      </p:sp>
    </p:spTree>
    <p:extLst>
      <p:ext uri="{BB962C8B-B14F-4D97-AF65-F5344CB8AC3E}">
        <p14:creationId xmlns:p14="http://schemas.microsoft.com/office/powerpoint/2010/main" val="243814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F5E3932-19E2-4AB6-855E-39E5FBF4A7DD}" type="slidenum">
              <a:rPr lang="ru-RU" smtClean="0"/>
              <a:t>1</a:t>
            </a:fld>
            <a:endParaRPr lang="ru-RU"/>
          </a:p>
        </p:txBody>
      </p:sp>
    </p:spTree>
    <p:extLst>
      <p:ext uri="{BB962C8B-B14F-4D97-AF65-F5344CB8AC3E}">
        <p14:creationId xmlns:p14="http://schemas.microsoft.com/office/powerpoint/2010/main" val="5162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Student has to get at least 20 score to successfully pass the 1st step of entrance exam and to be allowed to move to the next one. </a:t>
            </a:r>
          </a:p>
          <a:p>
            <a:r>
              <a:rPr lang="en-US" sz="1200" kern="1200" dirty="0" smtClean="0">
                <a:solidFill>
                  <a:schemeClr val="tx1"/>
                </a:solidFill>
                <a:effectLst/>
                <a:latin typeface="+mn-lt"/>
                <a:ea typeface="+mn-ea"/>
                <a:cs typeface="+mn-cs"/>
              </a:rPr>
              <a:t>If student managed to get more than 36 score he will be automatically enrolled to the university. The maximum that he can get is 40 score.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pPr lvl="0"/>
            <a:r>
              <a:rPr lang="uk-UA" sz="1200" kern="1200" dirty="0" err="1" smtClean="0">
                <a:solidFill>
                  <a:schemeClr val="tx1"/>
                </a:solidFill>
                <a:effectLst/>
                <a:latin typeface="+mn-lt"/>
                <a:ea typeface="+mn-ea"/>
                <a:cs typeface="+mn-cs"/>
              </a:rPr>
              <a:t>Build</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equivalence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classes</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partitions</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based</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on</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given</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information</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Cover requirements above by tests (write test cases’ names and objectives) based on equivalence partitioning</a:t>
            </a:r>
            <a:endParaRPr lang="ru-RU"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F5E3932-19E2-4AB6-855E-39E5FBF4A7DD}" type="slidenum">
              <a:rPr lang="ru-RU" smtClean="0"/>
              <a:t>2</a:t>
            </a:fld>
            <a:endParaRPr lang="ru-RU"/>
          </a:p>
        </p:txBody>
      </p:sp>
    </p:spTree>
    <p:extLst>
      <p:ext uri="{BB962C8B-B14F-4D97-AF65-F5344CB8AC3E}">
        <p14:creationId xmlns:p14="http://schemas.microsoft.com/office/powerpoint/2010/main" val="268715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Student has to get at least 20 score to successfully pass the 1st step of entrance exam and to be allowed to move to the next one. </a:t>
            </a:r>
          </a:p>
          <a:p>
            <a:r>
              <a:rPr lang="en-US" sz="1200" kern="1200" dirty="0" smtClean="0">
                <a:solidFill>
                  <a:schemeClr val="tx1"/>
                </a:solidFill>
                <a:effectLst/>
                <a:latin typeface="+mn-lt"/>
                <a:ea typeface="+mn-ea"/>
                <a:cs typeface="+mn-cs"/>
              </a:rPr>
              <a:t>If student managed to get more than 36 score he will be automatically enrolled to the university. The maximum that he can get is 40 score.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uk-UA" sz="1200" kern="1200" dirty="0" err="1" smtClean="0">
                <a:solidFill>
                  <a:schemeClr val="tx1"/>
                </a:solidFill>
                <a:effectLst/>
                <a:latin typeface="+mn-lt"/>
                <a:ea typeface="+mn-ea"/>
                <a:cs typeface="+mn-cs"/>
              </a:rPr>
              <a:t>Stand</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Out</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boundary</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values</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Cover requirements above by tests (write test cases’ names and objectives) based on boundary value analysis</a:t>
            </a:r>
            <a:endParaRPr lang="ru-RU"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F5E3932-19E2-4AB6-855E-39E5FBF4A7DD}" type="slidenum">
              <a:rPr lang="ru-RU" smtClean="0"/>
              <a:t>3</a:t>
            </a:fld>
            <a:endParaRPr lang="ru-RU"/>
          </a:p>
        </p:txBody>
      </p:sp>
    </p:spTree>
    <p:extLst>
      <p:ext uri="{BB962C8B-B14F-4D97-AF65-F5344CB8AC3E}">
        <p14:creationId xmlns:p14="http://schemas.microsoft.com/office/powerpoint/2010/main" val="2687156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Decision tables</a:t>
            </a:r>
            <a:endParaRPr lang="ru-RU"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Supplier</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has</a:t>
            </a:r>
            <a:r>
              <a:rPr lang="uk-UA" sz="1200" kern="1200" dirty="0" smtClean="0">
                <a:solidFill>
                  <a:schemeClr val="tx1"/>
                </a:solidFill>
                <a:effectLst/>
                <a:latin typeface="+mn-lt"/>
                <a:ea typeface="+mn-ea"/>
                <a:cs typeface="+mn-cs"/>
              </a:rPr>
              <a:t> a </a:t>
            </a:r>
            <a:r>
              <a:rPr lang="uk-UA" sz="1200" kern="1200" dirty="0" err="1" smtClean="0">
                <a:solidFill>
                  <a:schemeClr val="tx1"/>
                </a:solidFill>
                <a:effectLst/>
                <a:latin typeface="+mn-lt"/>
                <a:ea typeface="+mn-ea"/>
                <a:cs typeface="+mn-cs"/>
              </a:rPr>
              <a:t>system</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of</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discounts</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to</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be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provided</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to</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outlets</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he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works</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with</a:t>
            </a:r>
            <a:r>
              <a:rPr lang="uk-UA"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 outlet has a constant 20% discount to any product in any order if this outlet is from the partners list. </a:t>
            </a:r>
          </a:p>
          <a:p>
            <a:r>
              <a:rPr lang="en-US" sz="1200" kern="1200" dirty="0" smtClean="0">
                <a:solidFill>
                  <a:schemeClr val="tx1"/>
                </a:solidFill>
                <a:effectLst/>
                <a:latin typeface="+mn-lt"/>
                <a:ea typeface="+mn-ea"/>
                <a:cs typeface="+mn-cs"/>
              </a:rPr>
              <a:t>Another type of discount is a 15% discount provided for the product if more than 10 units are ordered. Besides these, the 10% discount might be provided for some products within promotional periods. </a:t>
            </a:r>
          </a:p>
          <a:p>
            <a:r>
              <a:rPr lang="en-US" sz="1200" kern="1200" dirty="0" smtClean="0">
                <a:solidFill>
                  <a:schemeClr val="tx1"/>
                </a:solidFill>
                <a:effectLst/>
                <a:latin typeface="+mn-lt"/>
                <a:ea typeface="+mn-ea"/>
                <a:cs typeface="+mn-cs"/>
              </a:rPr>
              <a:t>The last type of discount can’t be used by outlets with constant discount.</a:t>
            </a:r>
            <a:endParaRPr lang="ru-RU"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Build decision table based on given information</a:t>
            </a:r>
            <a:r>
              <a:rPr lang="uk-UA" sz="1200" kern="1200" dirty="0" smtClean="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F5E3932-19E2-4AB6-855E-39E5FBF4A7DD}" type="slidenum">
              <a:rPr lang="ru-RU" smtClean="0"/>
              <a:t>4</a:t>
            </a:fld>
            <a:endParaRPr lang="ru-RU"/>
          </a:p>
        </p:txBody>
      </p:sp>
    </p:spTree>
    <p:extLst>
      <p:ext uri="{BB962C8B-B14F-4D97-AF65-F5344CB8AC3E}">
        <p14:creationId xmlns:p14="http://schemas.microsoft.com/office/powerpoint/2010/main" val="2687156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Decision tables</a:t>
            </a:r>
            <a:endParaRPr lang="ru-RU" sz="1200" kern="1200" dirty="0" smtClean="0">
              <a:solidFill>
                <a:schemeClr val="tx1"/>
              </a:solidFill>
              <a:effectLst/>
              <a:latin typeface="+mn-lt"/>
              <a:ea typeface="+mn-ea"/>
              <a:cs typeface="+mn-cs"/>
            </a:endParaRPr>
          </a:p>
          <a:p>
            <a:r>
              <a:rPr lang="uk-UA" sz="1200" kern="1200" dirty="0" err="1" smtClean="0">
                <a:solidFill>
                  <a:schemeClr val="tx1"/>
                </a:solidFill>
                <a:effectLst/>
                <a:latin typeface="+mn-lt"/>
                <a:ea typeface="+mn-ea"/>
                <a:cs typeface="+mn-cs"/>
              </a:rPr>
              <a:t>Supplier</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has</a:t>
            </a:r>
            <a:r>
              <a:rPr lang="uk-UA" sz="1200" kern="1200" dirty="0" smtClean="0">
                <a:solidFill>
                  <a:schemeClr val="tx1"/>
                </a:solidFill>
                <a:effectLst/>
                <a:latin typeface="+mn-lt"/>
                <a:ea typeface="+mn-ea"/>
                <a:cs typeface="+mn-cs"/>
              </a:rPr>
              <a:t> a </a:t>
            </a:r>
            <a:r>
              <a:rPr lang="uk-UA" sz="1200" kern="1200" dirty="0" err="1" smtClean="0">
                <a:solidFill>
                  <a:schemeClr val="tx1"/>
                </a:solidFill>
                <a:effectLst/>
                <a:latin typeface="+mn-lt"/>
                <a:ea typeface="+mn-ea"/>
                <a:cs typeface="+mn-cs"/>
              </a:rPr>
              <a:t>system</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of</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discounts</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to</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be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provided</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to</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outlets</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he</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works</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with</a:t>
            </a:r>
            <a:r>
              <a:rPr lang="uk-UA"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 outlet has a constant 20% discount to any product in any order if this outlet is from the partners list. </a:t>
            </a:r>
          </a:p>
          <a:p>
            <a:r>
              <a:rPr lang="en-US" sz="1200" kern="1200" dirty="0" smtClean="0">
                <a:solidFill>
                  <a:schemeClr val="tx1"/>
                </a:solidFill>
                <a:effectLst/>
                <a:latin typeface="+mn-lt"/>
                <a:ea typeface="+mn-ea"/>
                <a:cs typeface="+mn-cs"/>
              </a:rPr>
              <a:t>Another type of discount is a 15% discount provided for the product if more than 10 units are ordered. Besides these, the 10% discount might be provided for some products within promotional periods. </a:t>
            </a:r>
          </a:p>
          <a:p>
            <a:r>
              <a:rPr lang="en-US" sz="1200" kern="1200" dirty="0" smtClean="0">
                <a:solidFill>
                  <a:schemeClr val="tx1"/>
                </a:solidFill>
                <a:effectLst/>
                <a:latin typeface="+mn-lt"/>
                <a:ea typeface="+mn-ea"/>
                <a:cs typeface="+mn-cs"/>
              </a:rPr>
              <a:t>The last type of discount can’t be used by outlets with constant discount.</a:t>
            </a:r>
            <a:endParaRPr lang="ru-RU"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Build decision table based on given information</a:t>
            </a:r>
            <a:r>
              <a:rPr lang="uk-UA" sz="1200" kern="1200" dirty="0" smtClean="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F5E3932-19E2-4AB6-855E-39E5FBF4A7DD}" type="slidenum">
              <a:rPr lang="ru-RU" smtClean="0"/>
              <a:t>5</a:t>
            </a:fld>
            <a:endParaRPr lang="ru-RU"/>
          </a:p>
        </p:txBody>
      </p:sp>
    </p:spTree>
    <p:extLst>
      <p:ext uri="{BB962C8B-B14F-4D97-AF65-F5344CB8AC3E}">
        <p14:creationId xmlns:p14="http://schemas.microsoft.com/office/powerpoint/2010/main" val="2687156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To buy an train e-ticket user has to select the departure and destination cities, and travel date and click “Search”. </a:t>
            </a:r>
          </a:p>
          <a:p>
            <a:r>
              <a:rPr lang="en-US" dirty="0" smtClean="0"/>
              <a:t>When the system finds appropriate trains user can select appropriate train for him and select a place from the list of available places. </a:t>
            </a:r>
          </a:p>
          <a:p>
            <a:r>
              <a:rPr lang="en-US" dirty="0" smtClean="0"/>
              <a:t>To continue the ticket ordering user enters his Last Name and First Name, e-mail and clicks “Pay”. </a:t>
            </a:r>
          </a:p>
          <a:p>
            <a:r>
              <a:rPr lang="en-US" dirty="0" smtClean="0"/>
              <a:t>If data is entered incorrectly error-message will be shown: “Please, re-enter your personal data”. </a:t>
            </a:r>
          </a:p>
          <a:p>
            <a:r>
              <a:rPr lang="en-US" dirty="0" smtClean="0"/>
              <a:t>If data entered correctly user will be redirected on payment page. On this page user should enter the 16-digit number of card, period of validity and code of CVV2/CVC2 and then press “Pay”. </a:t>
            </a:r>
          </a:p>
          <a:p>
            <a:r>
              <a:rPr lang="en-US" dirty="0" smtClean="0"/>
              <a:t>If entered data is correct, user will get email-notification that operation completed successfully. </a:t>
            </a:r>
          </a:p>
          <a:p>
            <a:r>
              <a:rPr lang="en-US" dirty="0" smtClean="0"/>
              <a:t>In other case user will get error message on the screen and will be asked to correct data and press “Pay” again.</a:t>
            </a:r>
            <a:endParaRPr lang="ru-RU" dirty="0"/>
          </a:p>
        </p:txBody>
      </p:sp>
      <p:sp>
        <p:nvSpPr>
          <p:cNvPr id="4" name="Номер слайда 3"/>
          <p:cNvSpPr>
            <a:spLocks noGrp="1"/>
          </p:cNvSpPr>
          <p:nvPr>
            <p:ph type="sldNum" sz="quarter" idx="10"/>
          </p:nvPr>
        </p:nvSpPr>
        <p:spPr/>
        <p:txBody>
          <a:bodyPr/>
          <a:lstStyle/>
          <a:p>
            <a:fld id="{2F5E3932-19E2-4AB6-855E-39E5FBF4A7DD}" type="slidenum">
              <a:rPr lang="ru-RU" smtClean="0"/>
              <a:t>6</a:t>
            </a:fld>
            <a:endParaRPr lang="ru-RU"/>
          </a:p>
        </p:txBody>
      </p:sp>
    </p:spTree>
    <p:extLst>
      <p:ext uri="{BB962C8B-B14F-4D97-AF65-F5344CB8AC3E}">
        <p14:creationId xmlns:p14="http://schemas.microsoft.com/office/powerpoint/2010/main" val="347523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6A2379A-08EF-4684-8A00-4451FC4F2F91}" type="datetimeFigureOut">
              <a:rPr lang="ru-RU" smtClean="0"/>
              <a:t>05.01.2023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239092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6A2379A-08EF-4684-8A00-4451FC4F2F91}" type="datetimeFigureOut">
              <a:rPr lang="ru-RU" smtClean="0"/>
              <a:t>05.01.2023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166821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6A2379A-08EF-4684-8A00-4451FC4F2F91}" type="datetimeFigureOut">
              <a:rPr lang="ru-RU" smtClean="0"/>
              <a:t>05.01.2023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164950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6A2379A-08EF-4684-8A00-4451FC4F2F91}" type="datetimeFigureOut">
              <a:rPr lang="ru-RU" smtClean="0"/>
              <a:t>05.01.2023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239351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6A2379A-08EF-4684-8A00-4451FC4F2F91}" type="datetimeFigureOut">
              <a:rPr lang="ru-RU" smtClean="0"/>
              <a:t>05.01.2023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167446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6A2379A-08EF-4684-8A00-4451FC4F2F91}" type="datetimeFigureOut">
              <a:rPr lang="ru-RU" smtClean="0"/>
              <a:t>05.01.2023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94259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6A2379A-08EF-4684-8A00-4451FC4F2F91}" type="datetimeFigureOut">
              <a:rPr lang="ru-RU" smtClean="0"/>
              <a:t>05.01.2023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190385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6A2379A-08EF-4684-8A00-4451FC4F2F91}" type="datetimeFigureOut">
              <a:rPr lang="ru-RU" smtClean="0"/>
              <a:t>05.01.2023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166991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6A2379A-08EF-4684-8A00-4451FC4F2F91}" type="datetimeFigureOut">
              <a:rPr lang="ru-RU" smtClean="0"/>
              <a:t>05.01.2023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38784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6A2379A-08EF-4684-8A00-4451FC4F2F91}" type="datetimeFigureOut">
              <a:rPr lang="ru-RU" smtClean="0"/>
              <a:t>05.01.2023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254758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6A2379A-08EF-4684-8A00-4451FC4F2F91}" type="datetimeFigureOut">
              <a:rPr lang="ru-RU" smtClean="0"/>
              <a:t>05.01.2023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4950C43-247E-4A05-9386-1F16A08AA0CA}" type="slidenum">
              <a:rPr lang="ru-RU" smtClean="0"/>
              <a:t>‹#›</a:t>
            </a:fld>
            <a:endParaRPr lang="ru-RU"/>
          </a:p>
        </p:txBody>
      </p:sp>
    </p:spTree>
    <p:extLst>
      <p:ext uri="{BB962C8B-B14F-4D97-AF65-F5344CB8AC3E}">
        <p14:creationId xmlns:p14="http://schemas.microsoft.com/office/powerpoint/2010/main" val="346610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2379A-08EF-4684-8A00-4451FC4F2F91}" type="datetimeFigureOut">
              <a:rPr lang="ru-RU" smtClean="0"/>
              <a:t>05.01.2023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50C43-247E-4A05-9386-1F16A08AA0CA}" type="slidenum">
              <a:rPr lang="ru-RU" smtClean="0"/>
              <a:t>‹#›</a:t>
            </a:fld>
            <a:endParaRPr lang="ru-RU"/>
          </a:p>
        </p:txBody>
      </p:sp>
    </p:spTree>
    <p:extLst>
      <p:ext uri="{BB962C8B-B14F-4D97-AF65-F5344CB8AC3E}">
        <p14:creationId xmlns:p14="http://schemas.microsoft.com/office/powerpoint/2010/main" val="99745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8352928" cy="864096"/>
          </a:xfrm>
        </p:spPr>
        <p:txBody>
          <a:bodyPr/>
          <a:lstStyle/>
          <a:p>
            <a:r>
              <a:rPr lang="en-US" b="1" dirty="0">
                <a:solidFill>
                  <a:schemeClr val="bg1"/>
                </a:solidFill>
              </a:rPr>
              <a:t>Variant 7</a:t>
            </a:r>
            <a:endParaRPr lang="ru-RU" dirty="0">
              <a:solidFill>
                <a:schemeClr val="bg1"/>
              </a:solidFill>
            </a:endParaRPr>
          </a:p>
        </p:txBody>
      </p:sp>
      <p:sp>
        <p:nvSpPr>
          <p:cNvPr id="3" name="Объект 2"/>
          <p:cNvSpPr>
            <a:spLocks noGrp="1"/>
          </p:cNvSpPr>
          <p:nvPr>
            <p:ph idx="1"/>
          </p:nvPr>
        </p:nvSpPr>
        <p:spPr>
          <a:xfrm>
            <a:off x="488290" y="692696"/>
            <a:ext cx="8598837" cy="1296144"/>
          </a:xfrm>
        </p:spPr>
        <p:txBody>
          <a:bodyPr>
            <a:normAutofit lnSpcReduction="10000"/>
          </a:bodyPr>
          <a:lstStyle/>
          <a:p>
            <a:pPr marL="0" indent="0">
              <a:buNone/>
            </a:pPr>
            <a:r>
              <a:rPr lang="en-US" sz="2400" dirty="0">
                <a:solidFill>
                  <a:schemeClr val="bg2">
                    <a:lumMod val="25000"/>
                  </a:schemeClr>
                </a:solidFill>
              </a:rPr>
              <a:t>Task is:</a:t>
            </a:r>
            <a:endParaRPr lang="ru-RU" sz="2400" dirty="0">
              <a:solidFill>
                <a:schemeClr val="bg2">
                  <a:lumMod val="25000"/>
                </a:schemeClr>
              </a:solidFill>
            </a:endParaRPr>
          </a:p>
          <a:p>
            <a:pPr lvl="0"/>
            <a:r>
              <a:rPr lang="en-US" sz="2400" dirty="0">
                <a:solidFill>
                  <a:schemeClr val="bg2">
                    <a:lumMod val="25000"/>
                  </a:schemeClr>
                </a:solidFill>
              </a:rPr>
              <a:t>Design tests applying test design techniques</a:t>
            </a:r>
            <a:endParaRPr lang="ru-RU" sz="2400" dirty="0">
              <a:solidFill>
                <a:schemeClr val="bg2">
                  <a:lumMod val="25000"/>
                </a:schemeClr>
              </a:solidFill>
            </a:endParaRPr>
          </a:p>
          <a:p>
            <a:pPr lvl="0"/>
            <a:r>
              <a:rPr lang="en-US" sz="2400" dirty="0">
                <a:solidFill>
                  <a:schemeClr val="bg2">
                    <a:lumMod val="25000"/>
                  </a:schemeClr>
                </a:solidFill>
              </a:rPr>
              <a:t>Create Test Cases in Zephyr for JIRA for all designed </a:t>
            </a:r>
            <a:r>
              <a:rPr lang="en-US" sz="2400" dirty="0" smtClean="0">
                <a:solidFill>
                  <a:schemeClr val="bg2">
                    <a:lumMod val="25000"/>
                  </a:schemeClr>
                </a:solidFill>
              </a:rPr>
              <a:t>tests</a:t>
            </a:r>
            <a:endParaRPr lang="ru-RU" sz="2400" dirty="0">
              <a:solidFill>
                <a:schemeClr val="bg2">
                  <a:lumMod val="25000"/>
                </a:schemeClr>
              </a:solidFill>
            </a:endParaRPr>
          </a:p>
        </p:txBody>
      </p:sp>
      <p:sp>
        <p:nvSpPr>
          <p:cNvPr id="4" name="Заголовок 1"/>
          <p:cNvSpPr txBox="1">
            <a:spLocks/>
          </p:cNvSpPr>
          <p:nvPr/>
        </p:nvSpPr>
        <p:spPr>
          <a:xfrm>
            <a:off x="467544" y="2132856"/>
            <a:ext cx="7920880" cy="1080120"/>
          </a:xfrm>
          <a:prstGeom prst="rect">
            <a:avLst/>
          </a:prstGeom>
        </p:spPr>
        <p:txBody>
          <a:bodyPr vert="horz" lIns="91440" tIns="45720" rIns="91440" bIns="45720" rtlCol="0" anchor="ctr">
            <a:normAutofit fontScale="60000" lnSpcReduction="20000"/>
          </a:bodyPr>
          <a:lstStyle>
            <a:defPPr>
              <a:defRPr lang="ru-RU"/>
            </a:defPPr>
            <a:lvl1pPr algn="just">
              <a:spcBef>
                <a:spcPct val="0"/>
              </a:spcBef>
              <a:defRPr sz="6700" b="1">
                <a:solidFill>
                  <a:schemeClr val="bg1"/>
                </a:solidFill>
                <a:latin typeface="+mj-lt"/>
                <a:ea typeface="+mj-ea"/>
                <a:cs typeface="+mj-cs"/>
              </a:defRPr>
            </a:lvl1pPr>
          </a:lstStyle>
          <a:p>
            <a:pPr algn="l"/>
            <a:r>
              <a:rPr lang="en-US" dirty="0"/>
              <a:t>1. Equivalence partitioning</a:t>
            </a:r>
            <a:r>
              <a:rPr lang="ru-RU" dirty="0"/>
              <a:t> </a:t>
            </a:r>
            <a:r>
              <a:rPr lang="en-US" dirty="0"/>
              <a:t>and BVA</a:t>
            </a:r>
            <a:endParaRPr lang="ru-RU" dirty="0"/>
          </a:p>
        </p:txBody>
      </p:sp>
      <p:sp>
        <p:nvSpPr>
          <p:cNvPr id="5" name="Заголовок 1"/>
          <p:cNvSpPr txBox="1">
            <a:spLocks/>
          </p:cNvSpPr>
          <p:nvPr/>
        </p:nvSpPr>
        <p:spPr>
          <a:xfrm>
            <a:off x="467544" y="3429000"/>
            <a:ext cx="7128792" cy="593812"/>
          </a:xfrm>
          <a:prstGeom prst="rect">
            <a:avLst/>
          </a:prstGeom>
        </p:spPr>
        <p:txBody>
          <a:bodyPr vert="horz" lIns="91440" tIns="45720" rIns="91440" bIns="45720" rtlCol="0" anchor="ctr">
            <a:normAutofit fontScale="60000" lnSpcReduction="20000"/>
          </a:bodyPr>
          <a:lstStyle>
            <a:defPPr>
              <a:defRPr lang="ru-RU"/>
            </a:defPPr>
            <a:lvl1pPr algn="just">
              <a:spcBef>
                <a:spcPct val="0"/>
              </a:spcBef>
              <a:defRPr sz="6700" b="1">
                <a:solidFill>
                  <a:schemeClr val="bg1"/>
                </a:solidFill>
                <a:latin typeface="+mj-lt"/>
                <a:ea typeface="+mj-ea"/>
                <a:cs typeface="+mj-cs"/>
              </a:defRPr>
            </a:lvl1pPr>
          </a:lstStyle>
          <a:p>
            <a:r>
              <a:rPr lang="en-US" dirty="0"/>
              <a:t>2</a:t>
            </a:r>
            <a:r>
              <a:rPr lang="en-US" dirty="0" smtClean="0"/>
              <a:t>. Decision </a:t>
            </a:r>
            <a:r>
              <a:rPr lang="en-US" dirty="0"/>
              <a:t>tables</a:t>
            </a:r>
          </a:p>
        </p:txBody>
      </p:sp>
      <p:sp>
        <p:nvSpPr>
          <p:cNvPr id="7" name="Прямоугольник 6"/>
          <p:cNvSpPr/>
          <p:nvPr/>
        </p:nvSpPr>
        <p:spPr>
          <a:xfrm>
            <a:off x="467544" y="4363148"/>
            <a:ext cx="7056784" cy="648072"/>
          </a:xfrm>
          <a:prstGeom prst="rect">
            <a:avLst/>
          </a:prstGeom>
        </p:spPr>
        <p:txBody>
          <a:bodyPr vert="horz" lIns="91440" tIns="45720" rIns="91440" bIns="45720" rtlCol="0" anchor="ctr">
            <a:noAutofit/>
          </a:bodyPr>
          <a:lstStyle/>
          <a:p>
            <a:pPr algn="just">
              <a:spcBef>
                <a:spcPct val="0"/>
              </a:spcBef>
            </a:pPr>
            <a:r>
              <a:rPr lang="en-US" sz="4000" b="1" dirty="0" smtClean="0">
                <a:solidFill>
                  <a:schemeClr val="bg1"/>
                </a:solidFill>
                <a:latin typeface="+mj-lt"/>
                <a:ea typeface="+mj-ea"/>
                <a:cs typeface="+mj-cs"/>
              </a:rPr>
              <a:t>3. State </a:t>
            </a:r>
            <a:r>
              <a:rPr lang="en-US" sz="4000" b="1" dirty="0">
                <a:solidFill>
                  <a:schemeClr val="bg1"/>
                </a:solidFill>
                <a:latin typeface="+mj-lt"/>
                <a:ea typeface="+mj-ea"/>
                <a:cs typeface="+mj-cs"/>
              </a:rPr>
              <a:t>Transition Testing</a:t>
            </a:r>
            <a:endParaRPr lang="ru-RU" sz="4000" b="1" dirty="0">
              <a:solidFill>
                <a:schemeClr val="bg1"/>
              </a:solidFill>
              <a:latin typeface="+mj-lt"/>
              <a:ea typeface="+mj-ea"/>
              <a:cs typeface="+mj-cs"/>
            </a:endParaRPr>
          </a:p>
        </p:txBody>
      </p:sp>
      <p:sp>
        <p:nvSpPr>
          <p:cNvPr id="8" name="Объект 2"/>
          <p:cNvSpPr txBox="1">
            <a:spLocks/>
          </p:cNvSpPr>
          <p:nvPr/>
        </p:nvSpPr>
        <p:spPr>
          <a:xfrm>
            <a:off x="436464" y="6071914"/>
            <a:ext cx="818785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err="1" smtClean="0">
                <a:solidFill>
                  <a:schemeClr val="bg2">
                    <a:lumMod val="25000"/>
                  </a:schemeClr>
                </a:solidFill>
              </a:rPr>
              <a:t>Kika</a:t>
            </a:r>
            <a:r>
              <a:rPr lang="en-US" sz="2400" dirty="0" smtClean="0">
                <a:solidFill>
                  <a:schemeClr val="bg2">
                    <a:lumMod val="25000"/>
                  </a:schemeClr>
                </a:solidFill>
              </a:rPr>
              <a:t> </a:t>
            </a:r>
            <a:r>
              <a:rPr lang="en-US" sz="2400" dirty="0" err="1" smtClean="0">
                <a:solidFill>
                  <a:schemeClr val="bg2">
                    <a:lumMod val="25000"/>
                  </a:schemeClr>
                </a:solidFill>
              </a:rPr>
              <a:t>Anastasiia</a:t>
            </a:r>
            <a:endParaRPr lang="ru-RU" sz="2400" dirty="0">
              <a:solidFill>
                <a:schemeClr val="bg2">
                  <a:lumMod val="25000"/>
                </a:schemeClr>
              </a:solidFill>
            </a:endParaRPr>
          </a:p>
        </p:txBody>
      </p:sp>
    </p:spTree>
    <p:extLst>
      <p:ext uri="{BB962C8B-B14F-4D97-AF65-F5344CB8AC3E}">
        <p14:creationId xmlns:p14="http://schemas.microsoft.com/office/powerpoint/2010/main" val="3933476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252520" cy="1628799"/>
          </a:xfrm>
        </p:spPr>
        <p:txBody>
          <a:bodyPr>
            <a:normAutofit fontScale="90000"/>
          </a:bodyPr>
          <a:lstStyle/>
          <a:p>
            <a:pPr algn="just"/>
            <a:r>
              <a:rPr lang="en-US" sz="2800" b="1" dirty="0" smtClean="0"/>
              <a:t>1. </a:t>
            </a:r>
            <a:r>
              <a:rPr lang="en-US" sz="2800" dirty="0"/>
              <a:t>Student has to get </a:t>
            </a:r>
            <a:r>
              <a:rPr lang="en-US" sz="2800" b="1" dirty="0"/>
              <a:t>at least 20 score </a:t>
            </a:r>
            <a:r>
              <a:rPr lang="en-US" sz="2800" dirty="0"/>
              <a:t>to successfully pass the 1st step of entrance exam and to be allowed to move to the next one. If student managed to get </a:t>
            </a:r>
            <a:r>
              <a:rPr lang="en-US" sz="2800" b="1" dirty="0"/>
              <a:t>more than 36 score </a:t>
            </a:r>
            <a:r>
              <a:rPr lang="en-US" sz="2800" dirty="0"/>
              <a:t>he will be automatically enrolled to the university. The </a:t>
            </a:r>
            <a:r>
              <a:rPr lang="en-US" sz="2800" b="1" dirty="0"/>
              <a:t>maximum</a:t>
            </a:r>
            <a:r>
              <a:rPr lang="en-US" sz="2800" dirty="0"/>
              <a:t> that he can get is </a:t>
            </a:r>
            <a:r>
              <a:rPr lang="en-US" sz="2800" b="1" dirty="0"/>
              <a:t>40 score</a:t>
            </a:r>
            <a:r>
              <a:rPr lang="en-US" sz="2800" dirty="0"/>
              <a:t>. </a:t>
            </a:r>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282210017"/>
              </p:ext>
            </p:extLst>
          </p:nvPr>
        </p:nvGraphicFramePr>
        <p:xfrm>
          <a:off x="323528" y="2144118"/>
          <a:ext cx="8568950" cy="1653920"/>
        </p:xfrm>
        <a:graphic>
          <a:graphicData uri="http://schemas.openxmlformats.org/drawingml/2006/table">
            <a:tbl>
              <a:tblPr firstRow="1" bandRow="1">
                <a:tableStyleId>{F5AB1C69-6EDB-4FF4-983F-18BD219EF322}</a:tableStyleId>
              </a:tblPr>
              <a:tblGrid>
                <a:gridCol w="1713790"/>
                <a:gridCol w="1713790"/>
                <a:gridCol w="1713790"/>
                <a:gridCol w="1713790"/>
                <a:gridCol w="1713790"/>
              </a:tblGrid>
              <a:tr h="780826">
                <a:tc>
                  <a:txBody>
                    <a:bodyPr/>
                    <a:lstStyle/>
                    <a:p>
                      <a:endParaRPr lang="ru-RU" dirty="0"/>
                    </a:p>
                  </a:txBody>
                  <a:tcPr/>
                </a:tc>
                <a:tc>
                  <a:txBody>
                    <a:bodyPr/>
                    <a:lstStyle/>
                    <a:p>
                      <a:pPr algn="ctr"/>
                      <a:r>
                        <a:rPr lang="en-US" dirty="0" smtClean="0"/>
                        <a:t>Valid for failing an exam</a:t>
                      </a:r>
                      <a:endParaRPr lang="ru-RU" dirty="0"/>
                    </a:p>
                  </a:txBody>
                  <a:tcPr/>
                </a:tc>
                <a:tc>
                  <a:txBody>
                    <a:bodyPr/>
                    <a:lstStyle/>
                    <a:p>
                      <a:pPr algn="ctr"/>
                      <a:r>
                        <a:rPr lang="en-US" dirty="0" smtClean="0"/>
                        <a:t>Valid</a:t>
                      </a:r>
                      <a:r>
                        <a:rPr lang="en-US" baseline="0" dirty="0" smtClean="0"/>
                        <a:t> for passing 1 step of an exam</a:t>
                      </a:r>
                      <a:endParaRPr lang="ru-RU" dirty="0"/>
                    </a:p>
                  </a:txBody>
                  <a:tcPr/>
                </a:tc>
                <a:tc>
                  <a:txBody>
                    <a:bodyPr/>
                    <a:lstStyle/>
                    <a:p>
                      <a:pPr algn="ctr"/>
                      <a:r>
                        <a:rPr lang="en-US" dirty="0" smtClean="0"/>
                        <a:t>Valid for auto enroll to</a:t>
                      </a:r>
                      <a:r>
                        <a:rPr lang="en-US" baseline="0" dirty="0" smtClean="0"/>
                        <a:t> the University</a:t>
                      </a:r>
                      <a:r>
                        <a:rPr lang="en-US" dirty="0" smtClean="0"/>
                        <a:t> </a:t>
                      </a:r>
                      <a:endParaRPr lang="ru-RU" dirty="0"/>
                    </a:p>
                  </a:txBody>
                  <a:tcPr/>
                </a:tc>
                <a:tc>
                  <a:txBody>
                    <a:bodyPr/>
                    <a:lstStyle/>
                    <a:p>
                      <a:pPr algn="ctr"/>
                      <a:r>
                        <a:rPr lang="en-US" dirty="0" smtClean="0">
                          <a:effectLst/>
                        </a:rPr>
                        <a:t>Invalid</a:t>
                      </a:r>
                      <a:endParaRPr lang="ru-RU" dirty="0">
                        <a:effectLst/>
                      </a:endParaRPr>
                    </a:p>
                  </a:txBody>
                  <a:tcPr/>
                </a:tc>
              </a:tr>
              <a:tr h="369760">
                <a:tc>
                  <a:txBody>
                    <a:bodyPr/>
                    <a:lstStyle/>
                    <a:p>
                      <a:r>
                        <a:rPr lang="en-US" dirty="0" smtClean="0"/>
                        <a:t>Score</a:t>
                      </a:r>
                      <a:endParaRPr lang="ru-RU" dirty="0"/>
                    </a:p>
                  </a:txBody>
                  <a:tcPr/>
                </a:tc>
                <a:tc>
                  <a:txBody>
                    <a:bodyPr/>
                    <a:lstStyle/>
                    <a:p>
                      <a:pPr algn="ctr"/>
                      <a:r>
                        <a:rPr lang="uk-UA" dirty="0" smtClean="0"/>
                        <a:t>0-19</a:t>
                      </a:r>
                      <a:endParaRPr lang="ru-RU" dirty="0"/>
                    </a:p>
                  </a:txBody>
                  <a:tcPr/>
                </a:tc>
                <a:tc>
                  <a:txBody>
                    <a:bodyPr/>
                    <a:lstStyle/>
                    <a:p>
                      <a:pPr algn="ctr"/>
                      <a:r>
                        <a:rPr lang="uk-UA" dirty="0" smtClean="0"/>
                        <a:t>20-36</a:t>
                      </a:r>
                      <a:endParaRPr lang="ru-RU" dirty="0"/>
                    </a:p>
                  </a:txBody>
                  <a:tcPr/>
                </a:tc>
                <a:tc>
                  <a:txBody>
                    <a:bodyPr/>
                    <a:lstStyle/>
                    <a:p>
                      <a:pPr algn="ctr"/>
                      <a:r>
                        <a:rPr lang="uk-UA" dirty="0" smtClean="0"/>
                        <a:t>37-40</a:t>
                      </a:r>
                      <a:endParaRPr lang="ru-RU" dirty="0"/>
                    </a:p>
                  </a:txBody>
                  <a:tcPr/>
                </a:tc>
                <a:tc>
                  <a:txBody>
                    <a:bodyPr/>
                    <a:lstStyle/>
                    <a:p>
                      <a:pPr algn="ctr"/>
                      <a:r>
                        <a:rPr lang="en-US" dirty="0" smtClean="0">
                          <a:effectLst/>
                        </a:rPr>
                        <a:t>&gt;=41</a:t>
                      </a:r>
                      <a:endParaRPr lang="ru-RU" dirty="0">
                        <a:effectLst/>
                      </a:endParaRPr>
                    </a:p>
                  </a:txBody>
                  <a:tcPr/>
                </a:tc>
              </a:tr>
              <a:tr h="369760">
                <a:tc>
                  <a:txBody>
                    <a:bodyPr/>
                    <a:lstStyle/>
                    <a:p>
                      <a:r>
                        <a:rPr lang="en-US" dirty="0" smtClean="0"/>
                        <a:t>EP</a:t>
                      </a:r>
                      <a:endParaRPr lang="ru-RU" dirty="0"/>
                    </a:p>
                  </a:txBody>
                  <a:tcPr/>
                </a:tc>
                <a:tc>
                  <a:txBody>
                    <a:bodyPr/>
                    <a:lstStyle/>
                    <a:p>
                      <a:pPr algn="ctr"/>
                      <a:r>
                        <a:rPr lang="en-US" dirty="0" smtClean="0"/>
                        <a:t>8</a:t>
                      </a:r>
                      <a:endParaRPr lang="ru-RU" dirty="0"/>
                    </a:p>
                  </a:txBody>
                  <a:tcPr/>
                </a:tc>
                <a:tc>
                  <a:txBody>
                    <a:bodyPr/>
                    <a:lstStyle/>
                    <a:p>
                      <a:pPr algn="ctr"/>
                      <a:r>
                        <a:rPr lang="en-US" dirty="0" smtClean="0"/>
                        <a:t>27</a:t>
                      </a:r>
                      <a:endParaRPr lang="ru-RU" dirty="0"/>
                    </a:p>
                  </a:txBody>
                  <a:tcPr/>
                </a:tc>
                <a:tc>
                  <a:txBody>
                    <a:bodyPr/>
                    <a:lstStyle/>
                    <a:p>
                      <a:pPr algn="ctr"/>
                      <a:r>
                        <a:rPr lang="en-US" dirty="0" smtClean="0"/>
                        <a:t>38</a:t>
                      </a:r>
                      <a:endParaRPr lang="ru-RU" dirty="0"/>
                    </a:p>
                  </a:txBody>
                  <a:tcPr/>
                </a:tc>
                <a:tc>
                  <a:txBody>
                    <a:bodyPr/>
                    <a:lstStyle/>
                    <a:p>
                      <a:pPr algn="ctr"/>
                      <a:r>
                        <a:rPr lang="en-US" dirty="0" smtClean="0">
                          <a:effectLst/>
                        </a:rPr>
                        <a:t>45</a:t>
                      </a:r>
                      <a:endParaRPr lang="ru-RU" dirty="0">
                        <a:effectLst/>
                      </a:endParaRPr>
                    </a:p>
                  </a:txBody>
                  <a:tcPr/>
                </a:tc>
              </a:tr>
            </a:tbl>
          </a:graphicData>
        </a:graphic>
      </p:graphicFrame>
      <p:sp>
        <p:nvSpPr>
          <p:cNvPr id="5" name="Прямоугольник 4"/>
          <p:cNvSpPr/>
          <p:nvPr/>
        </p:nvSpPr>
        <p:spPr>
          <a:xfrm>
            <a:off x="2846" y="1628800"/>
            <a:ext cx="3384376" cy="50405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Equivalence partitioning (EP)</a:t>
            </a:r>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2254247846"/>
              </p:ext>
            </p:extLst>
          </p:nvPr>
        </p:nvGraphicFramePr>
        <p:xfrm>
          <a:off x="323528" y="3789040"/>
          <a:ext cx="8568952" cy="1828800"/>
        </p:xfrm>
        <a:graphic>
          <a:graphicData uri="http://schemas.openxmlformats.org/drawingml/2006/table">
            <a:tbl>
              <a:tblPr firstRow="1" bandRow="1">
                <a:tableStyleId>{F5AB1C69-6EDB-4FF4-983F-18BD219EF322}</a:tableStyleId>
              </a:tblPr>
              <a:tblGrid>
                <a:gridCol w="450997"/>
                <a:gridCol w="4134144"/>
                <a:gridCol w="3983811"/>
              </a:tblGrid>
              <a:tr h="288032">
                <a:tc>
                  <a:txBody>
                    <a:bodyPr/>
                    <a:lstStyle/>
                    <a:p>
                      <a:pPr algn="ctr"/>
                      <a:r>
                        <a:rPr lang="uk-UA" dirty="0" smtClean="0"/>
                        <a:t>№</a:t>
                      </a:r>
                      <a:endParaRPr lang="ru-RU" dirty="0"/>
                    </a:p>
                  </a:txBody>
                  <a:tcPr/>
                </a:tc>
                <a:tc>
                  <a:txBody>
                    <a:bodyPr/>
                    <a:lstStyle/>
                    <a:p>
                      <a:pPr algn="ctr"/>
                      <a:r>
                        <a:rPr lang="en-US" dirty="0" smtClean="0"/>
                        <a:t>Condition</a:t>
                      </a:r>
                      <a:endParaRPr lang="ru-RU" dirty="0"/>
                    </a:p>
                  </a:txBody>
                  <a:tcPr/>
                </a:tc>
                <a:tc>
                  <a:txBody>
                    <a:bodyPr/>
                    <a:lstStyle/>
                    <a:p>
                      <a:pPr algn="ctr"/>
                      <a:r>
                        <a:rPr lang="en-US" dirty="0" smtClean="0"/>
                        <a:t>Expected result</a:t>
                      </a:r>
                      <a:endParaRPr lang="ru-RU" dirty="0"/>
                    </a:p>
                  </a:txBody>
                  <a:tcPr/>
                </a:tc>
              </a:tr>
              <a:tr h="354320">
                <a:tc>
                  <a:txBody>
                    <a:bodyPr/>
                    <a:lstStyle/>
                    <a:p>
                      <a:pPr algn="ctr"/>
                      <a:r>
                        <a:rPr lang="en-US" dirty="0" smtClean="0"/>
                        <a:t>1</a:t>
                      </a:r>
                      <a:endParaRPr lang="ru-RU" dirty="0"/>
                    </a:p>
                  </a:txBody>
                  <a:tcPr/>
                </a:tc>
                <a:tc>
                  <a:txBody>
                    <a:bodyPr/>
                    <a:lstStyle/>
                    <a:p>
                      <a:r>
                        <a:rPr lang="en-US" dirty="0" smtClean="0"/>
                        <a:t>Get score “8”</a:t>
                      </a:r>
                    </a:p>
                  </a:txBody>
                  <a:tcPr/>
                </a:tc>
                <a:tc>
                  <a:txBody>
                    <a:bodyPr/>
                    <a:lstStyle/>
                    <a:p>
                      <a:r>
                        <a:rPr lang="en-US" dirty="0" smtClean="0"/>
                        <a:t>An</a:t>
                      </a:r>
                      <a:r>
                        <a:rPr lang="en-US" baseline="0" dirty="0" smtClean="0"/>
                        <a:t> exam is failed</a:t>
                      </a:r>
                      <a:endParaRPr lang="en-US" dirty="0" smtClean="0"/>
                    </a:p>
                  </a:txBody>
                  <a:tcPr/>
                </a:tc>
              </a:tr>
              <a:tr h="326465">
                <a:tc>
                  <a:txBody>
                    <a:bodyPr/>
                    <a:lstStyle/>
                    <a:p>
                      <a:pPr algn="ctr"/>
                      <a:r>
                        <a:rPr lang="en-US" dirty="0" smtClean="0"/>
                        <a:t>2</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score “27”</a:t>
                      </a:r>
                    </a:p>
                  </a:txBody>
                  <a:tcPr/>
                </a:tc>
                <a:tc>
                  <a:txBody>
                    <a:bodyPr/>
                    <a:lstStyle/>
                    <a:p>
                      <a:r>
                        <a:rPr lang="en-US" baseline="0" dirty="0" smtClean="0"/>
                        <a:t>The 1 step of an exam is passed</a:t>
                      </a:r>
                      <a:endParaRPr lang="ru-RU" dirty="0"/>
                    </a:p>
                  </a:txBody>
                  <a:tcPr/>
                </a:tc>
              </a:tr>
              <a:tr h="326465">
                <a:tc>
                  <a:txBody>
                    <a:bodyPr/>
                    <a:lstStyle/>
                    <a:p>
                      <a:pPr algn="ctr"/>
                      <a:r>
                        <a:rPr lang="en-US" dirty="0" smtClean="0"/>
                        <a:t>3</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score “38”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a:t>
                      </a:r>
                      <a:r>
                        <a:rPr lang="en-US" baseline="0" dirty="0" smtClean="0"/>
                        <a:t>matically enrolled to the University</a:t>
                      </a:r>
                      <a:endParaRPr lang="ru-RU" dirty="0" smtClean="0"/>
                    </a:p>
                  </a:txBody>
                  <a:tcPr/>
                </a:tc>
              </a:tr>
              <a:tr h="326465">
                <a:tc>
                  <a:txBody>
                    <a:bodyPr/>
                    <a:lstStyle/>
                    <a:p>
                      <a:pPr algn="ctr"/>
                      <a:r>
                        <a:rPr lang="uk-UA" dirty="0" smtClean="0"/>
                        <a:t>4</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score “45” or more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r>
            </a:tbl>
          </a:graphicData>
        </a:graphic>
      </p:graphicFrame>
    </p:spTree>
    <p:extLst>
      <p:ext uri="{BB962C8B-B14F-4D97-AF65-F5344CB8AC3E}">
        <p14:creationId xmlns:p14="http://schemas.microsoft.com/office/powerpoint/2010/main" val="61064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159276168"/>
              </p:ext>
            </p:extLst>
          </p:nvPr>
        </p:nvGraphicFramePr>
        <p:xfrm>
          <a:off x="467544" y="1052736"/>
          <a:ext cx="8568950" cy="1675624"/>
        </p:xfrm>
        <a:graphic>
          <a:graphicData uri="http://schemas.openxmlformats.org/drawingml/2006/table">
            <a:tbl>
              <a:tblPr firstRow="1" bandRow="1">
                <a:tableStyleId>{1E171933-4619-4E11-9A3F-F7608DF75F80}</a:tableStyleId>
              </a:tblPr>
              <a:tblGrid>
                <a:gridCol w="1713790"/>
                <a:gridCol w="1713790"/>
                <a:gridCol w="1713790"/>
                <a:gridCol w="1713790"/>
                <a:gridCol w="1713790"/>
              </a:tblGrid>
              <a:tr h="936104">
                <a:tc>
                  <a:txBody>
                    <a:bodyPr/>
                    <a:lstStyle/>
                    <a:p>
                      <a:endParaRPr lang="ru-RU" dirty="0"/>
                    </a:p>
                  </a:txBody>
                  <a:tcPr>
                    <a:lnR w="12700" cap="flat" cmpd="sng" algn="ctr">
                      <a:solidFill>
                        <a:schemeClr val="accent4">
                          <a:lumMod val="75000"/>
                        </a:scheme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Valid for failing an exam </a:t>
                      </a:r>
                      <a:endParaRPr lang="ru-RU"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tcPr>
                </a:tc>
                <a:tc>
                  <a:txBody>
                    <a:bodyPr/>
                    <a:lstStyle/>
                    <a:p>
                      <a:pPr algn="ctr"/>
                      <a:r>
                        <a:rPr lang="en-US" dirty="0" smtClean="0"/>
                        <a:t>Valid</a:t>
                      </a:r>
                      <a:r>
                        <a:rPr lang="en-US" baseline="0" dirty="0" smtClean="0"/>
                        <a:t> for passing 1 step of an exam</a:t>
                      </a:r>
                      <a:endParaRPr lang="ru-RU"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tcPr>
                </a:tc>
                <a:tc>
                  <a:txBody>
                    <a:bodyPr/>
                    <a:lstStyle/>
                    <a:p>
                      <a:pPr algn="ctr"/>
                      <a:r>
                        <a:rPr lang="en-US" dirty="0" smtClean="0"/>
                        <a:t>Valid for auto enroll to</a:t>
                      </a:r>
                      <a:r>
                        <a:rPr lang="en-US" baseline="0" dirty="0" smtClean="0"/>
                        <a:t> the University</a:t>
                      </a:r>
                      <a:r>
                        <a:rPr lang="en-US" dirty="0" smtClean="0"/>
                        <a:t> </a:t>
                      </a:r>
                      <a:endParaRPr lang="ru-RU"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tcPr>
                </a:tc>
                <a:tc>
                  <a:txBody>
                    <a:bodyPr/>
                    <a:lstStyle/>
                    <a:p>
                      <a:pPr algn="ctr"/>
                      <a:r>
                        <a:rPr lang="en-US" dirty="0" smtClean="0">
                          <a:effectLst/>
                        </a:rPr>
                        <a:t>Invalid</a:t>
                      </a:r>
                      <a:endParaRPr lang="ru-RU" dirty="0">
                        <a:effectLst/>
                      </a:endParaRPr>
                    </a:p>
                  </a:txBody>
                  <a:tcPr>
                    <a:lnL w="12700" cap="flat" cmpd="sng" algn="ctr">
                      <a:solidFill>
                        <a:schemeClr val="accent4">
                          <a:lumMod val="75000"/>
                        </a:schemeClr>
                      </a:solidFill>
                      <a:prstDash val="solid"/>
                      <a:round/>
                      <a:headEnd type="none" w="med" len="med"/>
                      <a:tailEnd type="none" w="med" len="med"/>
                    </a:lnL>
                  </a:tcPr>
                </a:tc>
              </a:tr>
              <a:tr h="369760">
                <a:tc>
                  <a:txBody>
                    <a:bodyPr/>
                    <a:lstStyle/>
                    <a:p>
                      <a:r>
                        <a:rPr lang="en-US" dirty="0" smtClean="0"/>
                        <a:t>Score</a:t>
                      </a:r>
                      <a:endParaRPr lang="ru-RU" dirty="0"/>
                    </a:p>
                  </a:txBody>
                  <a:tcPr>
                    <a:lnR w="12700" cap="flat" cmpd="sng" algn="ctr">
                      <a:solidFill>
                        <a:schemeClr val="accent4">
                          <a:lumMod val="75000"/>
                        </a:schemeClr>
                      </a:solidFill>
                      <a:prstDash val="solid"/>
                      <a:round/>
                      <a:headEnd type="none" w="med" len="med"/>
                      <a:tailEnd type="none" w="med" len="med"/>
                    </a:lnR>
                  </a:tcPr>
                </a:tc>
                <a:tc>
                  <a:txBody>
                    <a:bodyPr/>
                    <a:lstStyle/>
                    <a:p>
                      <a:pPr algn="ctr"/>
                      <a:r>
                        <a:rPr lang="uk-UA" dirty="0" smtClean="0"/>
                        <a:t>0-19</a:t>
                      </a:r>
                      <a:endParaRPr lang="ru-RU"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tcPr>
                </a:tc>
                <a:tc>
                  <a:txBody>
                    <a:bodyPr/>
                    <a:lstStyle/>
                    <a:p>
                      <a:pPr algn="ctr"/>
                      <a:r>
                        <a:rPr lang="uk-UA" dirty="0" smtClean="0"/>
                        <a:t>20-36</a:t>
                      </a:r>
                      <a:endParaRPr lang="ru-RU"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tcPr>
                </a:tc>
                <a:tc>
                  <a:txBody>
                    <a:bodyPr/>
                    <a:lstStyle/>
                    <a:p>
                      <a:pPr algn="ctr"/>
                      <a:r>
                        <a:rPr lang="uk-UA" dirty="0" smtClean="0"/>
                        <a:t>37-40</a:t>
                      </a:r>
                      <a:endParaRPr lang="ru-RU"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tcPr>
                </a:tc>
                <a:tc>
                  <a:txBody>
                    <a:bodyPr/>
                    <a:lstStyle/>
                    <a:p>
                      <a:pPr algn="ctr"/>
                      <a:r>
                        <a:rPr lang="en-US" dirty="0" smtClean="0">
                          <a:effectLst/>
                        </a:rPr>
                        <a:t>&gt;=41</a:t>
                      </a:r>
                      <a:endParaRPr lang="ru-RU" dirty="0">
                        <a:effectLst/>
                      </a:endParaRPr>
                    </a:p>
                  </a:txBody>
                  <a:tcPr>
                    <a:lnL w="12700" cap="flat" cmpd="sng" algn="ctr">
                      <a:solidFill>
                        <a:schemeClr val="accent4">
                          <a:lumMod val="75000"/>
                        </a:schemeClr>
                      </a:solidFill>
                      <a:prstDash val="solid"/>
                      <a:round/>
                      <a:headEnd type="none" w="med" len="med"/>
                      <a:tailEnd type="none" w="med" len="med"/>
                    </a:lnL>
                  </a:tcPr>
                </a:tc>
              </a:tr>
              <a:tr h="369760">
                <a:tc>
                  <a:txBody>
                    <a:bodyPr/>
                    <a:lstStyle/>
                    <a:p>
                      <a:r>
                        <a:rPr lang="en-US" dirty="0" smtClean="0"/>
                        <a:t>BVA</a:t>
                      </a:r>
                      <a:endParaRPr lang="ru-RU" dirty="0"/>
                    </a:p>
                  </a:txBody>
                  <a:tcPr>
                    <a:lnR w="12700" cap="flat" cmpd="sng" algn="ctr">
                      <a:solidFill>
                        <a:schemeClr val="accent4">
                          <a:lumMod val="75000"/>
                        </a:schemeClr>
                      </a:solidFill>
                      <a:prstDash val="solid"/>
                      <a:round/>
                      <a:headEnd type="none" w="med" len="med"/>
                      <a:tailEnd type="none" w="med" len="med"/>
                    </a:lnR>
                  </a:tcPr>
                </a:tc>
                <a:tc>
                  <a:txBody>
                    <a:bodyPr/>
                    <a:lstStyle/>
                    <a:p>
                      <a:pPr algn="l"/>
                      <a:r>
                        <a:rPr lang="en-US" dirty="0" smtClean="0"/>
                        <a:t>0                      19</a:t>
                      </a:r>
                      <a:endParaRPr lang="ru-RU"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tcPr>
                </a:tc>
                <a:tc>
                  <a:txBody>
                    <a:bodyPr/>
                    <a:lstStyle/>
                    <a:p>
                      <a:pPr algn="l"/>
                      <a:r>
                        <a:rPr lang="en-US" dirty="0" smtClean="0"/>
                        <a:t>20 </a:t>
                      </a:r>
                      <a:r>
                        <a:rPr lang="en-US" baseline="0" dirty="0" smtClean="0"/>
                        <a:t> </a:t>
                      </a:r>
                      <a:r>
                        <a:rPr lang="en-US" dirty="0" smtClean="0"/>
                        <a:t>                  36</a:t>
                      </a:r>
                      <a:endParaRPr lang="ru-RU"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tcPr>
                </a:tc>
                <a:tc>
                  <a:txBody>
                    <a:bodyPr/>
                    <a:lstStyle/>
                    <a:p>
                      <a:pPr algn="l"/>
                      <a:r>
                        <a:rPr lang="en-US" dirty="0" smtClean="0"/>
                        <a:t>37 </a:t>
                      </a:r>
                      <a:r>
                        <a:rPr lang="en-US" baseline="0" dirty="0" smtClean="0"/>
                        <a:t> </a:t>
                      </a:r>
                      <a:r>
                        <a:rPr lang="en-US" dirty="0" smtClean="0"/>
                        <a:t>                  40</a:t>
                      </a:r>
                      <a:endParaRPr lang="ru-RU"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tcPr>
                </a:tc>
                <a:tc>
                  <a:txBody>
                    <a:bodyPr/>
                    <a:lstStyle/>
                    <a:p>
                      <a:pPr algn="ctr"/>
                      <a:r>
                        <a:rPr lang="en-US" dirty="0" smtClean="0">
                          <a:effectLst/>
                        </a:rPr>
                        <a:t>&gt;=41</a:t>
                      </a:r>
                      <a:endParaRPr lang="ru-RU" dirty="0">
                        <a:effectLst/>
                      </a:endParaRPr>
                    </a:p>
                  </a:txBody>
                  <a:tcPr>
                    <a:lnL w="12700" cap="flat" cmpd="sng" algn="ctr">
                      <a:solidFill>
                        <a:schemeClr val="accent4">
                          <a:lumMod val="75000"/>
                        </a:schemeClr>
                      </a:solidFill>
                      <a:prstDash val="solid"/>
                      <a:round/>
                      <a:headEnd type="none" w="med" len="med"/>
                      <a:tailEnd type="none" w="med" len="med"/>
                    </a:lnL>
                  </a:tcPr>
                </a:tc>
              </a:tr>
            </a:tbl>
          </a:graphicData>
        </a:graphic>
      </p:graphicFrame>
      <p:sp>
        <p:nvSpPr>
          <p:cNvPr id="5" name="Прямоугольник 4"/>
          <p:cNvSpPr/>
          <p:nvPr/>
        </p:nvSpPr>
        <p:spPr>
          <a:xfrm>
            <a:off x="0" y="548680"/>
            <a:ext cx="3384376"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t>Boundary value analysis (BVA)</a:t>
            </a:r>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4058720279"/>
              </p:ext>
            </p:extLst>
          </p:nvPr>
        </p:nvGraphicFramePr>
        <p:xfrm>
          <a:off x="467544" y="3140968"/>
          <a:ext cx="8568952" cy="2926080"/>
        </p:xfrm>
        <a:graphic>
          <a:graphicData uri="http://schemas.openxmlformats.org/drawingml/2006/table">
            <a:tbl>
              <a:tblPr firstRow="1" bandRow="1">
                <a:tableStyleId>{00A15C55-8517-42AA-B614-E9B94910E393}</a:tableStyleId>
              </a:tblPr>
              <a:tblGrid>
                <a:gridCol w="450997"/>
                <a:gridCol w="4134144"/>
                <a:gridCol w="3983811"/>
              </a:tblGrid>
              <a:tr h="288032">
                <a:tc>
                  <a:txBody>
                    <a:bodyPr/>
                    <a:lstStyle/>
                    <a:p>
                      <a:pPr algn="ctr"/>
                      <a:r>
                        <a:rPr lang="uk-UA" dirty="0" smtClean="0"/>
                        <a:t>№</a:t>
                      </a:r>
                      <a:endParaRPr lang="ru-RU" dirty="0"/>
                    </a:p>
                  </a:txBody>
                  <a:tcPr/>
                </a:tc>
                <a:tc>
                  <a:txBody>
                    <a:bodyPr/>
                    <a:lstStyle/>
                    <a:p>
                      <a:pPr algn="ctr"/>
                      <a:r>
                        <a:rPr lang="en-US" dirty="0" smtClean="0"/>
                        <a:t>Condition</a:t>
                      </a:r>
                      <a:endParaRPr lang="ru-RU" dirty="0"/>
                    </a:p>
                  </a:txBody>
                  <a:tcPr/>
                </a:tc>
                <a:tc>
                  <a:txBody>
                    <a:bodyPr/>
                    <a:lstStyle/>
                    <a:p>
                      <a:pPr algn="ctr"/>
                      <a:r>
                        <a:rPr lang="en-US" dirty="0" smtClean="0"/>
                        <a:t>Expected result</a:t>
                      </a:r>
                      <a:endParaRPr lang="ru-RU" dirty="0"/>
                    </a:p>
                  </a:txBody>
                  <a:tcPr/>
                </a:tc>
              </a:tr>
              <a:tr h="354320">
                <a:tc>
                  <a:txBody>
                    <a:bodyPr/>
                    <a:lstStyle/>
                    <a:p>
                      <a:pPr algn="ctr"/>
                      <a:r>
                        <a:rPr lang="en-US" dirty="0" smtClean="0"/>
                        <a:t>1</a:t>
                      </a:r>
                      <a:endParaRPr lang="ru-RU" dirty="0"/>
                    </a:p>
                  </a:txBody>
                  <a:tcPr/>
                </a:tc>
                <a:tc>
                  <a:txBody>
                    <a:bodyPr/>
                    <a:lstStyle/>
                    <a:p>
                      <a:r>
                        <a:rPr lang="en-US" dirty="0" smtClean="0"/>
                        <a:t>Get score “0”</a:t>
                      </a:r>
                    </a:p>
                  </a:txBody>
                  <a:tcPr/>
                </a:tc>
                <a:tc>
                  <a:txBody>
                    <a:bodyPr/>
                    <a:lstStyle/>
                    <a:p>
                      <a:r>
                        <a:rPr lang="en-US" dirty="0" smtClean="0"/>
                        <a:t>An</a:t>
                      </a:r>
                      <a:r>
                        <a:rPr lang="en-US" baseline="0" dirty="0" smtClean="0"/>
                        <a:t> exam is failed</a:t>
                      </a:r>
                      <a:endParaRPr lang="en-US" dirty="0" smtClean="0"/>
                    </a:p>
                  </a:txBody>
                  <a:tcPr/>
                </a:tc>
              </a:tr>
              <a:tr h="326465">
                <a:tc>
                  <a:txBody>
                    <a:bodyPr/>
                    <a:lstStyle/>
                    <a:p>
                      <a:pPr algn="ctr"/>
                      <a:r>
                        <a:rPr lang="en-US" dirty="0" smtClean="0"/>
                        <a:t>2</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score “19”</a:t>
                      </a:r>
                    </a:p>
                  </a:txBody>
                  <a:tcPr/>
                </a:tc>
                <a:tc>
                  <a:txBody>
                    <a:bodyPr/>
                    <a:lstStyle/>
                    <a:p>
                      <a:r>
                        <a:rPr lang="en-US" dirty="0" smtClean="0"/>
                        <a:t>An</a:t>
                      </a:r>
                      <a:r>
                        <a:rPr lang="en-US" baseline="0" dirty="0" smtClean="0"/>
                        <a:t> exam is failed</a:t>
                      </a:r>
                      <a:endParaRPr lang="en-US" dirty="0" smtClean="0"/>
                    </a:p>
                  </a:txBody>
                  <a:tcPr/>
                </a:tc>
              </a:tr>
              <a:tr h="326465">
                <a:tc>
                  <a:txBody>
                    <a:bodyPr/>
                    <a:lstStyle/>
                    <a:p>
                      <a:pPr algn="ctr"/>
                      <a:r>
                        <a:rPr lang="en-US" dirty="0" smtClean="0"/>
                        <a:t>3</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score “20”</a:t>
                      </a:r>
                    </a:p>
                  </a:txBody>
                  <a:tcPr/>
                </a:tc>
                <a:tc>
                  <a:txBody>
                    <a:bodyPr/>
                    <a:lstStyle/>
                    <a:p>
                      <a:r>
                        <a:rPr lang="en-US" baseline="0" dirty="0" smtClean="0"/>
                        <a:t>The 1 step of an exam is passed</a:t>
                      </a:r>
                      <a:endParaRPr lang="ru-RU" dirty="0"/>
                    </a:p>
                  </a:txBody>
                  <a:tcPr/>
                </a:tc>
              </a:tr>
              <a:tr h="326465">
                <a:tc>
                  <a:txBody>
                    <a:bodyPr/>
                    <a:lstStyle/>
                    <a:p>
                      <a:pPr algn="ctr"/>
                      <a:r>
                        <a:rPr lang="uk-UA" dirty="0" smtClean="0"/>
                        <a:t>4</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score “36”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1 step of an exam is passed</a:t>
                      </a:r>
                      <a:endParaRPr lang="ru-RU" dirty="0" smtClean="0"/>
                    </a:p>
                  </a:txBody>
                  <a:tcPr/>
                </a:tc>
              </a:tr>
              <a:tr h="326465">
                <a:tc>
                  <a:txBody>
                    <a:bodyPr/>
                    <a:lstStyle/>
                    <a:p>
                      <a:pPr algn="ctr"/>
                      <a:r>
                        <a:rPr lang="en-US" dirty="0" smtClean="0"/>
                        <a:t>5</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score “37”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a:t>
                      </a:r>
                      <a:r>
                        <a:rPr lang="en-US" baseline="0" dirty="0" smtClean="0"/>
                        <a:t>matically enrolled to the University</a:t>
                      </a:r>
                      <a:endParaRPr lang="ru-RU" dirty="0" smtClean="0"/>
                    </a:p>
                  </a:txBody>
                  <a:tcPr/>
                </a:tc>
              </a:tr>
              <a:tr h="326465">
                <a:tc>
                  <a:txBody>
                    <a:bodyPr/>
                    <a:lstStyle/>
                    <a:p>
                      <a:pPr algn="ctr"/>
                      <a:r>
                        <a:rPr lang="en-US" dirty="0" smtClean="0"/>
                        <a:t>6</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score “40”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a:t>
                      </a:r>
                      <a:r>
                        <a:rPr lang="en-US" baseline="0" dirty="0" smtClean="0"/>
                        <a:t>matically enrolled to the University</a:t>
                      </a:r>
                      <a:endParaRPr lang="ru-RU" dirty="0" smtClean="0"/>
                    </a:p>
                  </a:txBody>
                  <a:tcPr/>
                </a:tc>
              </a:tr>
              <a:tr h="326465">
                <a:tc>
                  <a:txBody>
                    <a:bodyPr/>
                    <a:lstStyle/>
                    <a:p>
                      <a:pPr algn="ctr"/>
                      <a:r>
                        <a:rPr lang="en-US" dirty="0" smtClean="0"/>
                        <a:t>7</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score “41” or more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r>
            </a:tbl>
          </a:graphicData>
        </a:graphic>
      </p:graphicFrame>
    </p:spTree>
    <p:extLst>
      <p:ext uri="{BB962C8B-B14F-4D97-AF65-F5344CB8AC3E}">
        <p14:creationId xmlns:p14="http://schemas.microsoft.com/office/powerpoint/2010/main" val="1869333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16632"/>
            <a:ext cx="8820472" cy="378565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lvl="0" algn="just"/>
            <a:r>
              <a:rPr lang="en-US" sz="2400" b="1" dirty="0" smtClean="0"/>
              <a:t>2. </a:t>
            </a:r>
            <a:r>
              <a:rPr lang="en-US" sz="2400" b="1" dirty="0">
                <a:solidFill>
                  <a:schemeClr val="tx1"/>
                </a:solidFill>
              </a:rPr>
              <a:t>Decision </a:t>
            </a:r>
            <a:r>
              <a:rPr lang="en-US" sz="2400" b="1" dirty="0" smtClean="0">
                <a:solidFill>
                  <a:schemeClr val="tx1"/>
                </a:solidFill>
              </a:rPr>
              <a:t>Table</a:t>
            </a:r>
            <a:endParaRPr lang="en-US" sz="2400" dirty="0" smtClean="0"/>
          </a:p>
          <a:p>
            <a:pPr algn="just"/>
            <a:r>
              <a:rPr lang="en-US" sz="2400" dirty="0" smtClean="0"/>
              <a:t>Supplier has a system of discounts to be provided to outlets he works with</a:t>
            </a:r>
            <a:r>
              <a:rPr lang="uk-UA" sz="2400" dirty="0" smtClean="0"/>
              <a:t>. </a:t>
            </a:r>
            <a:r>
              <a:rPr lang="en-US" sz="2400" dirty="0" smtClean="0"/>
              <a:t>An outlet has a constant 20% discount to any product in any order if this outlet is from the partners list. </a:t>
            </a:r>
          </a:p>
          <a:p>
            <a:pPr algn="just"/>
            <a:r>
              <a:rPr lang="en-US" sz="2400" dirty="0" smtClean="0"/>
              <a:t>Another type of discount is a 15% discount provided for the product if more than 10 units are ordered. </a:t>
            </a:r>
          </a:p>
          <a:p>
            <a:pPr algn="just"/>
            <a:r>
              <a:rPr lang="en-US" sz="2400" dirty="0" smtClean="0"/>
              <a:t>Besides these, the 10% discount might be provided for some products within promotional periods. </a:t>
            </a:r>
          </a:p>
          <a:p>
            <a:pPr algn="just"/>
            <a:r>
              <a:rPr lang="en-US" sz="2400" dirty="0" smtClean="0"/>
              <a:t>The last type of discount can’t be used by outlets with constant discount.</a:t>
            </a:r>
            <a:endParaRPr lang="ru-RU" sz="2400" dirty="0"/>
          </a:p>
        </p:txBody>
      </p:sp>
      <p:sp>
        <p:nvSpPr>
          <p:cNvPr id="3" name="Прямоугольник 2"/>
          <p:cNvSpPr/>
          <p:nvPr/>
        </p:nvSpPr>
        <p:spPr>
          <a:xfrm>
            <a:off x="871570" y="4005064"/>
            <a:ext cx="7776864" cy="2677656"/>
          </a:xfrm>
          <a:prstGeom prst="rect">
            <a:avLst/>
          </a:prstGeom>
        </p:spPr>
        <p:txBody>
          <a:bodyPr wrap="square">
            <a:spAutoFit/>
          </a:bodyPr>
          <a:lstStyle/>
          <a:p>
            <a:pPr marL="285750" indent="-285750" algn="just">
              <a:buFont typeface="Arial" panose="020B0604020202020204" pitchFamily="34" charset="0"/>
              <a:buChar char="•"/>
            </a:pPr>
            <a:r>
              <a:rPr lang="en-US" sz="2800" b="1" dirty="0" smtClean="0"/>
              <a:t>20%</a:t>
            </a:r>
            <a:r>
              <a:rPr lang="en-US" sz="2800" dirty="0" smtClean="0"/>
              <a:t> - if outlet is from partners list (constant)</a:t>
            </a:r>
          </a:p>
          <a:p>
            <a:pPr marL="285750" indent="-285750" algn="just">
              <a:buFont typeface="Arial" panose="020B0604020202020204" pitchFamily="34" charset="0"/>
              <a:buChar char="•"/>
            </a:pPr>
            <a:r>
              <a:rPr lang="en-US" sz="2800" b="1" dirty="0" smtClean="0"/>
              <a:t>15%</a:t>
            </a:r>
            <a:r>
              <a:rPr lang="en-US" sz="2800" dirty="0" smtClean="0"/>
              <a:t> - for the product if more than 10 units are ordered</a:t>
            </a:r>
          </a:p>
          <a:p>
            <a:pPr marL="285750" indent="-285750" algn="just">
              <a:buFont typeface="Arial" panose="020B0604020202020204" pitchFamily="34" charset="0"/>
              <a:buChar char="•"/>
            </a:pPr>
            <a:r>
              <a:rPr lang="en-US" sz="2800" b="1" dirty="0" smtClean="0"/>
              <a:t>10%</a:t>
            </a:r>
            <a:r>
              <a:rPr lang="en-US" sz="2800" dirty="0" smtClean="0"/>
              <a:t> - for some products within promotional periods (can’t be used with constant 20% discount)</a:t>
            </a:r>
          </a:p>
        </p:txBody>
      </p:sp>
    </p:spTree>
    <p:extLst>
      <p:ext uri="{BB962C8B-B14F-4D97-AF65-F5344CB8AC3E}">
        <p14:creationId xmlns:p14="http://schemas.microsoft.com/office/powerpoint/2010/main" val="2997377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2055233541"/>
              </p:ext>
            </p:extLst>
          </p:nvPr>
        </p:nvGraphicFramePr>
        <p:xfrm>
          <a:off x="3" y="0"/>
          <a:ext cx="9143998" cy="2407920"/>
        </p:xfrm>
        <a:graphic>
          <a:graphicData uri="http://schemas.openxmlformats.org/drawingml/2006/table">
            <a:tbl>
              <a:tblPr firstRow="1" bandRow="1">
                <a:tableStyleId>{7DF18680-E054-41AD-8BC1-D1AEF772440D}</a:tableStyleId>
              </a:tblPr>
              <a:tblGrid>
                <a:gridCol w="2501128"/>
                <a:gridCol w="819083"/>
                <a:gridCol w="803021"/>
                <a:gridCol w="803021"/>
                <a:gridCol w="843549"/>
                <a:gridCol w="843549"/>
                <a:gridCol w="843549"/>
                <a:gridCol w="843549"/>
                <a:gridCol w="843549"/>
              </a:tblGrid>
              <a:tr h="285644">
                <a:tc>
                  <a:txBody>
                    <a:bodyPr/>
                    <a:lstStyle/>
                    <a:p>
                      <a:pPr algn="ctr"/>
                      <a:r>
                        <a:rPr lang="en-US" sz="1600" dirty="0" smtClean="0"/>
                        <a:t>Causes (inputs)</a:t>
                      </a:r>
                      <a:endParaRPr lang="ru-RU" sz="1600" dirty="0"/>
                    </a:p>
                  </a:txBody>
                  <a:tcPr/>
                </a:tc>
                <a:tc>
                  <a:txBody>
                    <a:bodyPr/>
                    <a:lstStyle/>
                    <a:p>
                      <a:pPr algn="ctr"/>
                      <a:r>
                        <a:rPr lang="en-US" sz="1600" dirty="0" smtClean="0"/>
                        <a:t>R1</a:t>
                      </a:r>
                      <a:endParaRPr lang="ru-RU" sz="1600" dirty="0"/>
                    </a:p>
                  </a:txBody>
                  <a:tcPr/>
                </a:tc>
                <a:tc>
                  <a:txBody>
                    <a:bodyPr/>
                    <a:lstStyle/>
                    <a:p>
                      <a:pPr algn="ctr"/>
                      <a:r>
                        <a:rPr lang="en-US" sz="1600" dirty="0" smtClean="0"/>
                        <a:t>R2</a:t>
                      </a:r>
                      <a:endParaRPr lang="ru-RU" sz="1600" dirty="0"/>
                    </a:p>
                  </a:txBody>
                  <a:tcPr/>
                </a:tc>
                <a:tc>
                  <a:txBody>
                    <a:bodyPr/>
                    <a:lstStyle/>
                    <a:p>
                      <a:pPr algn="ctr"/>
                      <a:r>
                        <a:rPr lang="en-US" sz="1600" dirty="0" smtClean="0"/>
                        <a:t>R3</a:t>
                      </a:r>
                      <a:endParaRPr lang="ru-RU" sz="1600" dirty="0"/>
                    </a:p>
                  </a:txBody>
                  <a:tcPr/>
                </a:tc>
                <a:tc>
                  <a:txBody>
                    <a:bodyPr/>
                    <a:lstStyle/>
                    <a:p>
                      <a:pPr algn="ctr"/>
                      <a:r>
                        <a:rPr lang="en-US" sz="1600" dirty="0" smtClean="0">
                          <a:effectLst/>
                        </a:rPr>
                        <a:t>R4</a:t>
                      </a:r>
                      <a:endParaRPr lang="ru-RU" sz="1600" dirty="0">
                        <a:effectLst/>
                      </a:endParaRPr>
                    </a:p>
                  </a:txBody>
                  <a:tcPr/>
                </a:tc>
                <a:tc>
                  <a:txBody>
                    <a:bodyPr/>
                    <a:lstStyle/>
                    <a:p>
                      <a:pPr algn="ctr"/>
                      <a:r>
                        <a:rPr lang="en-US" sz="1600" dirty="0" smtClean="0">
                          <a:effectLst/>
                        </a:rPr>
                        <a:t>R5</a:t>
                      </a:r>
                      <a:endParaRPr lang="ru-RU" sz="1600" dirty="0">
                        <a:effectLst/>
                      </a:endParaRPr>
                    </a:p>
                  </a:txBody>
                  <a:tcPr/>
                </a:tc>
                <a:tc>
                  <a:txBody>
                    <a:bodyPr/>
                    <a:lstStyle/>
                    <a:p>
                      <a:pPr algn="ctr"/>
                      <a:r>
                        <a:rPr lang="en-US" sz="1600" dirty="0" smtClean="0">
                          <a:effectLst/>
                        </a:rPr>
                        <a:t>R6</a:t>
                      </a:r>
                      <a:endParaRPr lang="ru-RU" sz="1600" dirty="0">
                        <a:effectLst/>
                      </a:endParaRPr>
                    </a:p>
                  </a:txBody>
                  <a:tcPr/>
                </a:tc>
                <a:tc>
                  <a:txBody>
                    <a:bodyPr/>
                    <a:lstStyle/>
                    <a:p>
                      <a:pPr algn="ctr"/>
                      <a:r>
                        <a:rPr lang="en-US" sz="1600" dirty="0" smtClean="0">
                          <a:effectLst/>
                        </a:rPr>
                        <a:t>R7</a:t>
                      </a:r>
                      <a:endParaRPr lang="ru-RU" sz="1600" dirty="0">
                        <a:effectLst/>
                      </a:endParaRPr>
                    </a:p>
                  </a:txBody>
                  <a:tcPr/>
                </a:tc>
                <a:tc>
                  <a:txBody>
                    <a:bodyPr/>
                    <a:lstStyle/>
                    <a:p>
                      <a:pPr algn="ctr"/>
                      <a:r>
                        <a:rPr lang="en-US" sz="1600" dirty="0" smtClean="0">
                          <a:effectLst/>
                        </a:rPr>
                        <a:t>R8</a:t>
                      </a:r>
                      <a:endParaRPr lang="ru-RU" sz="1600" dirty="0">
                        <a:effectLst/>
                      </a:endParaRPr>
                    </a:p>
                  </a:txBody>
                  <a:tcPr/>
                </a:tc>
              </a:tr>
              <a:tr h="141392">
                <a:tc>
                  <a:txBody>
                    <a:bodyPr/>
                    <a:lstStyle/>
                    <a:p>
                      <a:r>
                        <a:rPr lang="en-US" sz="1400" dirty="0" smtClean="0"/>
                        <a:t>Outlet from partners list</a:t>
                      </a:r>
                      <a:r>
                        <a:rPr lang="en-US" sz="1400" baseline="0" dirty="0" smtClean="0"/>
                        <a:t> </a:t>
                      </a:r>
                      <a:endParaRPr lang="ru-RU" sz="1400" dirty="0"/>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r>
              <a:tr h="203998">
                <a:tc>
                  <a:txBody>
                    <a:bodyPr/>
                    <a:lstStyle/>
                    <a:p>
                      <a:r>
                        <a:rPr lang="en-US" sz="1400" dirty="0" smtClean="0"/>
                        <a:t>More</a:t>
                      </a:r>
                      <a:r>
                        <a:rPr lang="en-US" sz="1400" baseline="0" dirty="0" smtClean="0"/>
                        <a:t> than 10 units of the product are ordered</a:t>
                      </a:r>
                      <a:endParaRPr lang="ru-RU" sz="1400" dirty="0"/>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r>
              <a:tr h="0">
                <a:tc>
                  <a:txBody>
                    <a:bodyPr/>
                    <a:lstStyle/>
                    <a:p>
                      <a:r>
                        <a:rPr lang="en-US" sz="1400" dirty="0" smtClean="0"/>
                        <a:t>Promotional periods</a:t>
                      </a:r>
                      <a:endParaRPr lang="ru-RU" sz="1400" dirty="0"/>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c>
                  <a:txBody>
                    <a:bodyPr/>
                    <a:lstStyle/>
                    <a:p>
                      <a:pPr algn="ctr"/>
                      <a:r>
                        <a:rPr lang="en-US" sz="1400" b="1" dirty="0" smtClean="0">
                          <a:effectLst/>
                        </a:rPr>
                        <a:t>Y</a:t>
                      </a:r>
                      <a:endParaRPr lang="ru-RU" sz="1400" b="1" dirty="0">
                        <a:effectLst/>
                      </a:endParaRPr>
                    </a:p>
                  </a:txBody>
                  <a:tcPr/>
                </a:tc>
                <a:tc>
                  <a:txBody>
                    <a:bodyPr/>
                    <a:lstStyle/>
                    <a:p>
                      <a:pPr algn="ctr"/>
                      <a:r>
                        <a:rPr lang="en-US" sz="1400" b="1" dirty="0" smtClean="0">
                          <a:effectLst/>
                        </a:rPr>
                        <a:t>N</a:t>
                      </a:r>
                      <a:endParaRPr lang="ru-RU" sz="1400" b="1" dirty="0">
                        <a:effectLst/>
                      </a:endParaRPr>
                    </a:p>
                  </a:txBody>
                  <a:tcPr/>
                </a:tc>
              </a:tr>
              <a:tr h="0">
                <a:tc gridSpan="9">
                  <a:txBody>
                    <a:bodyPr/>
                    <a:lstStyle/>
                    <a:p>
                      <a:pPr algn="ctr"/>
                      <a:r>
                        <a:rPr lang="en-US" sz="1600" dirty="0" smtClean="0">
                          <a:effectLst/>
                        </a:rPr>
                        <a:t>Effects</a:t>
                      </a:r>
                      <a:r>
                        <a:rPr lang="en-US" sz="1600" baseline="0" dirty="0" smtClean="0">
                          <a:effectLst/>
                        </a:rPr>
                        <a:t> (outputs)</a:t>
                      </a:r>
                      <a:endParaRPr lang="ru-RU" sz="1600" dirty="0">
                        <a:effectLst/>
                      </a:endParaRPr>
                    </a:p>
                  </a:txBody>
                  <a:tcPr/>
                </a:tc>
                <a:tc hMerge="1">
                  <a:txBody>
                    <a:bodyPr/>
                    <a:lstStyle/>
                    <a:p>
                      <a:pPr algn="l"/>
                      <a:endParaRPr lang="ru-RU" dirty="0"/>
                    </a:p>
                  </a:txBody>
                  <a:tcPr/>
                </a:tc>
                <a:tc hMerge="1">
                  <a:txBody>
                    <a:bodyPr/>
                    <a:lstStyle/>
                    <a:p>
                      <a:pPr algn="l"/>
                      <a:endParaRPr lang="ru-RU" dirty="0"/>
                    </a:p>
                  </a:txBody>
                  <a:tcPr/>
                </a:tc>
                <a:tc hMerge="1">
                  <a:txBody>
                    <a:bodyPr/>
                    <a:lstStyle/>
                    <a:p>
                      <a:pPr algn="l"/>
                      <a:endParaRPr lang="ru-RU" dirty="0"/>
                    </a:p>
                  </a:txBody>
                  <a:tcPr/>
                </a:tc>
                <a:tc hMerge="1">
                  <a:txBody>
                    <a:bodyPr/>
                    <a:lstStyle/>
                    <a:p>
                      <a:pPr algn="ctr"/>
                      <a:endParaRPr lang="ru-RU" dirty="0">
                        <a:effectLst>
                          <a:outerShdw blurRad="38100" dist="38100" dir="2700000" algn="tl">
                            <a:srgbClr val="000000">
                              <a:alpha val="43137"/>
                            </a:srgbClr>
                          </a:outerShdw>
                        </a:effectLst>
                      </a:endParaRPr>
                    </a:p>
                  </a:txBody>
                  <a:tcPr/>
                </a:tc>
                <a:tc hMerge="1">
                  <a:txBody>
                    <a:bodyPr/>
                    <a:lstStyle/>
                    <a:p>
                      <a:pPr algn="ctr"/>
                      <a:endParaRPr lang="ru-RU" dirty="0">
                        <a:effectLst>
                          <a:outerShdw blurRad="38100" dist="38100" dir="2700000" algn="tl">
                            <a:srgbClr val="000000">
                              <a:alpha val="43137"/>
                            </a:srgbClr>
                          </a:outerShdw>
                        </a:effectLst>
                      </a:endParaRPr>
                    </a:p>
                  </a:txBody>
                  <a:tcPr/>
                </a:tc>
                <a:tc hMerge="1">
                  <a:txBody>
                    <a:bodyPr/>
                    <a:lstStyle/>
                    <a:p>
                      <a:pPr algn="ctr"/>
                      <a:endParaRPr lang="ru-RU" dirty="0">
                        <a:effectLst>
                          <a:outerShdw blurRad="38100" dist="38100" dir="2700000" algn="tl">
                            <a:srgbClr val="000000">
                              <a:alpha val="43137"/>
                            </a:srgbClr>
                          </a:outerShdw>
                        </a:effectLst>
                      </a:endParaRPr>
                    </a:p>
                  </a:txBody>
                  <a:tcPr/>
                </a:tc>
                <a:tc hMerge="1">
                  <a:txBody>
                    <a:bodyPr/>
                    <a:lstStyle/>
                    <a:p>
                      <a:pPr algn="ctr"/>
                      <a:endParaRPr lang="ru-RU" dirty="0">
                        <a:effectLst>
                          <a:outerShdw blurRad="38100" dist="38100" dir="2700000" algn="tl">
                            <a:srgbClr val="000000">
                              <a:alpha val="43137"/>
                            </a:srgbClr>
                          </a:outerShdw>
                        </a:effectLst>
                      </a:endParaRPr>
                    </a:p>
                  </a:txBody>
                  <a:tcPr/>
                </a:tc>
                <a:tc hMerge="1">
                  <a:txBody>
                    <a:bodyPr/>
                    <a:lstStyle/>
                    <a:p>
                      <a:pPr algn="ctr"/>
                      <a:endParaRPr lang="ru-RU" dirty="0">
                        <a:effectLst>
                          <a:outerShdw blurRad="38100" dist="38100" dir="2700000" algn="tl">
                            <a:srgbClr val="000000">
                              <a:alpha val="43137"/>
                            </a:srgbClr>
                          </a:outerShdw>
                        </a:effectLst>
                      </a:endParaRPr>
                    </a:p>
                  </a:txBody>
                  <a:tcPr/>
                </a:tc>
              </a:tr>
              <a:tr h="285644">
                <a:tc>
                  <a:txBody>
                    <a:bodyPr/>
                    <a:lstStyle/>
                    <a:p>
                      <a:r>
                        <a:rPr lang="en-US" sz="1400" dirty="0" smtClean="0"/>
                        <a:t>Discount</a:t>
                      </a:r>
                      <a:r>
                        <a:rPr lang="en-US" sz="1400" baseline="0" dirty="0" smtClean="0"/>
                        <a:t>, %</a:t>
                      </a:r>
                      <a:endParaRPr lang="ru-RU" sz="1400" dirty="0"/>
                    </a:p>
                  </a:txBody>
                  <a:tcPr/>
                </a:tc>
                <a:tc>
                  <a:txBody>
                    <a:bodyPr/>
                    <a:lstStyle/>
                    <a:p>
                      <a:pPr algn="ctr"/>
                      <a:r>
                        <a:rPr lang="en-US" sz="1400" dirty="0" smtClean="0"/>
                        <a:t>20,</a:t>
                      </a:r>
                      <a:r>
                        <a:rPr lang="en-US" sz="1400" baseline="0" dirty="0" smtClean="0"/>
                        <a:t> </a:t>
                      </a:r>
                      <a:r>
                        <a:rPr lang="en-US" sz="1400" dirty="0" smtClean="0"/>
                        <a:t>35</a:t>
                      </a:r>
                      <a:endParaRPr lang="ru-RU" sz="1400" dirty="0"/>
                    </a:p>
                  </a:txBody>
                  <a:tcPr/>
                </a:tc>
                <a:tc>
                  <a:txBody>
                    <a:bodyPr/>
                    <a:lstStyle/>
                    <a:p>
                      <a:pPr algn="ctr"/>
                      <a:r>
                        <a:rPr lang="en-US" sz="1400" dirty="0" smtClean="0"/>
                        <a:t>20,</a:t>
                      </a:r>
                      <a:r>
                        <a:rPr lang="en-US" sz="1400" baseline="0" dirty="0" smtClean="0"/>
                        <a:t> 35</a:t>
                      </a:r>
                      <a:endParaRPr lang="ru-RU" sz="1400" dirty="0"/>
                    </a:p>
                  </a:txBody>
                  <a:tcPr/>
                </a:tc>
                <a:tc>
                  <a:txBody>
                    <a:bodyPr/>
                    <a:lstStyle/>
                    <a:p>
                      <a:pPr algn="ctr"/>
                      <a:r>
                        <a:rPr lang="en-US" sz="1400" dirty="0" smtClean="0"/>
                        <a:t>20</a:t>
                      </a:r>
                      <a:endParaRPr lang="ru-RU" sz="1400" dirty="0"/>
                    </a:p>
                  </a:txBody>
                  <a:tcPr/>
                </a:tc>
                <a:tc>
                  <a:txBody>
                    <a:bodyPr/>
                    <a:lstStyle/>
                    <a:p>
                      <a:pPr algn="ctr"/>
                      <a:r>
                        <a:rPr lang="en-US" sz="1400" dirty="0" smtClean="0">
                          <a:effectLst/>
                        </a:rPr>
                        <a:t>20</a:t>
                      </a:r>
                      <a:endParaRPr lang="ru-RU" sz="1400" dirty="0">
                        <a:effectLst/>
                      </a:endParaRPr>
                    </a:p>
                  </a:txBody>
                  <a:tcPr/>
                </a:tc>
                <a:tc>
                  <a:txBody>
                    <a:bodyPr/>
                    <a:lstStyle/>
                    <a:p>
                      <a:pPr algn="ctr"/>
                      <a:r>
                        <a:rPr lang="en-US" sz="1400" dirty="0" smtClean="0">
                          <a:effectLst/>
                        </a:rPr>
                        <a:t>15,</a:t>
                      </a:r>
                      <a:r>
                        <a:rPr lang="en-US" sz="1400" baseline="0" dirty="0" smtClean="0">
                          <a:effectLst/>
                        </a:rPr>
                        <a:t> 25</a:t>
                      </a:r>
                      <a:endParaRPr lang="ru-RU" sz="1400" dirty="0">
                        <a:effectLst/>
                      </a:endParaRPr>
                    </a:p>
                  </a:txBody>
                  <a:tcPr/>
                </a:tc>
                <a:tc>
                  <a:txBody>
                    <a:bodyPr/>
                    <a:lstStyle/>
                    <a:p>
                      <a:pPr algn="ctr"/>
                      <a:r>
                        <a:rPr lang="en-US" sz="1400" dirty="0" smtClean="0">
                          <a:effectLst/>
                        </a:rPr>
                        <a:t>15</a:t>
                      </a:r>
                      <a:endParaRPr lang="ru-RU" sz="1400" dirty="0">
                        <a:effectLst/>
                      </a:endParaRPr>
                    </a:p>
                  </a:txBody>
                  <a:tcPr/>
                </a:tc>
                <a:tc>
                  <a:txBody>
                    <a:bodyPr/>
                    <a:lstStyle/>
                    <a:p>
                      <a:pPr algn="ctr"/>
                      <a:r>
                        <a:rPr lang="en-US" sz="1400" dirty="0" smtClean="0">
                          <a:effectLst/>
                        </a:rPr>
                        <a:t>10</a:t>
                      </a:r>
                      <a:endParaRPr lang="ru-RU" sz="1400" dirty="0">
                        <a:effectLst/>
                      </a:endParaRPr>
                    </a:p>
                  </a:txBody>
                  <a:tcPr/>
                </a:tc>
                <a:tc>
                  <a:txBody>
                    <a:bodyPr/>
                    <a:lstStyle/>
                    <a:p>
                      <a:pPr algn="ctr"/>
                      <a:r>
                        <a:rPr lang="en-US" sz="1400" dirty="0" smtClean="0">
                          <a:effectLst/>
                        </a:rPr>
                        <a:t>0</a:t>
                      </a:r>
                      <a:endParaRPr lang="ru-RU" sz="1400" dirty="0">
                        <a:effectLst/>
                      </a:endParaRPr>
                    </a:p>
                  </a:txBody>
                  <a:tcPr/>
                </a:tc>
              </a:tr>
              <a:tr h="285644">
                <a:tc>
                  <a:txBody>
                    <a:bodyPr/>
                    <a:lstStyle/>
                    <a:p>
                      <a:r>
                        <a:rPr lang="en-US" sz="1400" dirty="0" smtClean="0"/>
                        <a:t>Error</a:t>
                      </a:r>
                      <a:r>
                        <a:rPr lang="en-US" sz="1400" baseline="0" dirty="0" smtClean="0"/>
                        <a:t> message</a:t>
                      </a:r>
                      <a:endParaRPr lang="ru-RU" sz="1400" dirty="0"/>
                    </a:p>
                  </a:txBody>
                  <a:tcPr/>
                </a:tc>
                <a:tc>
                  <a:txBody>
                    <a:bodyPr/>
                    <a:lstStyle/>
                    <a:p>
                      <a:pPr algn="ctr"/>
                      <a:r>
                        <a:rPr lang="en-US" sz="1400" dirty="0" smtClean="0"/>
                        <a:t>+</a:t>
                      </a:r>
                      <a:endParaRPr lang="ru-RU" sz="1400" dirty="0"/>
                    </a:p>
                  </a:txBody>
                  <a:tcPr/>
                </a:tc>
                <a:tc>
                  <a:txBody>
                    <a:bodyPr/>
                    <a:lstStyle/>
                    <a:p>
                      <a:pPr algn="ctr"/>
                      <a:endParaRPr lang="ru-RU" sz="1400" dirty="0"/>
                    </a:p>
                  </a:txBody>
                  <a:tcPr/>
                </a:tc>
                <a:tc>
                  <a:txBody>
                    <a:bodyPr/>
                    <a:lstStyle/>
                    <a:p>
                      <a:pPr algn="ctr"/>
                      <a:r>
                        <a:rPr lang="en-US" sz="1400" dirty="0" smtClean="0"/>
                        <a:t>+</a:t>
                      </a:r>
                      <a:endParaRPr lang="ru-RU" sz="1400" dirty="0"/>
                    </a:p>
                  </a:txBody>
                  <a:tcPr/>
                </a:tc>
                <a:tc>
                  <a:txBody>
                    <a:bodyPr/>
                    <a:lstStyle/>
                    <a:p>
                      <a:pPr algn="ctr"/>
                      <a:endParaRPr lang="ru-RU" sz="1400" dirty="0">
                        <a:effectLst/>
                      </a:endParaRPr>
                    </a:p>
                  </a:txBody>
                  <a:tcPr/>
                </a:tc>
                <a:tc>
                  <a:txBody>
                    <a:bodyPr/>
                    <a:lstStyle/>
                    <a:p>
                      <a:pPr algn="ctr"/>
                      <a:endParaRPr lang="ru-RU" sz="1400" dirty="0">
                        <a:effectLst/>
                      </a:endParaRPr>
                    </a:p>
                  </a:txBody>
                  <a:tcPr/>
                </a:tc>
                <a:tc>
                  <a:txBody>
                    <a:bodyPr/>
                    <a:lstStyle/>
                    <a:p>
                      <a:pPr algn="ctr"/>
                      <a:endParaRPr lang="ru-RU" sz="1400" dirty="0">
                        <a:effectLst/>
                      </a:endParaRPr>
                    </a:p>
                  </a:txBody>
                  <a:tcPr/>
                </a:tc>
                <a:tc>
                  <a:txBody>
                    <a:bodyPr/>
                    <a:lstStyle/>
                    <a:p>
                      <a:pPr algn="ctr"/>
                      <a:endParaRPr lang="ru-RU" sz="1400" dirty="0">
                        <a:effectLst/>
                      </a:endParaRPr>
                    </a:p>
                  </a:txBody>
                  <a:tcPr/>
                </a:tc>
                <a:tc>
                  <a:txBody>
                    <a:bodyPr/>
                    <a:lstStyle/>
                    <a:p>
                      <a:pPr algn="ctr"/>
                      <a:endParaRPr lang="ru-RU" sz="1400" dirty="0">
                        <a:effectLst/>
                      </a:endParaRPr>
                    </a:p>
                  </a:txBody>
                  <a:tcP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628259188"/>
              </p:ext>
            </p:extLst>
          </p:nvPr>
        </p:nvGraphicFramePr>
        <p:xfrm>
          <a:off x="-1" y="2377440"/>
          <a:ext cx="9144001" cy="6400800"/>
        </p:xfrm>
        <a:graphic>
          <a:graphicData uri="http://schemas.openxmlformats.org/drawingml/2006/table">
            <a:tbl>
              <a:tblPr firstRow="1" bandRow="1">
                <a:tableStyleId>{FABFCF23-3B69-468F-B69F-88F6DE6A72F2}</a:tableStyleId>
              </a:tblPr>
              <a:tblGrid>
                <a:gridCol w="481263"/>
                <a:gridCol w="4129158"/>
                <a:gridCol w="4533580"/>
              </a:tblGrid>
              <a:tr h="187464">
                <a:tc>
                  <a:txBody>
                    <a:bodyPr/>
                    <a:lstStyle/>
                    <a:p>
                      <a:pPr algn="ctr"/>
                      <a:r>
                        <a:rPr lang="uk-UA" sz="1600" dirty="0" smtClean="0"/>
                        <a:t>№</a:t>
                      </a:r>
                      <a:endParaRPr lang="ru-RU" sz="1600" dirty="0"/>
                    </a:p>
                  </a:txBody>
                  <a:tcPr/>
                </a:tc>
                <a:tc>
                  <a:txBody>
                    <a:bodyPr/>
                    <a:lstStyle/>
                    <a:p>
                      <a:pPr algn="ctr"/>
                      <a:r>
                        <a:rPr lang="en-US" sz="1600" dirty="0" smtClean="0"/>
                        <a:t>Condition</a:t>
                      </a:r>
                      <a:endParaRPr lang="ru-RU" sz="1600" dirty="0"/>
                    </a:p>
                  </a:txBody>
                  <a:tcPr/>
                </a:tc>
                <a:tc>
                  <a:txBody>
                    <a:bodyPr/>
                    <a:lstStyle/>
                    <a:p>
                      <a:pPr algn="ctr"/>
                      <a:r>
                        <a:rPr lang="en-US" sz="1600" dirty="0" smtClean="0"/>
                        <a:t>Output</a:t>
                      </a:r>
                      <a:endParaRPr lang="ru-RU" sz="1600" dirty="0"/>
                    </a:p>
                  </a:txBody>
                  <a:tcPr/>
                </a:tc>
              </a:tr>
              <a:tr h="354320">
                <a:tc>
                  <a:txBody>
                    <a:bodyPr/>
                    <a:lstStyle/>
                    <a:p>
                      <a:pPr algn="ctr"/>
                      <a:r>
                        <a:rPr lang="en-US" sz="1400" dirty="0" smtClean="0"/>
                        <a:t>1</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t>
                      </a:r>
                      <a:r>
                        <a:rPr lang="en-US" sz="1400" baseline="0" dirty="0" smtClean="0"/>
                        <a:t> outlet from </a:t>
                      </a:r>
                      <a:r>
                        <a:rPr lang="en-US" sz="1400" dirty="0" smtClean="0"/>
                        <a:t>partners list</a:t>
                      </a:r>
                      <a:r>
                        <a:rPr lang="en-US" sz="1400" baseline="0" dirty="0" smtClean="0"/>
                        <a:t> ordered more than 10 units of some products within promo period and 10 units of any other product</a:t>
                      </a:r>
                      <a:endParaRPr lang="ru-RU"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20% discount will be given to any product and 35% discount for </a:t>
                      </a:r>
                      <a:r>
                        <a:rPr lang="en-US" sz="1400" baseline="0" dirty="0" smtClean="0"/>
                        <a:t>products which amount were more than 10 units in order &amp; no discount for products within promo period</a:t>
                      </a:r>
                      <a:endParaRPr lang="en-US" sz="1400" dirty="0" smtClean="0"/>
                    </a:p>
                  </a:txBody>
                  <a:tcPr/>
                </a:tc>
              </a:tr>
              <a:tr h="326465">
                <a:tc>
                  <a:txBody>
                    <a:bodyPr/>
                    <a:lstStyle/>
                    <a:p>
                      <a:pPr algn="ctr"/>
                      <a:r>
                        <a:rPr lang="en-US" sz="1400" dirty="0" smtClean="0"/>
                        <a:t>2</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t>
                      </a:r>
                      <a:r>
                        <a:rPr lang="en-US" sz="1400" baseline="0" dirty="0" smtClean="0"/>
                        <a:t> outlet from </a:t>
                      </a:r>
                      <a:r>
                        <a:rPr lang="en-US" sz="1400" dirty="0" smtClean="0"/>
                        <a:t>partners list</a:t>
                      </a:r>
                      <a:r>
                        <a:rPr lang="en-US" sz="1400" baseline="0" dirty="0" smtClean="0"/>
                        <a:t> ordered more than 10 units of any product</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20% discount will be given to any product and 35% discount for </a:t>
                      </a:r>
                      <a:r>
                        <a:rPr lang="en-US" sz="1400" baseline="0" dirty="0" smtClean="0"/>
                        <a:t>products which amount were more than 10 units in order</a:t>
                      </a:r>
                      <a:endParaRPr lang="en-US" sz="1400" dirty="0" smtClean="0"/>
                    </a:p>
                  </a:txBody>
                  <a:tcPr/>
                </a:tc>
              </a:tr>
              <a:tr h="333360">
                <a:tc>
                  <a:txBody>
                    <a:bodyPr/>
                    <a:lstStyle/>
                    <a:p>
                      <a:pPr algn="ctr"/>
                      <a:r>
                        <a:rPr lang="en-US" sz="1400" dirty="0" smtClean="0"/>
                        <a:t>3</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t>
                      </a:r>
                      <a:r>
                        <a:rPr lang="en-US" sz="1400" baseline="0" dirty="0" smtClean="0"/>
                        <a:t> outlet from </a:t>
                      </a:r>
                      <a:r>
                        <a:rPr lang="en-US" sz="1400" dirty="0" smtClean="0"/>
                        <a:t>partners list</a:t>
                      </a:r>
                      <a:r>
                        <a:rPr lang="en-US" sz="1400" baseline="0" dirty="0" smtClean="0"/>
                        <a:t> ordered some products (less than 10 units of each product) within promo period </a:t>
                      </a:r>
                      <a:endParaRPr lang="ru-RU"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20% discount will be given </a:t>
                      </a:r>
                      <a:r>
                        <a:rPr lang="en-US" sz="1400" baseline="0" dirty="0" smtClean="0"/>
                        <a:t>&amp; no discount for products within promo period</a:t>
                      </a:r>
                      <a:endParaRPr lang="en-US" sz="1400" dirty="0" smtClean="0"/>
                    </a:p>
                  </a:txBody>
                  <a:tcPr/>
                </a:tc>
              </a:tr>
              <a:tr h="326465">
                <a:tc>
                  <a:txBody>
                    <a:bodyPr/>
                    <a:lstStyle/>
                    <a:p>
                      <a:pPr algn="ctr"/>
                      <a:r>
                        <a:rPr lang="uk-UA" sz="1400" dirty="0" smtClean="0"/>
                        <a:t>4</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t>
                      </a:r>
                      <a:r>
                        <a:rPr lang="en-US" sz="1400" baseline="0" dirty="0" smtClean="0"/>
                        <a:t> outlet from </a:t>
                      </a:r>
                      <a:r>
                        <a:rPr lang="en-US" sz="1400" dirty="0" smtClean="0"/>
                        <a:t>partners list</a:t>
                      </a:r>
                      <a:r>
                        <a:rPr lang="en-US" sz="1400" baseline="0" dirty="0" smtClean="0"/>
                        <a:t> ordered any product (less than 10 units of each product) </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20% discount will be given</a:t>
                      </a:r>
                    </a:p>
                  </a:txBody>
                  <a:tcPr/>
                </a:tc>
              </a:tr>
              <a:tr h="326465">
                <a:tc>
                  <a:txBody>
                    <a:bodyPr/>
                    <a:lstStyle/>
                    <a:p>
                      <a:pPr algn="ctr"/>
                      <a:r>
                        <a:rPr lang="en-US" sz="1400" dirty="0" smtClean="0"/>
                        <a:t>5</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t>
                      </a:r>
                      <a:r>
                        <a:rPr lang="en-US" sz="1400" baseline="0" dirty="0" smtClean="0"/>
                        <a:t> outlet which is not on partners list ordered more than 10 units of some products within promo period and 10 units of any other product </a:t>
                      </a:r>
                      <a:r>
                        <a:rPr lang="uk-UA" sz="1400" baseline="0" dirty="0" smtClean="0"/>
                        <a:t>(</a:t>
                      </a:r>
                      <a:r>
                        <a:rPr lang="en-US" sz="1400" baseline="0" dirty="0" smtClean="0"/>
                        <a:t>promo 10% does not apply / there is non ongoing promo periods</a:t>
                      </a:r>
                      <a:r>
                        <a:rPr lang="uk-UA" sz="1400" baseline="0" dirty="0" smtClean="0"/>
                        <a:t>)</a:t>
                      </a:r>
                      <a:endParaRPr lang="ru-RU"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15%</a:t>
                      </a:r>
                      <a:r>
                        <a:rPr lang="en-US" sz="1400" baseline="0" dirty="0" smtClean="0"/>
                        <a:t> </a:t>
                      </a:r>
                      <a:r>
                        <a:rPr lang="en-US" sz="1400" dirty="0" smtClean="0"/>
                        <a:t>discount will be given for the product if more than 10 units are ordered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25%</a:t>
                      </a:r>
                      <a:r>
                        <a:rPr lang="en-US" sz="1400" baseline="0" dirty="0" smtClean="0"/>
                        <a:t> </a:t>
                      </a:r>
                      <a:r>
                        <a:rPr lang="en-US" sz="1400" dirty="0" smtClean="0"/>
                        <a:t>discount will be given for some </a:t>
                      </a:r>
                      <a:r>
                        <a:rPr lang="en-US" sz="1400" baseline="0" dirty="0" smtClean="0"/>
                        <a:t>products within promo period and more than 10 units of these products were ordered</a:t>
                      </a:r>
                      <a:endParaRPr lang="en-US" sz="1400" dirty="0" smtClean="0"/>
                    </a:p>
                  </a:txBody>
                  <a:tcPr/>
                </a:tc>
              </a:tr>
              <a:tr h="326465">
                <a:tc>
                  <a:txBody>
                    <a:bodyPr/>
                    <a:lstStyle/>
                    <a:p>
                      <a:pPr algn="ctr"/>
                      <a:r>
                        <a:rPr lang="en-US" sz="1400" dirty="0" smtClean="0"/>
                        <a:t>6</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 outlet which is not on partners list </a:t>
                      </a:r>
                      <a:r>
                        <a:rPr lang="en-US" sz="1400" baseline="0" dirty="0" smtClean="0"/>
                        <a:t>ordered more than 10 units of any product</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15% discount will be given </a:t>
                      </a:r>
                    </a:p>
                  </a:txBody>
                  <a:tcPr/>
                </a:tc>
              </a:tr>
              <a:tr h="326465">
                <a:tc>
                  <a:txBody>
                    <a:bodyPr/>
                    <a:lstStyle/>
                    <a:p>
                      <a:pPr algn="ctr"/>
                      <a:r>
                        <a:rPr lang="en-US" sz="1400" dirty="0" smtClean="0"/>
                        <a:t>7</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 outlet which is not on partners list </a:t>
                      </a:r>
                      <a:r>
                        <a:rPr lang="en-US" sz="1400" baseline="0" dirty="0" smtClean="0"/>
                        <a:t>ordered some products within promo period</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10% discount will be given </a:t>
                      </a:r>
                    </a:p>
                  </a:txBody>
                  <a:tcPr/>
                </a:tc>
              </a:tr>
              <a:tr h="326465">
                <a:tc>
                  <a:txBody>
                    <a:bodyPr/>
                    <a:lstStyle/>
                    <a:p>
                      <a:pPr algn="ctr"/>
                      <a:r>
                        <a:rPr lang="en-US" sz="1400" dirty="0" smtClean="0"/>
                        <a:t>8</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 outlet which is not on partners list </a:t>
                      </a:r>
                      <a:r>
                        <a:rPr lang="en-US" sz="1400" baseline="0" dirty="0" smtClean="0"/>
                        <a:t>ordered any product (less than 10 units </a:t>
                      </a:r>
                      <a:r>
                        <a:rPr lang="en-US" sz="1400" b="0" baseline="0" dirty="0" smtClean="0"/>
                        <a:t>of </a:t>
                      </a:r>
                      <a:r>
                        <a:rPr lang="en-US" sz="1400" baseline="0" dirty="0" smtClean="0"/>
                        <a:t>each product and promo 10% does not apply / there is non ongoing promo periods</a:t>
                      </a:r>
                      <a:r>
                        <a:rPr lang="uk-UA" sz="1400" baseline="0" dirty="0" smtClean="0"/>
                        <a:t>)</a:t>
                      </a:r>
                      <a:endParaRPr lang="ru-RU"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No discount (0%)</a:t>
                      </a:r>
                    </a:p>
                  </a:txBody>
                  <a:tcPr/>
                </a:tc>
              </a:tr>
            </a:tbl>
          </a:graphicData>
        </a:graphic>
      </p:graphicFrame>
    </p:spTree>
    <p:extLst>
      <p:ext uri="{BB962C8B-B14F-4D97-AF65-F5344CB8AC3E}">
        <p14:creationId xmlns:p14="http://schemas.microsoft.com/office/powerpoint/2010/main" val="4218481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0" y="0"/>
            <a:ext cx="9227252" cy="3068959"/>
          </a:xfrm>
        </p:spPr>
        <p:style>
          <a:lnRef idx="1">
            <a:schemeClr val="accent4"/>
          </a:lnRef>
          <a:fillRef idx="2">
            <a:schemeClr val="accent4"/>
          </a:fillRef>
          <a:effectRef idx="1">
            <a:schemeClr val="accent4"/>
          </a:effectRef>
          <a:fontRef idx="minor">
            <a:schemeClr val="dk1"/>
          </a:fontRef>
        </p:style>
        <p:txBody>
          <a:bodyPr>
            <a:normAutofit fontScale="90000"/>
          </a:bodyPr>
          <a:lstStyle/>
          <a:p>
            <a:pPr algn="l"/>
            <a:r>
              <a:rPr lang="en-US" sz="2800" b="1" dirty="0" smtClean="0"/>
              <a:t>3. State Transition</a:t>
            </a:r>
            <a:br>
              <a:rPr lang="en-US" sz="2800" b="1" dirty="0" smtClean="0"/>
            </a:br>
            <a:r>
              <a:rPr lang="en-US" sz="1800" dirty="0"/>
              <a:t>To buy an train e-ticket user has to select the departure and destination cities, and travel date and click “Search”. </a:t>
            </a:r>
            <a:br>
              <a:rPr lang="en-US" sz="1800" dirty="0"/>
            </a:br>
            <a:r>
              <a:rPr lang="en-US" sz="1800" dirty="0"/>
              <a:t>When the system finds appropriate trains user can select appropriate train for him and select a place from the list of available places. </a:t>
            </a:r>
            <a:br>
              <a:rPr lang="en-US" sz="1800" dirty="0"/>
            </a:br>
            <a:r>
              <a:rPr lang="en-US" sz="1800" dirty="0"/>
              <a:t>To continue the ticket ordering user enters his Last Name and First Name, e-mail and clicks “Pay”. </a:t>
            </a:r>
            <a:br>
              <a:rPr lang="en-US" sz="1800" dirty="0"/>
            </a:br>
            <a:r>
              <a:rPr lang="en-US" sz="1800" dirty="0"/>
              <a:t>If data is entered incorrectly error-message will be shown: “Please, re-enter your personal data”. </a:t>
            </a:r>
            <a:br>
              <a:rPr lang="en-US" sz="1800" dirty="0"/>
            </a:br>
            <a:r>
              <a:rPr lang="en-US" sz="1800" dirty="0"/>
              <a:t>If data entered correctly user will be redirected on payment page. On this page user should enter the 16-digit number of card, period of validity and code of CVV2/CVC2 and then press “Pay”. </a:t>
            </a:r>
            <a:br>
              <a:rPr lang="en-US" sz="1800" dirty="0"/>
            </a:br>
            <a:r>
              <a:rPr lang="en-US" sz="1800" dirty="0"/>
              <a:t>If entered data is correct, user will get email-notification that operation completed successfully. </a:t>
            </a:r>
            <a:br>
              <a:rPr lang="en-US" sz="1800" dirty="0"/>
            </a:br>
            <a:r>
              <a:rPr lang="en-US" sz="1800" dirty="0"/>
              <a:t>In other case user will get error message on the screen and will be asked to correct data and press “Pay” again.</a:t>
            </a:r>
          </a:p>
        </p:txBody>
      </p:sp>
      <p:sp>
        <p:nvSpPr>
          <p:cNvPr id="23" name="Прямоугольник 22"/>
          <p:cNvSpPr/>
          <p:nvPr/>
        </p:nvSpPr>
        <p:spPr>
          <a:xfrm>
            <a:off x="227522" y="3622835"/>
            <a:ext cx="463820" cy="410882"/>
          </a:xfrm>
          <a:prstGeom prst="rect">
            <a:avLst/>
          </a:prstGeom>
        </p:spPr>
        <p:txBody>
          <a:bodyPr wrap="square">
            <a:spAutoFit/>
          </a:bodyPr>
          <a:lstStyle/>
          <a:p>
            <a:pPr algn="ctr">
              <a:lnSpc>
                <a:spcPct val="115000"/>
              </a:lnSpc>
              <a:spcAft>
                <a:spcPts val="1000"/>
              </a:spcAft>
            </a:pPr>
            <a:r>
              <a:rPr lang="en-US" sz="900" dirty="0" smtClean="0">
                <a:cs typeface="Times New Roman"/>
              </a:rPr>
              <a:t>Select  place</a:t>
            </a:r>
            <a:endParaRPr lang="ru-RU" sz="900" dirty="0">
              <a:ea typeface="Calibri"/>
              <a:cs typeface="Times New Roman"/>
            </a:endParaRPr>
          </a:p>
        </p:txBody>
      </p:sp>
      <p:sp>
        <p:nvSpPr>
          <p:cNvPr id="25" name="Овал 24"/>
          <p:cNvSpPr/>
          <p:nvPr/>
        </p:nvSpPr>
        <p:spPr>
          <a:xfrm>
            <a:off x="798980" y="3639009"/>
            <a:ext cx="943803" cy="859899"/>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dirty="0" smtClean="0"/>
              <a:t>Waiting for Personal data</a:t>
            </a:r>
            <a:endParaRPr lang="ru-RU" sz="900" dirty="0"/>
          </a:p>
        </p:txBody>
      </p:sp>
      <p:cxnSp>
        <p:nvCxnSpPr>
          <p:cNvPr id="29" name="Прямая со стрелкой 28"/>
          <p:cNvCxnSpPr/>
          <p:nvPr/>
        </p:nvCxnSpPr>
        <p:spPr>
          <a:xfrm>
            <a:off x="227522" y="4053503"/>
            <a:ext cx="56646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0" name="Овал 29"/>
          <p:cNvSpPr/>
          <p:nvPr/>
        </p:nvSpPr>
        <p:spPr>
          <a:xfrm>
            <a:off x="4223324" y="3634849"/>
            <a:ext cx="905475" cy="814267"/>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dirty="0" smtClean="0"/>
              <a:t>Payment </a:t>
            </a:r>
            <a:r>
              <a:rPr lang="en-US" sz="900" dirty="0" smtClean="0"/>
              <a:t>page. Waiting for card data</a:t>
            </a:r>
            <a:endParaRPr lang="ru-RU" sz="900" dirty="0"/>
          </a:p>
        </p:txBody>
      </p:sp>
      <p:sp>
        <p:nvSpPr>
          <p:cNvPr id="54" name="Овал 53"/>
          <p:cNvSpPr/>
          <p:nvPr/>
        </p:nvSpPr>
        <p:spPr>
          <a:xfrm>
            <a:off x="7800240" y="3536434"/>
            <a:ext cx="1063757" cy="974827"/>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dirty="0" smtClean="0"/>
              <a:t>Email-notification </a:t>
            </a:r>
            <a:r>
              <a:rPr lang="en-US" sz="900" dirty="0"/>
              <a:t>that operation completed successfully</a:t>
            </a:r>
            <a:endParaRPr lang="ru-RU" sz="900" dirty="0"/>
          </a:p>
        </p:txBody>
      </p:sp>
      <p:grpSp>
        <p:nvGrpSpPr>
          <p:cNvPr id="66" name="Группа 65"/>
          <p:cNvGrpSpPr/>
          <p:nvPr/>
        </p:nvGrpSpPr>
        <p:grpSpPr>
          <a:xfrm>
            <a:off x="1452215" y="3284313"/>
            <a:ext cx="1171295" cy="769191"/>
            <a:chOff x="5912961" y="3232389"/>
            <a:chExt cx="1068861" cy="767623"/>
          </a:xfrm>
        </p:grpSpPr>
        <p:grpSp>
          <p:nvGrpSpPr>
            <p:cNvPr id="51" name="Группа 50"/>
            <p:cNvGrpSpPr/>
            <p:nvPr/>
          </p:nvGrpSpPr>
          <p:grpSpPr>
            <a:xfrm>
              <a:off x="5912961" y="3232389"/>
              <a:ext cx="1068861" cy="711911"/>
              <a:chOff x="6411642" y="3348302"/>
              <a:chExt cx="1068861" cy="711911"/>
            </a:xfrm>
          </p:grpSpPr>
          <p:grpSp>
            <p:nvGrpSpPr>
              <p:cNvPr id="49" name="Группа 48"/>
              <p:cNvGrpSpPr/>
              <p:nvPr/>
            </p:nvGrpSpPr>
            <p:grpSpPr>
              <a:xfrm>
                <a:off x="6411642" y="3348302"/>
                <a:ext cx="1068861" cy="562006"/>
                <a:chOff x="5251520" y="4493267"/>
                <a:chExt cx="1068861" cy="562006"/>
              </a:xfrm>
            </p:grpSpPr>
            <p:sp>
              <p:nvSpPr>
                <p:cNvPr id="45" name="Прямоугольник 44"/>
                <p:cNvSpPr/>
                <p:nvPr/>
              </p:nvSpPr>
              <p:spPr>
                <a:xfrm>
                  <a:off x="5269942" y="4493267"/>
                  <a:ext cx="1050439" cy="251607"/>
                </a:xfrm>
                <a:prstGeom prst="rect">
                  <a:avLst/>
                </a:prstGeom>
              </p:spPr>
              <p:txBody>
                <a:bodyPr wrap="square">
                  <a:spAutoFit/>
                </a:bodyPr>
                <a:lstStyle/>
                <a:p>
                  <a:pPr algn="ctr">
                    <a:lnSpc>
                      <a:spcPct val="115000"/>
                    </a:lnSpc>
                    <a:spcAft>
                      <a:spcPts val="1000"/>
                    </a:spcAft>
                  </a:pPr>
                  <a:r>
                    <a:rPr lang="en-US" sz="900" dirty="0" smtClean="0">
                      <a:cs typeface="Times New Roman"/>
                    </a:rPr>
                    <a:t>Enter Last Name</a:t>
                  </a:r>
                  <a:endParaRPr lang="ru-RU" sz="900" dirty="0">
                    <a:ea typeface="Calibri"/>
                    <a:cs typeface="Times New Roman"/>
                  </a:endParaRPr>
                </a:p>
              </p:txBody>
            </p:sp>
            <p:sp>
              <p:nvSpPr>
                <p:cNvPr id="46" name="Прямоугольник 45"/>
                <p:cNvSpPr/>
                <p:nvPr/>
              </p:nvSpPr>
              <p:spPr>
                <a:xfrm>
                  <a:off x="5269942" y="4647762"/>
                  <a:ext cx="1050439" cy="251607"/>
                </a:xfrm>
                <a:prstGeom prst="rect">
                  <a:avLst/>
                </a:prstGeom>
              </p:spPr>
              <p:txBody>
                <a:bodyPr wrap="square">
                  <a:spAutoFit/>
                </a:bodyPr>
                <a:lstStyle/>
                <a:p>
                  <a:pPr algn="ctr">
                    <a:lnSpc>
                      <a:spcPct val="115000"/>
                    </a:lnSpc>
                    <a:spcAft>
                      <a:spcPts val="1000"/>
                    </a:spcAft>
                  </a:pPr>
                  <a:r>
                    <a:rPr lang="en-US" sz="900" dirty="0" smtClean="0">
                      <a:cs typeface="Times New Roman"/>
                    </a:rPr>
                    <a:t>Enter First Name</a:t>
                  </a:r>
                  <a:endParaRPr lang="ru-RU" sz="900" dirty="0">
                    <a:ea typeface="Calibri"/>
                    <a:cs typeface="Times New Roman"/>
                  </a:endParaRPr>
                </a:p>
              </p:txBody>
            </p:sp>
            <p:sp>
              <p:nvSpPr>
                <p:cNvPr id="47" name="Прямоугольник 46"/>
                <p:cNvSpPr/>
                <p:nvPr/>
              </p:nvSpPr>
              <p:spPr>
                <a:xfrm>
                  <a:off x="5251520" y="4803666"/>
                  <a:ext cx="1050439" cy="251607"/>
                </a:xfrm>
                <a:prstGeom prst="rect">
                  <a:avLst/>
                </a:prstGeom>
              </p:spPr>
              <p:txBody>
                <a:bodyPr wrap="square">
                  <a:spAutoFit/>
                </a:bodyPr>
                <a:lstStyle/>
                <a:p>
                  <a:pPr algn="ctr">
                    <a:lnSpc>
                      <a:spcPct val="115000"/>
                    </a:lnSpc>
                    <a:spcAft>
                      <a:spcPts val="1000"/>
                    </a:spcAft>
                  </a:pPr>
                  <a:r>
                    <a:rPr lang="en-US" sz="900" dirty="0" smtClean="0">
                      <a:cs typeface="Times New Roman"/>
                    </a:rPr>
                    <a:t>Enter e-mail</a:t>
                  </a:r>
                  <a:endParaRPr lang="ru-RU" sz="900" dirty="0">
                    <a:ea typeface="Calibri"/>
                    <a:cs typeface="Times New Roman"/>
                  </a:endParaRPr>
                </a:p>
              </p:txBody>
            </p:sp>
          </p:grpSp>
          <p:sp>
            <p:nvSpPr>
              <p:cNvPr id="50" name="Прямоугольник 49"/>
              <p:cNvSpPr/>
              <p:nvPr/>
            </p:nvSpPr>
            <p:spPr>
              <a:xfrm>
                <a:off x="6411642" y="3808606"/>
                <a:ext cx="1050439" cy="251607"/>
              </a:xfrm>
              <a:prstGeom prst="rect">
                <a:avLst/>
              </a:prstGeom>
            </p:spPr>
            <p:txBody>
              <a:bodyPr wrap="square">
                <a:spAutoFit/>
              </a:bodyPr>
              <a:lstStyle/>
              <a:p>
                <a:pPr algn="ctr">
                  <a:lnSpc>
                    <a:spcPct val="115000"/>
                  </a:lnSpc>
                  <a:spcAft>
                    <a:spcPts val="1000"/>
                  </a:spcAft>
                </a:pPr>
                <a:r>
                  <a:rPr lang="en-US" sz="900" dirty="0" smtClean="0">
                    <a:cs typeface="Times New Roman"/>
                  </a:rPr>
                  <a:t>Click “Pay</a:t>
                </a:r>
                <a:r>
                  <a:rPr lang="en-US" sz="900" dirty="0" smtClean="0">
                    <a:cs typeface="Times New Roman"/>
                  </a:rPr>
                  <a:t>”</a:t>
                </a:r>
                <a:endParaRPr lang="ru-RU" sz="900" dirty="0">
                  <a:ea typeface="Calibri"/>
                  <a:cs typeface="Times New Roman"/>
                </a:endParaRPr>
              </a:p>
            </p:txBody>
          </p:sp>
        </p:grpSp>
        <p:cxnSp>
          <p:nvCxnSpPr>
            <p:cNvPr id="52" name="Прямая со стрелкой 51"/>
            <p:cNvCxnSpPr/>
            <p:nvPr/>
          </p:nvCxnSpPr>
          <p:spPr>
            <a:xfrm flipV="1">
              <a:off x="6178118" y="4000009"/>
              <a:ext cx="550682" cy="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67" name="Группа 66"/>
          <p:cNvGrpSpPr/>
          <p:nvPr/>
        </p:nvGrpSpPr>
        <p:grpSpPr>
          <a:xfrm>
            <a:off x="4989578" y="3044618"/>
            <a:ext cx="1073315" cy="1015882"/>
            <a:chOff x="5956048" y="2970598"/>
            <a:chExt cx="1073315" cy="1015882"/>
          </a:xfrm>
        </p:grpSpPr>
        <p:grpSp>
          <p:nvGrpSpPr>
            <p:cNvPr id="68" name="Группа 67"/>
            <p:cNvGrpSpPr/>
            <p:nvPr/>
          </p:nvGrpSpPr>
          <p:grpSpPr>
            <a:xfrm>
              <a:off x="5956048" y="2970598"/>
              <a:ext cx="1073315" cy="1002861"/>
              <a:chOff x="6454729" y="3086511"/>
              <a:chExt cx="1073315" cy="1002861"/>
            </a:xfrm>
          </p:grpSpPr>
          <p:grpSp>
            <p:nvGrpSpPr>
              <p:cNvPr id="71" name="Группа 70"/>
              <p:cNvGrpSpPr/>
              <p:nvPr/>
            </p:nvGrpSpPr>
            <p:grpSpPr>
              <a:xfrm>
                <a:off x="6466038" y="3086511"/>
                <a:ext cx="1062006" cy="829824"/>
                <a:chOff x="5305916" y="4231476"/>
                <a:chExt cx="1062006" cy="829824"/>
              </a:xfrm>
            </p:grpSpPr>
            <p:sp>
              <p:nvSpPr>
                <p:cNvPr id="73" name="Прямоугольник 72"/>
                <p:cNvSpPr/>
                <p:nvPr/>
              </p:nvSpPr>
              <p:spPr>
                <a:xfrm>
                  <a:off x="5305917" y="4231476"/>
                  <a:ext cx="1050439" cy="410882"/>
                </a:xfrm>
                <a:prstGeom prst="rect">
                  <a:avLst/>
                </a:prstGeom>
              </p:spPr>
              <p:txBody>
                <a:bodyPr wrap="square">
                  <a:spAutoFit/>
                </a:bodyPr>
                <a:lstStyle/>
                <a:p>
                  <a:pPr algn="ctr">
                    <a:lnSpc>
                      <a:spcPct val="115000"/>
                    </a:lnSpc>
                    <a:spcAft>
                      <a:spcPts val="1000"/>
                    </a:spcAft>
                  </a:pPr>
                  <a:r>
                    <a:rPr lang="en-US" sz="900" dirty="0" smtClean="0">
                      <a:cs typeface="Times New Roman"/>
                    </a:rPr>
                    <a:t>Enter </a:t>
                  </a:r>
                  <a:r>
                    <a:rPr lang="en-US" sz="900" dirty="0"/>
                    <a:t>the 16-digit number of card</a:t>
                  </a:r>
                  <a:endParaRPr lang="ru-RU" sz="900" dirty="0">
                    <a:ea typeface="Calibri"/>
                    <a:cs typeface="Times New Roman"/>
                  </a:endParaRPr>
                </a:p>
              </p:txBody>
            </p:sp>
            <p:sp>
              <p:nvSpPr>
                <p:cNvPr id="74" name="Прямоугольник 73"/>
                <p:cNvSpPr/>
                <p:nvPr/>
              </p:nvSpPr>
              <p:spPr>
                <a:xfrm>
                  <a:off x="5305916" y="4519779"/>
                  <a:ext cx="1050439" cy="401520"/>
                </a:xfrm>
                <a:prstGeom prst="rect">
                  <a:avLst/>
                </a:prstGeom>
              </p:spPr>
              <p:txBody>
                <a:bodyPr wrap="square">
                  <a:spAutoFit/>
                </a:bodyPr>
                <a:lstStyle/>
                <a:p>
                  <a:pPr algn="ctr">
                    <a:lnSpc>
                      <a:spcPct val="115000"/>
                    </a:lnSpc>
                    <a:spcAft>
                      <a:spcPts val="1000"/>
                    </a:spcAft>
                  </a:pPr>
                  <a:r>
                    <a:rPr lang="en-US" sz="900" dirty="0">
                      <a:cs typeface="Times New Roman"/>
                    </a:rPr>
                    <a:t>Enter period of validity </a:t>
                  </a:r>
                  <a:endParaRPr lang="ru-RU" sz="900" dirty="0">
                    <a:ea typeface="Calibri"/>
                    <a:cs typeface="Times New Roman"/>
                  </a:endParaRPr>
                </a:p>
              </p:txBody>
            </p:sp>
            <p:sp>
              <p:nvSpPr>
                <p:cNvPr id="75" name="Прямоугольник 74"/>
                <p:cNvSpPr/>
                <p:nvPr/>
              </p:nvSpPr>
              <p:spPr>
                <a:xfrm>
                  <a:off x="5317483" y="4809693"/>
                  <a:ext cx="1050439" cy="251607"/>
                </a:xfrm>
                <a:prstGeom prst="rect">
                  <a:avLst/>
                </a:prstGeom>
              </p:spPr>
              <p:txBody>
                <a:bodyPr wrap="square">
                  <a:spAutoFit/>
                </a:bodyPr>
                <a:lstStyle/>
                <a:p>
                  <a:pPr algn="ctr">
                    <a:lnSpc>
                      <a:spcPct val="115000"/>
                    </a:lnSpc>
                    <a:spcAft>
                      <a:spcPts val="1000"/>
                    </a:spcAft>
                  </a:pPr>
                  <a:r>
                    <a:rPr lang="en-US" sz="900" dirty="0">
                      <a:cs typeface="Times New Roman"/>
                    </a:rPr>
                    <a:t>Enter CVV2/CVC2</a:t>
                  </a:r>
                  <a:endParaRPr lang="ru-RU" sz="900" dirty="0">
                    <a:ea typeface="Calibri"/>
                    <a:cs typeface="Times New Roman"/>
                  </a:endParaRPr>
                </a:p>
              </p:txBody>
            </p:sp>
          </p:grpSp>
          <p:sp>
            <p:nvSpPr>
              <p:cNvPr id="72" name="Прямоугольник 71"/>
              <p:cNvSpPr/>
              <p:nvPr/>
            </p:nvSpPr>
            <p:spPr>
              <a:xfrm>
                <a:off x="6454729" y="3837765"/>
                <a:ext cx="1050439" cy="251607"/>
              </a:xfrm>
              <a:prstGeom prst="rect">
                <a:avLst/>
              </a:prstGeom>
            </p:spPr>
            <p:txBody>
              <a:bodyPr wrap="square">
                <a:spAutoFit/>
              </a:bodyPr>
              <a:lstStyle/>
              <a:p>
                <a:pPr algn="ctr">
                  <a:lnSpc>
                    <a:spcPct val="115000"/>
                  </a:lnSpc>
                  <a:spcAft>
                    <a:spcPts val="1000"/>
                  </a:spcAft>
                </a:pPr>
                <a:r>
                  <a:rPr lang="en-US" sz="900" dirty="0" smtClean="0">
                    <a:cs typeface="Times New Roman"/>
                  </a:rPr>
                  <a:t>Press “Pay</a:t>
                </a:r>
                <a:r>
                  <a:rPr lang="en-US" sz="900" dirty="0" smtClean="0">
                    <a:cs typeface="Times New Roman"/>
                  </a:rPr>
                  <a:t>”</a:t>
                </a:r>
                <a:endParaRPr lang="ru-RU" sz="900" dirty="0">
                  <a:ea typeface="Calibri"/>
                  <a:cs typeface="Times New Roman"/>
                </a:endParaRPr>
              </a:p>
            </p:txBody>
          </p:sp>
        </p:grpSp>
        <p:cxnSp>
          <p:nvCxnSpPr>
            <p:cNvPr id="69" name="Прямая со стрелкой 68"/>
            <p:cNvCxnSpPr/>
            <p:nvPr/>
          </p:nvCxnSpPr>
          <p:spPr>
            <a:xfrm>
              <a:off x="6084168" y="3986480"/>
              <a:ext cx="816821"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sp>
        <p:nvSpPr>
          <p:cNvPr id="116" name="Flowchart: Connector 29"/>
          <p:cNvSpPr/>
          <p:nvPr/>
        </p:nvSpPr>
        <p:spPr>
          <a:xfrm>
            <a:off x="-2" y="3942806"/>
            <a:ext cx="215597" cy="221393"/>
          </a:xfrm>
          <a:prstGeom prst="flowChartConnector">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000" b="1" dirty="0">
              <a:solidFill>
                <a:schemeClr val="tx1"/>
              </a:solidFill>
              <a:latin typeface="Open Sans" panose="020B0604020202020204" charset="0"/>
              <a:ea typeface="Open Sans" panose="020B0604020202020204" charset="0"/>
              <a:cs typeface="Open Sans" panose="020B0604020202020204" charset="0"/>
            </a:endParaRPr>
          </a:p>
        </p:txBody>
      </p:sp>
      <p:sp>
        <p:nvSpPr>
          <p:cNvPr id="132" name="Овал 131"/>
          <p:cNvSpPr/>
          <p:nvPr/>
        </p:nvSpPr>
        <p:spPr>
          <a:xfrm>
            <a:off x="2365402" y="5220252"/>
            <a:ext cx="905475" cy="814267"/>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dirty="0"/>
              <a:t>“Please, re-enter your personal data”</a:t>
            </a:r>
            <a:endParaRPr lang="ru-RU" sz="900" dirty="0"/>
          </a:p>
        </p:txBody>
      </p:sp>
      <p:cxnSp>
        <p:nvCxnSpPr>
          <p:cNvPr id="133" name="Прямая со стрелкой 132"/>
          <p:cNvCxnSpPr/>
          <p:nvPr/>
        </p:nvCxnSpPr>
        <p:spPr>
          <a:xfrm>
            <a:off x="3290042" y="4054373"/>
            <a:ext cx="921918"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50" name="Овал 149"/>
          <p:cNvSpPr/>
          <p:nvPr/>
        </p:nvSpPr>
        <p:spPr>
          <a:xfrm>
            <a:off x="5881438" y="5148463"/>
            <a:ext cx="922810" cy="870404"/>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800" dirty="0"/>
              <a:t>“Please, </a:t>
            </a:r>
            <a:r>
              <a:rPr lang="en-US" sz="800" dirty="0" smtClean="0"/>
              <a:t>correct your payment data” and Press “Pay”</a:t>
            </a:r>
            <a:endParaRPr lang="ru-RU" sz="800" dirty="0"/>
          </a:p>
        </p:txBody>
      </p:sp>
      <p:cxnSp>
        <p:nvCxnSpPr>
          <p:cNvPr id="151" name="Прямая со стрелкой 150"/>
          <p:cNvCxnSpPr>
            <a:stCxn id="150" idx="2"/>
          </p:cNvCxnSpPr>
          <p:nvPr/>
        </p:nvCxnSpPr>
        <p:spPr>
          <a:xfrm flipH="1" flipV="1">
            <a:off x="4757426" y="4448713"/>
            <a:ext cx="1124012" cy="11349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nvGrpSpPr>
          <p:cNvPr id="39" name="Группа 38"/>
          <p:cNvGrpSpPr/>
          <p:nvPr/>
        </p:nvGrpSpPr>
        <p:grpSpPr>
          <a:xfrm>
            <a:off x="8145523" y="4520922"/>
            <a:ext cx="373190" cy="698784"/>
            <a:chOff x="8180493" y="5879473"/>
            <a:chExt cx="373190" cy="698784"/>
          </a:xfrm>
        </p:grpSpPr>
        <p:cxnSp>
          <p:nvCxnSpPr>
            <p:cNvPr id="77" name="Прямая со стрелкой 76"/>
            <p:cNvCxnSpPr>
              <a:endCxn id="64" idx="0"/>
            </p:cNvCxnSpPr>
            <p:nvPr/>
          </p:nvCxnSpPr>
          <p:spPr>
            <a:xfrm>
              <a:off x="8367088" y="5879473"/>
              <a:ext cx="0" cy="35919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nvGrpSpPr>
            <p:cNvPr id="7" name="Группа 6"/>
            <p:cNvGrpSpPr/>
            <p:nvPr/>
          </p:nvGrpSpPr>
          <p:grpSpPr>
            <a:xfrm>
              <a:off x="8180493" y="6238671"/>
              <a:ext cx="373190" cy="339586"/>
              <a:chOff x="8144077" y="4948710"/>
              <a:chExt cx="373190" cy="339586"/>
            </a:xfrm>
          </p:grpSpPr>
          <p:sp>
            <p:nvSpPr>
              <p:cNvPr id="76" name="Flowchart: Connector 29"/>
              <p:cNvSpPr/>
              <p:nvPr/>
            </p:nvSpPr>
            <p:spPr>
              <a:xfrm>
                <a:off x="8222874" y="5007807"/>
                <a:ext cx="215597" cy="221393"/>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en-US" sz="1000" b="1" dirty="0">
                  <a:solidFill>
                    <a:schemeClr val="tx1"/>
                  </a:solidFill>
                  <a:latin typeface="Open Sans" panose="020B0604020202020204" charset="0"/>
                  <a:ea typeface="Open Sans" panose="020B0604020202020204" charset="0"/>
                  <a:cs typeface="Open Sans" panose="020B0604020202020204" charset="0"/>
                </a:endParaRPr>
              </a:p>
            </p:txBody>
          </p:sp>
          <p:sp>
            <p:nvSpPr>
              <p:cNvPr id="64" name="Flowchart: Connector 29"/>
              <p:cNvSpPr/>
              <p:nvPr/>
            </p:nvSpPr>
            <p:spPr>
              <a:xfrm>
                <a:off x="8144077" y="4948710"/>
                <a:ext cx="373190" cy="339586"/>
              </a:xfrm>
              <a:prstGeom prst="flowChartConnector">
                <a:avLst/>
              </a:prstGeom>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000" b="1" dirty="0">
                  <a:solidFill>
                    <a:schemeClr val="tx1"/>
                  </a:solidFill>
                  <a:latin typeface="Open Sans" panose="020B0604020202020204" charset="0"/>
                  <a:ea typeface="Open Sans" panose="020B0604020202020204" charset="0"/>
                  <a:cs typeface="Open Sans" panose="020B0604020202020204" charset="0"/>
                </a:endParaRPr>
              </a:p>
            </p:txBody>
          </p:sp>
        </p:grpSp>
      </p:grpSp>
      <p:sp>
        <p:nvSpPr>
          <p:cNvPr id="80" name="Прямоугольник 79"/>
          <p:cNvSpPr/>
          <p:nvPr/>
        </p:nvSpPr>
        <p:spPr>
          <a:xfrm>
            <a:off x="3156935" y="4039666"/>
            <a:ext cx="1188132" cy="410882"/>
          </a:xfrm>
          <a:prstGeom prst="rect">
            <a:avLst/>
          </a:prstGeom>
        </p:spPr>
        <p:txBody>
          <a:bodyPr wrap="square">
            <a:spAutoFit/>
          </a:bodyPr>
          <a:lstStyle/>
          <a:p>
            <a:pPr algn="ctr">
              <a:lnSpc>
                <a:spcPct val="115000"/>
              </a:lnSpc>
              <a:spcAft>
                <a:spcPts val="1000"/>
              </a:spcAft>
            </a:pPr>
            <a:r>
              <a:rPr lang="en-US" sz="900" dirty="0" smtClean="0">
                <a:cs typeface="Times New Roman"/>
              </a:rPr>
              <a:t>[Data was entered correctly]</a:t>
            </a:r>
            <a:endParaRPr lang="ru-RU" sz="900" dirty="0">
              <a:ea typeface="Calibri"/>
              <a:cs typeface="Times New Roman"/>
            </a:endParaRPr>
          </a:p>
        </p:txBody>
      </p:sp>
      <p:sp>
        <p:nvSpPr>
          <p:cNvPr id="81" name="Прямоугольник 80"/>
          <p:cNvSpPr/>
          <p:nvPr/>
        </p:nvSpPr>
        <p:spPr>
          <a:xfrm>
            <a:off x="59941" y="4068958"/>
            <a:ext cx="798982" cy="410882"/>
          </a:xfrm>
          <a:prstGeom prst="rect">
            <a:avLst/>
          </a:prstGeom>
        </p:spPr>
        <p:txBody>
          <a:bodyPr wrap="square">
            <a:spAutoFit/>
          </a:bodyPr>
          <a:lstStyle/>
          <a:p>
            <a:pPr algn="ctr">
              <a:lnSpc>
                <a:spcPct val="115000"/>
              </a:lnSpc>
              <a:spcAft>
                <a:spcPts val="1000"/>
              </a:spcAft>
            </a:pPr>
            <a:r>
              <a:rPr lang="en-US" sz="900" dirty="0" smtClean="0">
                <a:cs typeface="Times New Roman"/>
              </a:rPr>
              <a:t>[Place </a:t>
            </a:r>
            <a:r>
              <a:rPr lang="en-US" sz="900" dirty="0" smtClean="0">
                <a:cs typeface="Times New Roman"/>
              </a:rPr>
              <a:t>was </a:t>
            </a:r>
            <a:r>
              <a:rPr lang="en-US" sz="900" dirty="0" smtClean="0">
                <a:cs typeface="Times New Roman"/>
              </a:rPr>
              <a:t>selected</a:t>
            </a:r>
            <a:r>
              <a:rPr lang="en-US" sz="900" dirty="0" smtClean="0">
                <a:cs typeface="Times New Roman"/>
              </a:rPr>
              <a:t>]</a:t>
            </a:r>
            <a:endParaRPr lang="ru-RU" sz="900" dirty="0">
              <a:ea typeface="Calibri"/>
              <a:cs typeface="Times New Roman"/>
            </a:endParaRPr>
          </a:p>
        </p:txBody>
      </p:sp>
      <p:sp>
        <p:nvSpPr>
          <p:cNvPr id="82" name="Овал 81"/>
          <p:cNvSpPr/>
          <p:nvPr/>
        </p:nvSpPr>
        <p:spPr>
          <a:xfrm>
            <a:off x="2346239" y="3634849"/>
            <a:ext cx="943803" cy="859899"/>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dirty="0" smtClean="0"/>
              <a:t>Personal data verifying</a:t>
            </a:r>
            <a:endParaRPr lang="ru-RU" sz="900" dirty="0"/>
          </a:p>
        </p:txBody>
      </p:sp>
      <p:sp>
        <p:nvSpPr>
          <p:cNvPr id="83" name="Овал 82"/>
          <p:cNvSpPr/>
          <p:nvPr/>
        </p:nvSpPr>
        <p:spPr>
          <a:xfrm>
            <a:off x="5934519" y="3589217"/>
            <a:ext cx="943803" cy="859899"/>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900" dirty="0" smtClean="0"/>
              <a:t>Card </a:t>
            </a:r>
            <a:r>
              <a:rPr lang="en-US" sz="900" dirty="0"/>
              <a:t>data </a:t>
            </a:r>
            <a:r>
              <a:rPr lang="en-US" sz="900" dirty="0" smtClean="0"/>
              <a:t>verifying</a:t>
            </a:r>
            <a:endParaRPr lang="ru-RU" sz="900" dirty="0"/>
          </a:p>
        </p:txBody>
      </p:sp>
      <p:sp>
        <p:nvSpPr>
          <p:cNvPr id="84" name="Прямоугольник 83"/>
          <p:cNvSpPr/>
          <p:nvPr/>
        </p:nvSpPr>
        <p:spPr>
          <a:xfrm>
            <a:off x="1752173" y="4527316"/>
            <a:ext cx="1188132" cy="410882"/>
          </a:xfrm>
          <a:prstGeom prst="rect">
            <a:avLst/>
          </a:prstGeom>
        </p:spPr>
        <p:txBody>
          <a:bodyPr wrap="square">
            <a:spAutoFit/>
          </a:bodyPr>
          <a:lstStyle/>
          <a:p>
            <a:pPr algn="ctr">
              <a:lnSpc>
                <a:spcPct val="115000"/>
              </a:lnSpc>
              <a:spcAft>
                <a:spcPts val="1000"/>
              </a:spcAft>
            </a:pPr>
            <a:r>
              <a:rPr lang="en-US" sz="900" dirty="0" smtClean="0">
                <a:cs typeface="Times New Roman"/>
              </a:rPr>
              <a:t>[Data was entered incorrectly]</a:t>
            </a:r>
            <a:endParaRPr lang="ru-RU" sz="900" dirty="0">
              <a:ea typeface="Calibri"/>
              <a:cs typeface="Times New Roman"/>
            </a:endParaRPr>
          </a:p>
        </p:txBody>
      </p:sp>
      <p:cxnSp>
        <p:nvCxnSpPr>
          <p:cNvPr id="88" name="Прямая со стрелкой 87"/>
          <p:cNvCxnSpPr/>
          <p:nvPr/>
        </p:nvCxnSpPr>
        <p:spPr>
          <a:xfrm>
            <a:off x="2808091" y="4494748"/>
            <a:ext cx="0" cy="69516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0" name="Прямая со стрелкой 89"/>
          <p:cNvCxnSpPr>
            <a:stCxn id="132" idx="2"/>
          </p:cNvCxnSpPr>
          <p:nvPr/>
        </p:nvCxnSpPr>
        <p:spPr>
          <a:xfrm flipH="1" flipV="1">
            <a:off x="1303011" y="4494749"/>
            <a:ext cx="1062391" cy="113263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4" name="Прямая со стрелкой 93"/>
          <p:cNvCxnSpPr/>
          <p:nvPr/>
        </p:nvCxnSpPr>
        <p:spPr>
          <a:xfrm>
            <a:off x="6407811" y="4460277"/>
            <a:ext cx="0" cy="69516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5" name="Прямоугольник 94"/>
          <p:cNvSpPr/>
          <p:nvPr/>
        </p:nvSpPr>
        <p:spPr>
          <a:xfrm>
            <a:off x="6745215" y="4019330"/>
            <a:ext cx="1188132" cy="410882"/>
          </a:xfrm>
          <a:prstGeom prst="rect">
            <a:avLst/>
          </a:prstGeom>
        </p:spPr>
        <p:txBody>
          <a:bodyPr wrap="square">
            <a:spAutoFit/>
          </a:bodyPr>
          <a:lstStyle/>
          <a:p>
            <a:pPr algn="ctr">
              <a:lnSpc>
                <a:spcPct val="115000"/>
              </a:lnSpc>
              <a:spcAft>
                <a:spcPts val="1000"/>
              </a:spcAft>
            </a:pPr>
            <a:r>
              <a:rPr lang="en-US" sz="900" dirty="0" smtClean="0">
                <a:cs typeface="Times New Roman"/>
              </a:rPr>
              <a:t>[Data was entered correctly]</a:t>
            </a:r>
            <a:endParaRPr lang="ru-RU" sz="900" dirty="0">
              <a:ea typeface="Calibri"/>
              <a:cs typeface="Times New Roman"/>
            </a:endParaRPr>
          </a:p>
        </p:txBody>
      </p:sp>
      <p:cxnSp>
        <p:nvCxnSpPr>
          <p:cNvPr id="96" name="Прямая со стрелкой 95"/>
          <p:cNvCxnSpPr/>
          <p:nvPr/>
        </p:nvCxnSpPr>
        <p:spPr>
          <a:xfrm>
            <a:off x="6878322" y="4054373"/>
            <a:ext cx="921918"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8" name="Прямоугольник 97"/>
          <p:cNvSpPr/>
          <p:nvPr/>
        </p:nvSpPr>
        <p:spPr>
          <a:xfrm>
            <a:off x="5364687" y="4484088"/>
            <a:ext cx="1188132" cy="410882"/>
          </a:xfrm>
          <a:prstGeom prst="rect">
            <a:avLst/>
          </a:prstGeom>
        </p:spPr>
        <p:txBody>
          <a:bodyPr wrap="square">
            <a:spAutoFit/>
          </a:bodyPr>
          <a:lstStyle/>
          <a:p>
            <a:pPr algn="ctr">
              <a:lnSpc>
                <a:spcPct val="115000"/>
              </a:lnSpc>
              <a:spcAft>
                <a:spcPts val="1000"/>
              </a:spcAft>
            </a:pPr>
            <a:r>
              <a:rPr lang="en-US" sz="900" dirty="0" smtClean="0">
                <a:cs typeface="Times New Roman"/>
              </a:rPr>
              <a:t>[Data was entered incorrectly]</a:t>
            </a:r>
            <a:endParaRPr lang="ru-RU" sz="900" dirty="0">
              <a:ea typeface="Calibri"/>
              <a:cs typeface="Times New Roman"/>
            </a:endParaRPr>
          </a:p>
        </p:txBody>
      </p:sp>
    </p:spTree>
    <p:extLst>
      <p:ext uri="{BB962C8B-B14F-4D97-AF65-F5344CB8AC3E}">
        <p14:creationId xmlns:p14="http://schemas.microsoft.com/office/powerpoint/2010/main" val="2791187446"/>
      </p:ext>
    </p:extLst>
  </p:cSld>
  <p:clrMapOvr>
    <a:masterClrMapping/>
  </p:clrMapOvr>
</p:sld>
</file>

<file path=ppt/theme/theme1.xml><?xml version="1.0" encoding="utf-8"?>
<a:theme xmlns:a="http://schemas.openxmlformats.org/drawingml/2006/main" name="Тема Office">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1225</Words>
  <Application>Microsoft Office PowerPoint</Application>
  <PresentationFormat>Экран (4:3)</PresentationFormat>
  <Paragraphs>219</Paragraphs>
  <Slides>6</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Тема Office</vt:lpstr>
      <vt:lpstr>Variant 7</vt:lpstr>
      <vt:lpstr>1. Student has to get at least 20 score to successfully pass the 1st step of entrance exam and to be allowed to move to the next one. If student managed to get more than 36 score he will be automatically enrolled to the university. The maximum that he can get is 40 score. </vt:lpstr>
      <vt:lpstr>Презентация PowerPoint</vt:lpstr>
      <vt:lpstr>Презентация PowerPoint</vt:lpstr>
      <vt:lpstr>Презентация PowerPoint</vt:lpstr>
      <vt:lpstr>3. State Transition To buy an train e-ticket user has to select the departure and destination cities, and travel date and click “Search”.  When the system finds appropriate trains user can select appropriate train for him and select a place from the list of available places.  To continue the ticket ordering user enters his Last Name and First Name, e-mail and clicks “Pay”.  If data is entered incorrectly error-message will be shown: “Please, re-enter your personal data”.  If data entered correctly user will be redirected on payment page. On this page user should enter the 16-digit number of card, period of validity and code of CVV2/CVC2 and then press “Pay”.  If entered data is correct, user will get email-notification that operation completed successfully.  In other case user will get error message on the screen and will be asked to correct data and press “Pay” again.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Bat Man</dc:creator>
  <cp:lastModifiedBy>Bat Man</cp:lastModifiedBy>
  <cp:revision>144</cp:revision>
  <dcterms:created xsi:type="dcterms:W3CDTF">2023-01-02T14:05:00Z</dcterms:created>
  <dcterms:modified xsi:type="dcterms:W3CDTF">2023-01-05T11:58:43Z</dcterms:modified>
</cp:coreProperties>
</file>