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5204"/>
  </p:normalViewPr>
  <p:slideViewPr>
    <p:cSldViewPr snapToGrid="0" snapToObjects="1">
      <p:cViewPr>
        <p:scale>
          <a:sx n="91" d="100"/>
          <a:sy n="91"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68B6B-BCA7-E54C-B787-6B74196380E8}" type="datetimeFigureOut">
              <a:rPr lang="en-US" smtClean="0"/>
              <a:t>9/13/22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64353-B616-9944-BCEE-EA3A280C966C}" type="slidenum">
              <a:rPr lang="en-US" smtClean="0"/>
              <a:t>‹#›</a:t>
            </a:fld>
            <a:endParaRPr lang="en-US"/>
          </a:p>
        </p:txBody>
      </p:sp>
    </p:spTree>
    <p:extLst>
      <p:ext uri="{BB962C8B-B14F-4D97-AF65-F5344CB8AC3E}">
        <p14:creationId xmlns:p14="http://schemas.microsoft.com/office/powerpoint/2010/main" val="1432933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464353-B616-9944-BCEE-EA3A280C966C}" type="slidenum">
              <a:rPr lang="en-US" smtClean="0"/>
              <a:t>5</a:t>
            </a:fld>
            <a:endParaRPr lang="en-US"/>
          </a:p>
        </p:txBody>
      </p:sp>
    </p:spTree>
    <p:extLst>
      <p:ext uri="{BB962C8B-B14F-4D97-AF65-F5344CB8AC3E}">
        <p14:creationId xmlns:p14="http://schemas.microsoft.com/office/powerpoint/2010/main" val="142926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08410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41605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16558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84840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95234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206855-7A26-4E46-9559-23EAE08BDA85}" type="datetimeFigureOut">
              <a:rPr lang="en-US" smtClean="0"/>
              <a:t>9/13/22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69636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206855-7A26-4E46-9559-23EAE08BDA85}" type="datetimeFigureOut">
              <a:rPr lang="en-US" smtClean="0"/>
              <a:t>9/13/22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75190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206855-7A26-4E46-9559-23EAE08BDA85}" type="datetimeFigureOut">
              <a:rPr lang="en-US" smtClean="0"/>
              <a:t>9/13/22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53254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06855-7A26-4E46-9559-23EAE08BDA85}" type="datetimeFigureOut">
              <a:rPr lang="en-US" smtClean="0"/>
              <a:t>9/13/22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62582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06855-7A26-4E46-9559-23EAE08BDA85}" type="datetimeFigureOut">
              <a:rPr lang="en-US" smtClean="0"/>
              <a:t>9/13/22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206102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06855-7A26-4E46-9559-23EAE08BDA85}" type="datetimeFigureOut">
              <a:rPr lang="en-US" smtClean="0"/>
              <a:t>9/13/22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6568383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6855-7A26-4E46-9559-23EAE08BDA85}" type="datetimeFigureOut">
              <a:rPr lang="en-US" smtClean="0"/>
              <a:t>9/13/22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3903E-B50D-1D4F-ABB4-0B3BE94002DD}" type="slidenum">
              <a:rPr lang="en-US" smtClean="0"/>
              <a:t>‹#›</a:t>
            </a:fld>
            <a:endParaRPr lang="en-US"/>
          </a:p>
        </p:txBody>
      </p:sp>
    </p:spTree>
    <p:extLst>
      <p:ext uri="{BB962C8B-B14F-4D97-AF65-F5344CB8AC3E}">
        <p14:creationId xmlns:p14="http://schemas.microsoft.com/office/powerpoint/2010/main" val="133644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77077"/>
            <a:ext cx="9144000" cy="5976731"/>
          </a:xfrm>
        </p:spPr>
        <p:txBody>
          <a:bodyPr>
            <a:normAutofit fontScale="70000" lnSpcReduction="20000"/>
          </a:bodyPr>
          <a:lstStyle/>
          <a:p>
            <a:r>
              <a:rPr lang="en-US" b="1" dirty="0"/>
              <a:t>Variant 5 - Liza</a:t>
            </a:r>
          </a:p>
          <a:p>
            <a:r>
              <a:rPr lang="en-US" dirty="0"/>
              <a:t>Equivalence partitioning and Boundary value analysis A system designed for replenishing mobile phone where min replenishment is 5$ and max replenishment is 1000$. There is no commission if user enters less than 50$. User will pay 1% of replenishment when it is less than 500$. In case the replenishment is equal or bigger than 500$, the user will pay 3% of commission.</a:t>
            </a:r>
          </a:p>
          <a:p>
            <a:r>
              <a:rPr lang="en-US" dirty="0"/>
              <a:t>Build equivalence classes (partitions) based on given </a:t>
            </a:r>
            <a:r>
              <a:rPr lang="en-US" dirty="0" smtClean="0"/>
              <a:t>information</a:t>
            </a:r>
          </a:p>
          <a:p>
            <a:r>
              <a:rPr lang="en-US" dirty="0" smtClean="0"/>
              <a:t>Stand Out boundary values</a:t>
            </a:r>
          </a:p>
          <a:p>
            <a:r>
              <a:rPr lang="en-US" dirty="0" smtClean="0"/>
              <a:t>Decision </a:t>
            </a:r>
            <a:r>
              <a:rPr lang="en-US" dirty="0"/>
              <a:t>tables You want to buy travel card of some transport network (works during 1 month). The following types of discount exist:</a:t>
            </a:r>
          </a:p>
          <a:p>
            <a:r>
              <a:rPr lang="en-US" dirty="0"/>
              <a:t>For Student – gives you 20% discount if you are student;</a:t>
            </a:r>
          </a:p>
          <a:p>
            <a:r>
              <a:rPr lang="en-US" dirty="0"/>
              <a:t>Pensioner– gives you 10% discount, available if you are 60 years old and more (cannot be used with Student discount) You can get additional 5% discount if you are buying such travel cards during the last 6 months in a row.</a:t>
            </a:r>
          </a:p>
          <a:p>
            <a:r>
              <a:rPr lang="en-US" dirty="0"/>
              <a:t>Build decision table based on given information.</a:t>
            </a:r>
          </a:p>
          <a:p>
            <a:r>
              <a:rPr lang="en-US" dirty="0"/>
              <a:t>Cover requirements above by tests (write test cases’ names and objectives) based on decision table analysis</a:t>
            </a:r>
          </a:p>
          <a:p>
            <a:r>
              <a:rPr lang="en-US" dirty="0"/>
              <a:t>State transition User wants to pay for using the Internet with Payment card. He enters amount of money he needs to pay, e-mail and press the “Next” button. If entered amount of money is not allowed the user will be asked to correct the sum. In other case will be redirected on payment page. On this page user should enter the 16-digit number of card, period of validity and code of CVV2/CVC2 and then press “Pay”. If entered info is correct user will get email-notification on his email that operation completed success. If some data were entered incorrectly, user will get error-notification on the screen and he should correct it and again press “Pay”.</a:t>
            </a:r>
          </a:p>
          <a:p>
            <a:r>
              <a:rPr lang="en-US" dirty="0"/>
              <a:t>Build state transition diagram based on given information</a:t>
            </a:r>
          </a:p>
          <a:p>
            <a:endParaRPr lang="en-US" dirty="0"/>
          </a:p>
        </p:txBody>
      </p:sp>
    </p:spTree>
    <p:extLst>
      <p:ext uri="{BB962C8B-B14F-4D97-AF65-F5344CB8AC3E}">
        <p14:creationId xmlns:p14="http://schemas.microsoft.com/office/powerpoint/2010/main" val="129394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84"/>
            <a:ext cx="10515600" cy="451151"/>
          </a:xfrm>
        </p:spPr>
        <p:txBody>
          <a:bodyPr>
            <a:normAutofit/>
          </a:bodyPr>
          <a:lstStyle/>
          <a:p>
            <a:r>
              <a:rPr lang="en-US" sz="2400" b="1" dirty="0" smtClean="0">
                <a:solidFill>
                  <a:schemeClr val="accent1">
                    <a:lumMod val="75000"/>
                  </a:schemeClr>
                </a:solidFill>
              </a:rPr>
              <a:t>Equivalence classes</a:t>
            </a:r>
            <a:endParaRPr lang="en-US" sz="2400" b="1"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2498402"/>
              </p:ext>
            </p:extLst>
          </p:nvPr>
        </p:nvGraphicFramePr>
        <p:xfrm>
          <a:off x="838200" y="634630"/>
          <a:ext cx="10515600" cy="1381760"/>
        </p:xfrm>
        <a:graphic>
          <a:graphicData uri="http://schemas.openxmlformats.org/drawingml/2006/table">
            <a:tbl>
              <a:tblPr firstRow="1" bandRow="1">
                <a:tableStyleId>{5C22544A-7EE6-4342-B048-85BDC9FD1C3A}</a:tableStyleId>
              </a:tblPr>
              <a:tblGrid>
                <a:gridCol w="894271"/>
                <a:gridCol w="1046489"/>
                <a:gridCol w="1947361"/>
                <a:gridCol w="2452167"/>
                <a:gridCol w="2297526"/>
                <a:gridCol w="1877786"/>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Open Sans" panose="020B0604020202020204" charset="0"/>
                          <a:ea typeface="Open Sans" panose="020B0604020202020204" charset="0"/>
                          <a:cs typeface="Open Sans" panose="020B0604020202020204" charset="0"/>
                        </a:rPr>
                        <a:t>Invalid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accent5">
                              <a:lumMod val="75000"/>
                            </a:schemeClr>
                          </a:solidFill>
                          <a:latin typeface="Open Sans" panose="020B0604020202020204" charset="0"/>
                          <a:ea typeface="Open Sans" panose="020B0604020202020204" charset="0"/>
                          <a:cs typeface="Open Sans" panose="020B0604020202020204" charset="0"/>
                        </a:rPr>
                        <a:t>Valid for 0% commision</a:t>
                      </a:r>
                      <a:endPar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1%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3%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Open Sans" panose="020B0604020202020204" charset="0"/>
                          <a:ea typeface="Open Sans" panose="020B0604020202020204" charset="0"/>
                          <a:cs typeface="Open Sans" panose="020B0604020202020204" charset="0"/>
                        </a:rPr>
                        <a:t>Invalid</a:t>
                      </a:r>
                    </a:p>
                  </a:txBody>
                  <a:tcPr/>
                </a:tc>
              </a:tr>
              <a:tr h="370840">
                <a:tc>
                  <a:txBody>
                    <a:bodyPr/>
                    <a:lstStyle/>
                    <a:p>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Class</a:t>
                      </a:r>
                      <a:endParaRPr lang="en-US" dirty="0"/>
                    </a:p>
                  </a:txBody>
                  <a:tcPr/>
                </a:tc>
                <a:tc>
                  <a:txBody>
                    <a:bodyPr/>
                    <a:lstStyle/>
                    <a:p>
                      <a:r>
                        <a:rPr lang="en-US" dirty="0" smtClean="0"/>
                        <a:t>$0 - &lt;5</a:t>
                      </a:r>
                      <a:endParaRPr lang="en-US" dirty="0"/>
                    </a:p>
                  </a:txBody>
                  <a:tcPr/>
                </a:tc>
                <a:tc>
                  <a:txBody>
                    <a:bodyPr/>
                    <a:lstStyle/>
                    <a:p>
                      <a:r>
                        <a:rPr lang="en-US" dirty="0" smtClean="0"/>
                        <a:t>$5-49</a:t>
                      </a:r>
                      <a:endParaRPr lang="en-US" dirty="0"/>
                    </a:p>
                  </a:txBody>
                  <a:tcPr/>
                </a:tc>
                <a:tc>
                  <a:txBody>
                    <a:bodyPr/>
                    <a:lstStyle/>
                    <a:p>
                      <a:r>
                        <a:rPr lang="en-US" dirty="0" smtClean="0"/>
                        <a:t>$50-499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$500-1000</a:t>
                      </a:r>
                    </a:p>
                  </a:txBody>
                  <a:tcPr/>
                </a:tc>
                <a:tc>
                  <a:txBody>
                    <a:bodyPr/>
                    <a:lstStyle/>
                    <a:p>
                      <a:r>
                        <a:rPr lang="en-US" dirty="0" smtClean="0"/>
                        <a:t>&gt;$1000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EP</a:t>
                      </a:r>
                    </a:p>
                  </a:txBody>
                  <a:tcPr/>
                </a:tc>
                <a:tc>
                  <a:txBody>
                    <a:bodyPr/>
                    <a:lstStyle/>
                    <a:p>
                      <a:r>
                        <a:rPr lang="en-US" dirty="0" smtClean="0"/>
                        <a:t>0</a:t>
                      </a:r>
                      <a:endParaRPr lang="en-US" dirty="0"/>
                    </a:p>
                  </a:txBody>
                  <a:tcPr/>
                </a:tc>
                <a:tc>
                  <a:txBody>
                    <a:bodyPr/>
                    <a:lstStyle/>
                    <a:p>
                      <a:r>
                        <a:rPr lang="en-US" dirty="0" smtClean="0"/>
                        <a:t>40</a:t>
                      </a:r>
                      <a:endParaRPr lang="en-US" dirty="0"/>
                    </a:p>
                  </a:txBody>
                  <a:tcPr/>
                </a:tc>
                <a:tc>
                  <a:txBody>
                    <a:bodyPr/>
                    <a:lstStyle/>
                    <a:p>
                      <a:r>
                        <a:rPr lang="en-US" dirty="0" smtClean="0"/>
                        <a:t>301</a:t>
                      </a:r>
                      <a:endParaRPr lang="en-US" dirty="0"/>
                    </a:p>
                  </a:txBody>
                  <a:tcPr/>
                </a:tc>
                <a:tc>
                  <a:txBody>
                    <a:bodyPr/>
                    <a:lstStyle/>
                    <a:p>
                      <a:r>
                        <a:rPr lang="en-US" dirty="0" smtClean="0"/>
                        <a:t>670</a:t>
                      </a:r>
                      <a:endParaRPr lang="en-US" dirty="0"/>
                    </a:p>
                  </a:txBody>
                  <a:tcPr/>
                </a:tc>
                <a:tc>
                  <a:txBody>
                    <a:bodyPr/>
                    <a:lstStyle/>
                    <a:p>
                      <a:r>
                        <a:rPr lang="en-US" dirty="0" smtClean="0"/>
                        <a:t>1200</a:t>
                      </a:r>
                      <a:endParaRPr lang="en-US" dirty="0"/>
                    </a:p>
                  </a:txBody>
                  <a:tcPr/>
                </a:tc>
              </a:tr>
            </a:tbl>
          </a:graphicData>
        </a:graphic>
      </p:graphicFrame>
      <p:sp>
        <p:nvSpPr>
          <p:cNvPr id="5" name="TextBox 4"/>
          <p:cNvSpPr txBox="1"/>
          <p:nvPr/>
        </p:nvSpPr>
        <p:spPr>
          <a:xfrm>
            <a:off x="838200" y="2057747"/>
            <a:ext cx="10515600" cy="1323439"/>
          </a:xfrm>
          <a:prstGeom prst="rect">
            <a:avLst/>
          </a:prstGeom>
          <a:noFill/>
        </p:spPr>
        <p:txBody>
          <a:bodyPr wrap="square" rtlCol="0">
            <a:spAutoFit/>
          </a:bodyPr>
          <a:lstStyle/>
          <a:p>
            <a:r>
              <a:rPr lang="en-US" sz="1600" dirty="0" smtClean="0"/>
              <a:t>Equivalence partitioning and Boundary value analysis A system designed for replenishing mobile phone where min replenishment is 5$ and max replenishment is 1000$. There is no commission if user enters less than 50$. User will pay 1% of replenishment when it is less than 500$. In case the replenishment is equal or bigger than 500$, the user will pay 3% of commission. User can put only positive integers. numbers. Build equivalence classes (partitions) based on given information. </a:t>
            </a:r>
          </a:p>
          <a:p>
            <a:endParaRPr lang="en-US" sz="1600" dirty="0"/>
          </a:p>
        </p:txBody>
      </p:sp>
      <p:graphicFrame>
        <p:nvGraphicFramePr>
          <p:cNvPr id="11" name="Table 10"/>
          <p:cNvGraphicFramePr>
            <a:graphicFrameLocks noGrp="1"/>
          </p:cNvGraphicFramePr>
          <p:nvPr>
            <p:extLst>
              <p:ext uri="{D42A27DB-BD31-4B8C-83A1-F6EECF244321}">
                <p14:modId xmlns:p14="http://schemas.microsoft.com/office/powerpoint/2010/main" val="723498953"/>
              </p:ext>
            </p:extLst>
          </p:nvPr>
        </p:nvGraphicFramePr>
        <p:xfrm>
          <a:off x="838201" y="3110135"/>
          <a:ext cx="10515600" cy="3521600"/>
        </p:xfrm>
        <a:graphic>
          <a:graphicData uri="http://schemas.openxmlformats.org/drawingml/2006/table">
            <a:tbl>
              <a:tblPr/>
              <a:tblGrid>
                <a:gridCol w="499554">
                  <a:extLst>
                    <a:ext uri="{9D8B030D-6E8A-4147-A177-3AD203B41FA5}">
                      <a16:colId xmlns="" xmlns:a16="http://schemas.microsoft.com/office/drawing/2014/main" val="20000"/>
                    </a:ext>
                  </a:extLst>
                </a:gridCol>
                <a:gridCol w="3831815">
                  <a:extLst>
                    <a:ext uri="{9D8B030D-6E8A-4147-A177-3AD203B41FA5}">
                      <a16:colId xmlns="" xmlns:a16="http://schemas.microsoft.com/office/drawing/2014/main" val="20001"/>
                    </a:ext>
                  </a:extLst>
                </a:gridCol>
                <a:gridCol w="6184231">
                  <a:extLst>
                    <a:ext uri="{9D8B030D-6E8A-4147-A177-3AD203B41FA5}">
                      <a16:colId xmlns="" xmlns:a16="http://schemas.microsoft.com/office/drawing/2014/main" val="20002"/>
                    </a:ext>
                  </a:extLst>
                </a:gridCol>
              </a:tblGrid>
              <a:tr h="283839">
                <a:tc>
                  <a:txBody>
                    <a:bodyPr/>
                    <a:lstStyle/>
                    <a:p>
                      <a:pPr algn="ctr" fontAlgn="ctr"/>
                      <a:r>
                        <a:rPr lang="en-US" sz="1800" b="1" i="0" u="none" strike="noStrike" dirty="0">
                          <a:solidFill>
                            <a:schemeClr val="bg1"/>
                          </a:solidFill>
                          <a:effectLst/>
                          <a:latin typeface="Calibri" charset="0"/>
                          <a:ea typeface="Calibri" charset="0"/>
                          <a:cs typeface="Calibri"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Condition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Expected 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 xmlns:a16="http://schemas.microsoft.com/office/drawing/2014/main" val="10000"/>
                  </a:ext>
                </a:extLst>
              </a:tr>
              <a:tr h="528071">
                <a:tc>
                  <a:txBody>
                    <a:bodyPr/>
                    <a:lstStyle/>
                    <a:p>
                      <a:pPr algn="ctr" fontAlgn="ctr"/>
                      <a:r>
                        <a:rPr lang="en-US" sz="1800" b="0" i="0" u="none" strike="noStrike" dirty="0">
                          <a:solidFill>
                            <a:srgbClr val="000000"/>
                          </a:solidFill>
                          <a:effectLst/>
                          <a:latin typeface="Calibri" charset="0"/>
                          <a:ea typeface="Calibri" charset="0"/>
                          <a:cs typeface="Calibri"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system </a:t>
                      </a:r>
                      <a:r>
                        <a:rPr lang="en-US" sz="1800" b="0" i="0" u="none" strike="noStrike" dirty="0">
                          <a:solidFill>
                            <a:srgbClr val="000000"/>
                          </a:solidFill>
                          <a:effectLst/>
                          <a:latin typeface="Calibri" charset="0"/>
                          <a:ea typeface="Calibri" charset="0"/>
                          <a:cs typeface="Calibri" charset="0"/>
                        </a:rPr>
                        <a:t>message appears "</a:t>
                      </a:r>
                      <a:r>
                        <a:rPr lang="en-US" sz="1800" b="0" i="0" u="none" strike="noStrike" dirty="0" smtClean="0">
                          <a:solidFill>
                            <a:srgbClr val="000000"/>
                          </a:solidFill>
                          <a:effectLst/>
                          <a:latin typeface="Calibri" charset="0"/>
                          <a:ea typeface="Calibri" charset="0"/>
                          <a:cs typeface="Calibri" charset="0"/>
                        </a:rPr>
                        <a:t>You can’t make  </a:t>
                      </a:r>
                      <a:r>
                        <a:rPr lang="en-US" sz="1800" dirty="0" smtClean="0">
                          <a:latin typeface="Calibri" charset="0"/>
                          <a:ea typeface="Calibri" charset="0"/>
                          <a:cs typeface="Calibri" charset="0"/>
                        </a:rPr>
                        <a:t>replenishment</a:t>
                      </a:r>
                      <a:r>
                        <a:rPr lang="en-US" sz="1800" baseline="0" dirty="0" smtClean="0">
                          <a:latin typeface="Calibri" charset="0"/>
                          <a:ea typeface="Calibri" charset="0"/>
                          <a:cs typeface="Calibri" charset="0"/>
                        </a:rPr>
                        <a:t> less than 5$</a:t>
                      </a:r>
                      <a:r>
                        <a:rPr lang="en-US" sz="1800" b="0" i="0" u="none" strike="noStrike" dirty="0" smtClean="0">
                          <a:solidFill>
                            <a:srgbClr val="000000"/>
                          </a:solidFill>
                          <a:effectLst/>
                          <a:latin typeface="Calibri" charset="0"/>
                          <a:ea typeface="Calibri" charset="0"/>
                          <a:cs typeface="Calibri" charset="0"/>
                        </a:rPr>
                        <a:t>".</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68541">
                <a:tc>
                  <a:txBody>
                    <a:bodyPr/>
                    <a:lstStyle/>
                    <a:p>
                      <a:pPr algn="ctr" fontAlgn="ctr"/>
                      <a:r>
                        <a:rPr lang="en-US" sz="1800" b="0" i="0" u="none" strike="noStrike" dirty="0">
                          <a:solidFill>
                            <a:srgbClr val="000000"/>
                          </a:solidFill>
                          <a:effectLst/>
                          <a:latin typeface="Calibri" charset="0"/>
                          <a:ea typeface="Calibri" charset="0"/>
                          <a:cs typeface="Calibri"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`40</a:t>
                      </a:r>
                      <a:r>
                        <a:rPr lang="en-US" sz="1800" b="0" i="0" u="none" strike="noStrike" dirty="0">
                          <a:solidFill>
                            <a:srgbClr val="000000"/>
                          </a:solidFill>
                          <a:effectLst/>
                          <a:latin typeface="Calibri" charset="0"/>
                          <a:ea typeface="Calibri" charset="0"/>
                          <a:cs typeface="Calibri" charset="0"/>
                        </a:rPr>
                        <a:t>$`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allows to make replenishment with no commission</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528071">
                <a:tc>
                  <a:txBody>
                    <a:bodyPr/>
                    <a:lstStyle/>
                    <a:p>
                      <a:pPr algn="ctr" fontAlgn="ctr"/>
                      <a:r>
                        <a:rPr lang="en-US" sz="1800" b="0" i="0" u="none" strike="noStrike">
                          <a:solidFill>
                            <a:srgbClr val="000000"/>
                          </a:solidFill>
                          <a:effectLst/>
                          <a:latin typeface="Calibri" charset="0"/>
                          <a:ea typeface="Calibri" charset="0"/>
                          <a:cs typeface="Calibri"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`301$`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1%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28071">
                <a:tc>
                  <a:txBody>
                    <a:bodyPr/>
                    <a:lstStyle/>
                    <a:p>
                      <a:pPr algn="ctr" fontAlgn="ctr"/>
                      <a:r>
                        <a:rPr lang="en-US" sz="1800" b="0" i="0" u="none" strike="noStrike">
                          <a:solidFill>
                            <a:srgbClr val="000000"/>
                          </a:solidFill>
                          <a:effectLst/>
                          <a:latin typeface="Calibri" charset="0"/>
                          <a:ea typeface="Calibri" charset="0"/>
                          <a:cs typeface="Calibri"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`670$`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3%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528071">
                <a:tc>
                  <a:txBody>
                    <a:bodyPr/>
                    <a:lstStyle/>
                    <a:p>
                      <a:pPr algn="ctr" fontAlgn="ctr"/>
                      <a:r>
                        <a:rPr lang="en-US" sz="1800" b="0" i="0" u="none" strike="noStrike" dirty="0">
                          <a:solidFill>
                            <a:srgbClr val="000000"/>
                          </a:solidFill>
                          <a:effectLst/>
                          <a:latin typeface="Calibri" charset="0"/>
                          <a:ea typeface="Calibri" charset="0"/>
                          <a:cs typeface="Calibri"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`1200$`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message appears “You can’t make replenishment bigger than 1000”</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721250">
                <a:tc>
                  <a:txBody>
                    <a:bodyPr/>
                    <a:lstStyle/>
                    <a:p>
                      <a:pPr algn="ctr" fontAlgn="ctr"/>
                      <a:r>
                        <a:rPr lang="en-US" sz="1800" b="0" i="0" u="none" strike="noStrike" dirty="0" smtClean="0">
                          <a:solidFill>
                            <a:srgbClr val="000000"/>
                          </a:solidFill>
                          <a:effectLst/>
                          <a:latin typeface="Calibri" charset="0"/>
                          <a:ea typeface="Calibri" charset="0"/>
                          <a:cs typeface="Calibri" charset="0"/>
                        </a:rPr>
                        <a:t>6</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smtClean="0">
                          <a:solidFill>
                            <a:srgbClr val="000000"/>
                          </a:solidFill>
                          <a:effectLst/>
                          <a:latin typeface="Calibri" charset="0"/>
                          <a:ea typeface="Calibri" charset="0"/>
                          <a:cs typeface="Calibri" charset="0"/>
                        </a:rPr>
                        <a:t>Put value `-+=#$%^` into input field</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Error message appears "You have entered an incorrect value for the amount for replenishment money”.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420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84"/>
            <a:ext cx="10515600" cy="451151"/>
          </a:xfrm>
        </p:spPr>
        <p:txBody>
          <a:bodyPr>
            <a:normAutofit/>
          </a:bodyPr>
          <a:lstStyle/>
          <a:p>
            <a:r>
              <a:rPr lang="en-US" sz="2400" b="1" dirty="0" smtClean="0">
                <a:solidFill>
                  <a:schemeClr val="accent1">
                    <a:lumMod val="75000"/>
                  </a:schemeClr>
                </a:solidFill>
              </a:rPr>
              <a:t>BVA</a:t>
            </a:r>
            <a:endParaRPr lang="en-US" sz="2400" b="1"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1946439"/>
              </p:ext>
            </p:extLst>
          </p:nvPr>
        </p:nvGraphicFramePr>
        <p:xfrm>
          <a:off x="838200" y="559680"/>
          <a:ext cx="10515600" cy="1381760"/>
        </p:xfrm>
        <a:graphic>
          <a:graphicData uri="http://schemas.openxmlformats.org/drawingml/2006/table">
            <a:tbl>
              <a:tblPr firstRow="1" bandRow="1">
                <a:tableStyleId>{5C22544A-7EE6-4342-B048-85BDC9FD1C3A}</a:tableStyleId>
              </a:tblPr>
              <a:tblGrid>
                <a:gridCol w="894271"/>
                <a:gridCol w="1046489"/>
                <a:gridCol w="1947361"/>
                <a:gridCol w="2452167"/>
                <a:gridCol w="2297526"/>
                <a:gridCol w="1877786"/>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Open Sans" panose="020B0604020202020204" charset="0"/>
                          <a:ea typeface="Open Sans" panose="020B0604020202020204" charset="0"/>
                          <a:cs typeface="Open Sans" panose="020B0604020202020204" charset="0"/>
                        </a:rPr>
                        <a:t>Invalid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0% </a:t>
                      </a:r>
                      <a:r>
                        <a:rPr lang="en-US" dirty="0" err="1" smtClean="0">
                          <a:solidFill>
                            <a:schemeClr val="accent5">
                              <a:lumMod val="75000"/>
                            </a:schemeClr>
                          </a:solidFill>
                          <a:latin typeface="Open Sans" panose="020B0604020202020204" charset="0"/>
                          <a:ea typeface="Open Sans" panose="020B0604020202020204" charset="0"/>
                          <a:cs typeface="Open Sans" panose="020B0604020202020204" charset="0"/>
                        </a:rPr>
                        <a:t>commision</a:t>
                      </a:r>
                      <a:endPar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1%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3%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Open Sans" panose="020B0604020202020204" charset="0"/>
                          <a:ea typeface="Open Sans" panose="020B0604020202020204" charset="0"/>
                          <a:cs typeface="Open Sans" panose="020B0604020202020204" charset="0"/>
                        </a:rPr>
                        <a:t>Invalid</a:t>
                      </a:r>
                    </a:p>
                  </a:txBody>
                  <a:tcPr/>
                </a:tc>
              </a:tr>
              <a:tr h="370840">
                <a:tc>
                  <a:txBody>
                    <a:bodyPr/>
                    <a:lstStyle/>
                    <a:p>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Class</a:t>
                      </a:r>
                      <a:endParaRPr lang="en-US" dirty="0"/>
                    </a:p>
                  </a:txBody>
                  <a:tcPr/>
                </a:tc>
                <a:tc>
                  <a:txBody>
                    <a:bodyPr/>
                    <a:lstStyle/>
                    <a:p>
                      <a:r>
                        <a:rPr lang="en-US" dirty="0" smtClean="0"/>
                        <a:t>$0-&lt;5</a:t>
                      </a:r>
                      <a:endParaRPr lang="en-US" dirty="0"/>
                    </a:p>
                  </a:txBody>
                  <a:tcPr/>
                </a:tc>
                <a:tc>
                  <a:txBody>
                    <a:bodyPr/>
                    <a:lstStyle/>
                    <a:p>
                      <a:r>
                        <a:rPr lang="en-US" dirty="0" smtClean="0"/>
                        <a:t>$5-49</a:t>
                      </a:r>
                      <a:endParaRPr lang="en-US" dirty="0"/>
                    </a:p>
                  </a:txBody>
                  <a:tcPr/>
                </a:tc>
                <a:tc>
                  <a:txBody>
                    <a:bodyPr/>
                    <a:lstStyle/>
                    <a:p>
                      <a:r>
                        <a:rPr lang="en-US" dirty="0" smtClean="0"/>
                        <a:t>$50-499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$500-1000</a:t>
                      </a:r>
                    </a:p>
                  </a:txBody>
                  <a:tcPr/>
                </a:tc>
                <a:tc>
                  <a:txBody>
                    <a:bodyPr/>
                    <a:lstStyle/>
                    <a:p>
                      <a:r>
                        <a:rPr lang="en-US" dirty="0" smtClean="0"/>
                        <a:t>&gt;$1000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BVA</a:t>
                      </a:r>
                    </a:p>
                  </a:txBody>
                  <a:tcPr/>
                </a:tc>
                <a:tc>
                  <a:txBody>
                    <a:bodyPr/>
                    <a:lstStyle/>
                    <a:p>
                      <a:r>
                        <a:rPr lang="en-US" dirty="0" smtClean="0"/>
                        <a:t>0        4</a:t>
                      </a:r>
                      <a:endParaRPr lang="en-US" dirty="0"/>
                    </a:p>
                  </a:txBody>
                  <a:tcPr/>
                </a:tc>
                <a:tc>
                  <a:txBody>
                    <a:bodyPr/>
                    <a:lstStyle/>
                    <a:p>
                      <a:r>
                        <a:rPr lang="en-US" dirty="0" smtClean="0"/>
                        <a:t>5         49</a:t>
                      </a:r>
                      <a:endParaRPr lang="en-US" dirty="0"/>
                    </a:p>
                  </a:txBody>
                  <a:tcPr/>
                </a:tc>
                <a:tc>
                  <a:txBody>
                    <a:bodyPr/>
                    <a:lstStyle/>
                    <a:p>
                      <a:r>
                        <a:rPr lang="en-US" dirty="0" smtClean="0"/>
                        <a:t>50</a:t>
                      </a:r>
                      <a:r>
                        <a:rPr lang="en-US" baseline="0" dirty="0" smtClean="0"/>
                        <a:t>         499</a:t>
                      </a:r>
                      <a:endParaRPr lang="en-US" dirty="0"/>
                    </a:p>
                  </a:txBody>
                  <a:tcPr/>
                </a:tc>
                <a:tc>
                  <a:txBody>
                    <a:bodyPr/>
                    <a:lstStyle/>
                    <a:p>
                      <a:r>
                        <a:rPr lang="en-US" dirty="0" smtClean="0"/>
                        <a:t>500       1000</a:t>
                      </a:r>
                      <a:endParaRPr lang="en-US" dirty="0"/>
                    </a:p>
                  </a:txBody>
                  <a:tcPr/>
                </a:tc>
                <a:tc>
                  <a:txBody>
                    <a:bodyPr/>
                    <a:lstStyle/>
                    <a:p>
                      <a:r>
                        <a:rPr lang="en-US" dirty="0" smtClean="0"/>
                        <a:t>1001</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60178465"/>
              </p:ext>
            </p:extLst>
          </p:nvPr>
        </p:nvGraphicFramePr>
        <p:xfrm>
          <a:off x="838201" y="2012119"/>
          <a:ext cx="10515600" cy="4758690"/>
        </p:xfrm>
        <a:graphic>
          <a:graphicData uri="http://schemas.openxmlformats.org/drawingml/2006/table">
            <a:tbl>
              <a:tblPr/>
              <a:tblGrid>
                <a:gridCol w="499554">
                  <a:extLst>
                    <a:ext uri="{9D8B030D-6E8A-4147-A177-3AD203B41FA5}">
                      <a16:colId xmlns="" xmlns:a16="http://schemas.microsoft.com/office/drawing/2014/main" val="20000"/>
                    </a:ext>
                  </a:extLst>
                </a:gridCol>
                <a:gridCol w="3831815">
                  <a:extLst>
                    <a:ext uri="{9D8B030D-6E8A-4147-A177-3AD203B41FA5}">
                      <a16:colId xmlns="" xmlns:a16="http://schemas.microsoft.com/office/drawing/2014/main" val="20001"/>
                    </a:ext>
                  </a:extLst>
                </a:gridCol>
                <a:gridCol w="6184231">
                  <a:extLst>
                    <a:ext uri="{9D8B030D-6E8A-4147-A177-3AD203B41FA5}">
                      <a16:colId xmlns="" xmlns:a16="http://schemas.microsoft.com/office/drawing/2014/main" val="20002"/>
                    </a:ext>
                  </a:extLst>
                </a:gridCol>
              </a:tblGrid>
              <a:tr h="198074">
                <a:tc>
                  <a:txBody>
                    <a:bodyPr/>
                    <a:lstStyle/>
                    <a:p>
                      <a:pPr algn="ctr" fontAlgn="ctr"/>
                      <a:r>
                        <a:rPr lang="en-US" sz="1800" b="1" i="0" u="none" strike="noStrike" dirty="0">
                          <a:solidFill>
                            <a:schemeClr val="bg1"/>
                          </a:solidFill>
                          <a:effectLst/>
                          <a:latin typeface="Calibri" charset="0"/>
                          <a:ea typeface="Calibri" charset="0"/>
                          <a:cs typeface="Calibri"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Condition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Expected 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 xmlns:a16="http://schemas.microsoft.com/office/drawing/2014/main" val="10000"/>
                  </a:ext>
                </a:extLst>
              </a:tr>
              <a:tr h="389500">
                <a:tc>
                  <a:txBody>
                    <a:bodyPr/>
                    <a:lstStyle/>
                    <a:p>
                      <a:pPr algn="ctr" fontAlgn="ctr"/>
                      <a:r>
                        <a:rPr lang="en-US" sz="1800" b="0" i="0" u="none" strike="noStrike" dirty="0">
                          <a:solidFill>
                            <a:srgbClr val="000000"/>
                          </a:solidFill>
                          <a:effectLst/>
                          <a:latin typeface="Calibri" charset="0"/>
                          <a:ea typeface="Calibri" charset="0"/>
                          <a:cs typeface="Calibri"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system </a:t>
                      </a:r>
                      <a:r>
                        <a:rPr lang="en-US" sz="1800" b="0" i="0" u="none" strike="noStrike" dirty="0">
                          <a:solidFill>
                            <a:srgbClr val="000000"/>
                          </a:solidFill>
                          <a:effectLst/>
                          <a:latin typeface="Calibri" charset="0"/>
                          <a:ea typeface="Calibri" charset="0"/>
                          <a:cs typeface="Calibri" charset="0"/>
                        </a:rPr>
                        <a:t>message appears "</a:t>
                      </a:r>
                      <a:r>
                        <a:rPr lang="en-US" sz="1800" b="0" i="0" u="none" strike="noStrike" dirty="0" smtClean="0">
                          <a:solidFill>
                            <a:srgbClr val="000000"/>
                          </a:solidFill>
                          <a:effectLst/>
                          <a:latin typeface="Calibri" charset="0"/>
                          <a:ea typeface="Calibri" charset="0"/>
                          <a:cs typeface="Calibri" charset="0"/>
                        </a:rPr>
                        <a:t>You can’t make  </a:t>
                      </a:r>
                      <a:r>
                        <a:rPr lang="en-US" sz="1800" dirty="0" smtClean="0">
                          <a:latin typeface="Calibri" charset="0"/>
                          <a:ea typeface="Calibri" charset="0"/>
                          <a:cs typeface="Calibri" charset="0"/>
                        </a:rPr>
                        <a:t>replenishment</a:t>
                      </a:r>
                      <a:r>
                        <a:rPr lang="en-US" sz="1800" baseline="0" dirty="0" smtClean="0">
                          <a:latin typeface="Calibri" charset="0"/>
                          <a:ea typeface="Calibri" charset="0"/>
                          <a:cs typeface="Calibri" charset="0"/>
                        </a:rPr>
                        <a:t> less than 5$</a:t>
                      </a:r>
                      <a:r>
                        <a:rPr lang="en-US" sz="1800" b="0" i="0" u="none" strike="noStrike" dirty="0" smtClean="0">
                          <a:solidFill>
                            <a:srgbClr val="000000"/>
                          </a:solidFill>
                          <a:effectLst/>
                          <a:latin typeface="Calibri" charset="0"/>
                          <a:ea typeface="Calibri" charset="0"/>
                          <a:cs typeface="Calibri" charset="0"/>
                        </a:rPr>
                        <a:t>".</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98074">
                <a:tc>
                  <a:txBody>
                    <a:bodyPr/>
                    <a:lstStyle/>
                    <a:p>
                      <a:pPr algn="ctr" fontAlgn="ctr"/>
                      <a:r>
                        <a:rPr lang="en-US" sz="1800" b="0" i="0" u="none" strike="noStrike" dirty="0">
                          <a:solidFill>
                            <a:srgbClr val="000000"/>
                          </a:solidFill>
                          <a:effectLst/>
                          <a:latin typeface="Calibri" charset="0"/>
                          <a:ea typeface="Calibri" charset="0"/>
                          <a:cs typeface="Calibri"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`5$`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allows to make replenishment with no commission</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98074">
                <a:tc>
                  <a:txBody>
                    <a:bodyPr/>
                    <a:lstStyle/>
                    <a:p>
                      <a:pPr algn="ctr" fontAlgn="ctr"/>
                      <a:r>
                        <a:rPr lang="en-US" sz="1800" b="0" i="0" u="none" strike="noStrike" dirty="0" smtClean="0">
                          <a:solidFill>
                            <a:srgbClr val="000000"/>
                          </a:solidFill>
                          <a:effectLst/>
                          <a:latin typeface="Calibri" charset="0"/>
                          <a:ea typeface="Calibri" charset="0"/>
                          <a:cs typeface="Calibri" charset="0"/>
                        </a:rPr>
                        <a:t>3</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`49$`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System allows to make replenishment with no commission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00">
                <a:tc>
                  <a:txBody>
                    <a:bodyPr/>
                    <a:lstStyle/>
                    <a:p>
                      <a:pPr algn="ctr" fontAlgn="ctr"/>
                      <a:r>
                        <a:rPr lang="en-US" sz="1800" b="0" i="0" u="none" strike="noStrike" dirty="0">
                          <a:solidFill>
                            <a:srgbClr val="000000"/>
                          </a:solidFill>
                          <a:effectLst/>
                          <a:latin typeface="Calibri" charset="0"/>
                          <a:ea typeface="Calibri" charset="0"/>
                          <a:cs typeface="Calibri"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`50$`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1%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5</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`499$`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System makes replenishment with 1% commission from sum entered by 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6</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`500$`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3%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7</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`1000$`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System makes replenishment with 3% commission from sum entered by 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8</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`1001$`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message appears “You can’t make replenishment bigger than 1000”</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03305">
                <a:tc>
                  <a:txBody>
                    <a:bodyPr/>
                    <a:lstStyle/>
                    <a:p>
                      <a:pPr algn="ctr" fontAlgn="ctr"/>
                      <a:r>
                        <a:rPr lang="en-US" sz="1800" b="0" i="0" u="none" strike="noStrike" dirty="0" smtClean="0">
                          <a:solidFill>
                            <a:srgbClr val="000000"/>
                          </a:solidFill>
                          <a:effectLst/>
                          <a:latin typeface="Calibri" charset="0"/>
                          <a:ea typeface="Calibri" charset="0"/>
                          <a:cs typeface="Calibri" charset="0"/>
                        </a:rPr>
                        <a:t>6</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smtClean="0">
                          <a:solidFill>
                            <a:srgbClr val="000000"/>
                          </a:solidFill>
                          <a:effectLst/>
                          <a:latin typeface="Calibri" charset="0"/>
                          <a:ea typeface="Calibri" charset="0"/>
                          <a:cs typeface="Calibri" charset="0"/>
                        </a:rPr>
                        <a:t>Put value `-+=#$%^` into input field</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Error message appears "You have entered an incorrect value for the amount for replenishment money”.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013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838200" y="0"/>
            <a:ext cx="10820400" cy="685800"/>
          </a:xfrm>
        </p:spPr>
        <p:txBody>
          <a:bodyPr>
            <a:normAutofit/>
          </a:bodyPr>
          <a:lstStyle/>
          <a:p>
            <a:r>
              <a:rPr lang="en-US" sz="2400" b="1" dirty="0">
                <a:solidFill>
                  <a:schemeClr val="accent1">
                    <a:lumMod val="75000"/>
                  </a:schemeClr>
                </a:solidFill>
              </a:rPr>
              <a:t>EP and BVA: Test Items</a:t>
            </a: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818064359"/>
              </p:ext>
            </p:extLst>
          </p:nvPr>
        </p:nvGraphicFramePr>
        <p:xfrm>
          <a:off x="838200" y="530549"/>
          <a:ext cx="9945857" cy="6071205"/>
        </p:xfrm>
        <a:graphic>
          <a:graphicData uri="http://schemas.openxmlformats.org/drawingml/2006/table">
            <a:tbl>
              <a:tblPr firstRow="1" bandRow="1">
                <a:tableStyleId>{5C22544A-7EE6-4342-B048-85BDC9FD1C3A}</a:tableStyleId>
              </a:tblPr>
              <a:tblGrid>
                <a:gridCol w="1704896"/>
                <a:gridCol w="3840266"/>
                <a:gridCol w="4400695"/>
              </a:tblGrid>
              <a:tr h="350805">
                <a:tc>
                  <a:txBody>
                    <a:bodyPr/>
                    <a:lstStyle/>
                    <a:p>
                      <a:r>
                        <a:rPr lang="en-US" sz="1700" smtClean="0"/>
                        <a:t>#</a:t>
                      </a:r>
                      <a:endParaRPr lang="en-US" sz="1700" dirty="0"/>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bg1"/>
                          </a:solidFill>
                          <a:latin typeface="Open Sans" panose="020B0604020202020204" charset="0"/>
                          <a:ea typeface="Open Sans" panose="020B0604020202020204" charset="0"/>
                          <a:cs typeface="Open Sans" panose="020B0604020202020204" charset="0"/>
                        </a:rPr>
                        <a:t>Test</a:t>
                      </a:r>
                      <a:r>
                        <a:rPr lang="en-US" sz="1700" baseline="0" dirty="0" smtClean="0">
                          <a:solidFill>
                            <a:schemeClr val="bg1"/>
                          </a:solidFill>
                          <a:latin typeface="Open Sans" panose="020B0604020202020204" charset="0"/>
                          <a:ea typeface="Open Sans" panose="020B0604020202020204" charset="0"/>
                          <a:cs typeface="Open Sans" panose="020B0604020202020204" charset="0"/>
                        </a:rPr>
                        <a:t> Items</a:t>
                      </a:r>
                      <a:endParaRPr lang="en-US" sz="1700" dirty="0" smtClean="0">
                        <a:solidFill>
                          <a:schemeClr val="bg1"/>
                        </a:solidFill>
                        <a:latin typeface="Open Sans" panose="020B0604020202020204" charset="0"/>
                        <a:ea typeface="Open Sans" panose="020B0604020202020204" charset="0"/>
                        <a:cs typeface="Open Sans" panose="020B0604020202020204" charset="0"/>
                      </a:endParaRP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smtClean="0">
                          <a:solidFill>
                            <a:schemeClr val="bg1"/>
                          </a:solidFill>
                          <a:latin typeface="Open Sans" panose="020B0604020202020204" charset="0"/>
                          <a:ea typeface="Open Sans" panose="020B0604020202020204" charset="0"/>
                          <a:cs typeface="Open Sans" panose="020B0604020202020204" charset="0"/>
                        </a:rPr>
                        <a:t>Test Data</a:t>
                      </a:r>
                      <a:endParaRPr lang="en-US" sz="1700" dirty="0" smtClean="0">
                        <a:solidFill>
                          <a:schemeClr val="bg1"/>
                        </a:solidFill>
                        <a:latin typeface="Open Sans" panose="020B0604020202020204" charset="0"/>
                        <a:ea typeface="Open Sans" panose="020B0604020202020204" charset="0"/>
                        <a:cs typeface="Open Sans" panose="020B0604020202020204" charset="0"/>
                      </a:endParaRPr>
                    </a:p>
                  </a:txBody>
                  <a:tcPr marL="86380" marR="86380" marT="43190" marB="43190"/>
                </a:tc>
              </a:tr>
              <a:tr h="879655">
                <a:tc>
                  <a:txBody>
                    <a:bodyPr/>
                    <a:lstStyle/>
                    <a:p>
                      <a:r>
                        <a:rPr lang="en-US" sz="1700" smtClean="0">
                          <a:solidFill>
                            <a:schemeClr val="accent5">
                              <a:lumMod val="75000"/>
                            </a:schemeClr>
                          </a:solidFill>
                          <a:latin typeface="Open Sans" panose="020B0604020202020204" charset="0"/>
                          <a:ea typeface="Open Sans" panose="020B0604020202020204" charset="0"/>
                          <a:cs typeface="Open Sans" panose="020B0604020202020204" charset="0"/>
                        </a:rPr>
                        <a:t>1</a:t>
                      </a:r>
                      <a:endParaRPr lang="en-US" sz="1700" dirty="0"/>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smtClean="0"/>
                        <a:t>Verify</a:t>
                      </a:r>
                      <a:r>
                        <a:rPr lang="en-US" sz="1700" baseline="0" smtClean="0"/>
                        <a:t> that </a:t>
                      </a:r>
                      <a:r>
                        <a:rPr lang="en-US" sz="1700" b="0" i="0" u="none" strike="noStrike" smtClean="0">
                          <a:solidFill>
                            <a:srgbClr val="000000"/>
                          </a:solidFill>
                          <a:effectLst/>
                          <a:latin typeface="Calibri" charset="0"/>
                          <a:ea typeface="Calibri" charset="0"/>
                          <a:cs typeface="Calibri" charset="0"/>
                        </a:rPr>
                        <a:t>System allows to make replenishment with no commission</a:t>
                      </a:r>
                    </a:p>
                    <a:p>
                      <a:endParaRPr lang="en-US" sz="1700" dirty="0"/>
                    </a:p>
                  </a:txBody>
                  <a:tcPr marL="86380" marR="86380" marT="43190" marB="43190"/>
                </a:tc>
                <a:tc>
                  <a:txBody>
                    <a:bodyPr/>
                    <a:lstStyle/>
                    <a:p>
                      <a:r>
                        <a:rPr lang="en-US" sz="1700" dirty="0" smtClean="0"/>
                        <a:t>1. Any number from 5</a:t>
                      </a:r>
                      <a:r>
                        <a:rPr lang="en-US" sz="1700" baseline="0" dirty="0" smtClean="0"/>
                        <a:t> to 49 (e.g. 25)</a:t>
                      </a:r>
                    </a:p>
                    <a:p>
                      <a:r>
                        <a:rPr lang="en-US" sz="1700" baseline="0" dirty="0" smtClean="0"/>
                        <a:t>2. 5</a:t>
                      </a:r>
                    </a:p>
                    <a:p>
                      <a:r>
                        <a:rPr lang="en-US" sz="1700" baseline="0" dirty="0" smtClean="0"/>
                        <a:t>3. 49</a:t>
                      </a:r>
                      <a:endParaRPr lang="en-US" sz="1700" dirty="0"/>
                    </a:p>
                  </a:txBody>
                  <a:tcPr marL="86380" marR="86380" marT="43190" marB="43190"/>
                </a:tc>
              </a:tr>
              <a:tr h="1144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smtClean="0">
                          <a:solidFill>
                            <a:schemeClr val="accent5">
                              <a:lumMod val="75000"/>
                            </a:schemeClr>
                          </a:solidFill>
                          <a:latin typeface="Open Sans" panose="020B0604020202020204" charset="0"/>
                          <a:ea typeface="Open Sans" panose="020B0604020202020204" charset="0"/>
                          <a:cs typeface="Open Sans" panose="020B0604020202020204" charset="0"/>
                        </a:rPr>
                        <a:t>2</a:t>
                      </a:r>
                      <a:endParaRPr lang="en-US" sz="1700" dirty="0" smtClean="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Verify that </a:t>
                      </a:r>
                      <a:r>
                        <a:rPr lang="en-US" sz="1700" b="0" i="0" u="none" strike="noStrike" dirty="0" smtClean="0">
                          <a:solidFill>
                            <a:srgbClr val="000000"/>
                          </a:solidFill>
                          <a:effectLst/>
                          <a:latin typeface="Calibri" charset="0"/>
                          <a:ea typeface="Calibri" charset="0"/>
                          <a:cs typeface="Calibri" charset="0"/>
                        </a:rPr>
                        <a:t>System makes replenishment with 1% commission</a:t>
                      </a:r>
                    </a:p>
                    <a:p>
                      <a:endParaRPr lang="en-US" sz="1700" dirty="0" smtClean="0"/>
                    </a:p>
                    <a:p>
                      <a:endParaRPr lang="en-US" sz="1700" dirty="0"/>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1. Any number from 50</a:t>
                      </a:r>
                      <a:r>
                        <a:rPr lang="en-US" sz="1700" baseline="0" dirty="0" smtClean="0"/>
                        <a:t> to 499 (e.g. 322)</a:t>
                      </a:r>
                    </a:p>
                    <a:p>
                      <a:r>
                        <a:rPr lang="en-US" sz="1700" baseline="0" dirty="0" smtClean="0"/>
                        <a:t>2. 50</a:t>
                      </a:r>
                    </a:p>
                    <a:p>
                      <a:r>
                        <a:rPr lang="en-US" sz="1700" baseline="0" dirty="0" smtClean="0"/>
                        <a:t>3. 499</a:t>
                      </a:r>
                      <a:endParaRPr lang="en-US" sz="1700" dirty="0"/>
                    </a:p>
                  </a:txBody>
                  <a:tcPr marL="86380" marR="86380" marT="43190" marB="43190"/>
                </a:tc>
              </a:tr>
              <a:tr h="1144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accent5">
                              <a:lumMod val="75000"/>
                            </a:schemeClr>
                          </a:solidFill>
                          <a:latin typeface="Open Sans" panose="020B0604020202020204" charset="0"/>
                          <a:ea typeface="Open Sans" panose="020B0604020202020204" charset="0"/>
                          <a:cs typeface="Open Sans" panose="020B0604020202020204" charset="0"/>
                        </a:rPr>
                        <a:t>3</a:t>
                      </a: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Verify that </a:t>
                      </a:r>
                      <a:r>
                        <a:rPr lang="en-US" sz="1700" b="0" i="0" u="none" strike="noStrike" dirty="0" smtClean="0">
                          <a:solidFill>
                            <a:srgbClr val="000000"/>
                          </a:solidFill>
                          <a:effectLst/>
                          <a:latin typeface="Calibri" charset="0"/>
                          <a:ea typeface="Calibri" charset="0"/>
                          <a:cs typeface="Calibri" charset="0"/>
                        </a:rPr>
                        <a:t>System makes replenishment with 3% commission</a:t>
                      </a:r>
                    </a:p>
                    <a:p>
                      <a:endParaRPr lang="en-US" sz="1700" dirty="0"/>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1. Any number from 500</a:t>
                      </a:r>
                      <a:r>
                        <a:rPr lang="en-US" sz="1700" baseline="0" dirty="0" smtClean="0"/>
                        <a:t> to 1000 (e.g. 655)</a:t>
                      </a:r>
                    </a:p>
                    <a:p>
                      <a:r>
                        <a:rPr lang="en-US" sz="1700" baseline="0" dirty="0" smtClean="0"/>
                        <a:t>2. 500</a:t>
                      </a:r>
                    </a:p>
                    <a:p>
                      <a:r>
                        <a:rPr lang="en-US" sz="1700" baseline="0" dirty="0" smtClean="0"/>
                        <a:t>3. 1000</a:t>
                      </a:r>
                      <a:endParaRPr lang="en-US" sz="1700" dirty="0" smtClean="0"/>
                    </a:p>
                    <a:p>
                      <a:endParaRPr lang="en-US" sz="1700" dirty="0"/>
                    </a:p>
                  </a:txBody>
                  <a:tcPr marL="86380" marR="86380" marT="43190" marB="43190"/>
                </a:tc>
              </a:tr>
              <a:tr h="16729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accent5">
                              <a:lumMod val="75000"/>
                            </a:schemeClr>
                          </a:solidFill>
                          <a:latin typeface="Open Sans" panose="020B0604020202020204" charset="0"/>
                          <a:ea typeface="Open Sans" panose="020B0604020202020204" charset="0"/>
                          <a:cs typeface="Open Sans" panose="020B0604020202020204" charset="0"/>
                        </a:rPr>
                        <a:t>4</a:t>
                      </a: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Verify that </a:t>
                      </a:r>
                      <a:r>
                        <a:rPr lang="en-US" sz="1700" b="0" i="0" u="none" strike="noStrike" dirty="0" smtClean="0">
                          <a:solidFill>
                            <a:srgbClr val="000000"/>
                          </a:solidFill>
                          <a:effectLst/>
                          <a:latin typeface="Calibri" charset="0"/>
                          <a:ea typeface="Calibri" charset="0"/>
                          <a:cs typeface="Calibri" charset="0"/>
                        </a:rPr>
                        <a:t>error message appears if user</a:t>
                      </a:r>
                      <a:r>
                        <a:rPr lang="en-US" sz="1700" b="0" i="0" u="none" strike="noStrike" baseline="0" dirty="0" smtClean="0">
                          <a:solidFill>
                            <a:srgbClr val="000000"/>
                          </a:solidFill>
                          <a:effectLst/>
                          <a:latin typeface="Calibri" charset="0"/>
                          <a:ea typeface="Calibri" charset="0"/>
                          <a:cs typeface="Calibri" charset="0"/>
                        </a:rPr>
                        <a:t> entering incorrect data</a:t>
                      </a:r>
                      <a:endParaRPr lang="en-US" sz="1700" b="0" i="0" u="none" strike="noStrike" dirty="0" smtClean="0">
                        <a:solidFill>
                          <a:srgbClr val="000000"/>
                        </a:solidFill>
                        <a:effectLst/>
                        <a:latin typeface="Calibri" charset="0"/>
                        <a:ea typeface="Calibri" charset="0"/>
                        <a:cs typeface="Calibri" charset="0"/>
                      </a:endParaRPr>
                    </a:p>
                    <a:p>
                      <a:endParaRPr lang="en-US" sz="1700" dirty="0"/>
                    </a:p>
                  </a:txBody>
                  <a:tcPr marL="86380" marR="86380" marT="43190" marB="43190"/>
                </a:tc>
                <a:tc>
                  <a:txBody>
                    <a:bodyPr/>
                    <a:lstStyle/>
                    <a:p>
                      <a:pPr marL="342900" indent="-342900">
                        <a:buAutoNum type="arabicPeriod"/>
                      </a:pPr>
                      <a:r>
                        <a:rPr lang="en-US" sz="1700" dirty="0" smtClean="0"/>
                        <a:t>Any</a:t>
                      </a:r>
                      <a:r>
                        <a:rPr lang="en-US" sz="1700" baseline="0" dirty="0" smtClean="0"/>
                        <a:t> number from 0  and &lt;5</a:t>
                      </a:r>
                    </a:p>
                    <a:p>
                      <a:pPr marL="342900" indent="-342900">
                        <a:buAutoNum type="arabicPeriod"/>
                      </a:pPr>
                      <a:r>
                        <a:rPr lang="en-US" sz="1700" baseline="0" dirty="0" smtClean="0"/>
                        <a:t>Any number &gt;1000 (e.g. 1201)</a:t>
                      </a:r>
                    </a:p>
                    <a:p>
                      <a:pPr marL="342900" indent="-342900">
                        <a:buAutoNum type="arabicPeriod"/>
                      </a:pPr>
                      <a:r>
                        <a:rPr lang="en-US" sz="1700" dirty="0" smtClean="0"/>
                        <a:t>Alphabetical characters</a:t>
                      </a:r>
                    </a:p>
                    <a:p>
                      <a:pPr marL="342900" indent="-342900">
                        <a:buAutoNum type="arabicPeriod"/>
                      </a:pPr>
                      <a:r>
                        <a:rPr lang="en-US" sz="1700" dirty="0" smtClean="0"/>
                        <a:t>Special</a:t>
                      </a:r>
                      <a:r>
                        <a:rPr lang="en-US" sz="1700" baseline="0" dirty="0" smtClean="0"/>
                        <a:t> characters</a:t>
                      </a:r>
                    </a:p>
                    <a:p>
                      <a:pPr marL="342900" indent="-342900">
                        <a:buAutoNum type="arabicPeriod"/>
                      </a:pPr>
                      <a:r>
                        <a:rPr lang="en-US" sz="1700" baseline="0" dirty="0" smtClean="0"/>
                        <a:t>Decimal number (e.g. 125.06)</a:t>
                      </a:r>
                    </a:p>
                    <a:p>
                      <a:pPr marL="342900" indent="-342900">
                        <a:buAutoNum type="arabicPeriod"/>
                      </a:pPr>
                      <a:r>
                        <a:rPr lang="en-US" sz="1700" baseline="0" dirty="0" smtClean="0"/>
                        <a:t>Decimal number (e.g. 22,45)</a:t>
                      </a:r>
                    </a:p>
                  </a:txBody>
                  <a:tcPr marL="86380" marR="86380" marT="43190" marB="43190"/>
                </a:tc>
              </a:tr>
              <a:tr h="879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accent5">
                              <a:lumMod val="75000"/>
                            </a:schemeClr>
                          </a:solidFill>
                          <a:latin typeface="Open Sans" panose="020B0604020202020204" charset="0"/>
                          <a:ea typeface="Open Sans" panose="020B0604020202020204" charset="0"/>
                          <a:cs typeface="Open Sans" panose="020B0604020202020204" charset="0"/>
                        </a:rPr>
                        <a:t>5</a:t>
                      </a: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Verify that </a:t>
                      </a:r>
                      <a:r>
                        <a:rPr lang="en-US" sz="1700" b="0" i="0" u="none" strike="noStrike" dirty="0" smtClean="0">
                          <a:solidFill>
                            <a:srgbClr val="000000"/>
                          </a:solidFill>
                          <a:effectLst/>
                          <a:latin typeface="Calibri" charset="0"/>
                          <a:ea typeface="Calibri" charset="0"/>
                          <a:cs typeface="Calibri" charset="0"/>
                        </a:rPr>
                        <a:t>error message appears if user</a:t>
                      </a:r>
                      <a:r>
                        <a:rPr lang="en-US" sz="1700" b="0" i="0" u="none" strike="noStrike" baseline="0" dirty="0" smtClean="0">
                          <a:solidFill>
                            <a:srgbClr val="000000"/>
                          </a:solidFill>
                          <a:effectLst/>
                          <a:latin typeface="Calibri" charset="0"/>
                          <a:ea typeface="Calibri" charset="0"/>
                          <a:cs typeface="Calibri" charset="0"/>
                        </a:rPr>
                        <a:t> leaves field empty </a:t>
                      </a:r>
                      <a:endParaRPr lang="en-US" sz="1700" b="0" i="0" u="none" strike="noStrike" dirty="0" smtClean="0">
                        <a:solidFill>
                          <a:srgbClr val="000000"/>
                        </a:solidFill>
                        <a:effectLst/>
                        <a:latin typeface="Calibri" charset="0"/>
                        <a:ea typeface="Calibri" charset="0"/>
                        <a:cs typeface="Calibri" charset="0"/>
                      </a:endParaRPr>
                    </a:p>
                    <a:p>
                      <a:endParaRPr lang="en-US" sz="1700" dirty="0"/>
                    </a:p>
                  </a:txBody>
                  <a:tcPr marL="86380" marR="86380" marT="43190" marB="43190"/>
                </a:tc>
                <a:tc>
                  <a:txBody>
                    <a:bodyPr/>
                    <a:lstStyle/>
                    <a:p>
                      <a:endParaRPr lang="en-US" sz="1700" dirty="0"/>
                    </a:p>
                  </a:txBody>
                  <a:tcPr marL="86380" marR="86380" marT="43190" marB="43190"/>
                </a:tc>
              </a:tr>
            </a:tbl>
          </a:graphicData>
        </a:graphic>
      </p:graphicFrame>
    </p:spTree>
    <p:extLst>
      <p:ext uri="{BB962C8B-B14F-4D97-AF65-F5344CB8AC3E}">
        <p14:creationId xmlns:p14="http://schemas.microsoft.com/office/powerpoint/2010/main" val="9186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0235"/>
            <a:ext cx="10515600" cy="1263535"/>
          </a:xfrm>
        </p:spPr>
        <p:txBody>
          <a:bodyPr>
            <a:normAutofit/>
          </a:bodyPr>
          <a:lstStyle/>
          <a:p>
            <a:pPr marL="0" indent="0">
              <a:buNone/>
            </a:pPr>
            <a:r>
              <a:rPr lang="en-US" sz="1200" dirty="0" smtClean="0"/>
              <a:t>Decision tables You want to buy travel card of some transport network (works during 1 month). The following types of discount exist: </a:t>
            </a:r>
            <a:r>
              <a:rPr lang="en-US" sz="1200" dirty="0"/>
              <a:t>F</a:t>
            </a:r>
            <a:r>
              <a:rPr lang="en-US" sz="1200" dirty="0" smtClean="0"/>
              <a:t>or Student – gives you 20% discount if you are student; Pensioner– gives you 10% discount, available if you are 60 years old and more (cannot be used with Student discount) You can get additional 5% discount if you are buying such travel cards during the last 6 months in a row.</a:t>
            </a:r>
          </a:p>
        </p:txBody>
      </p:sp>
      <p:sp>
        <p:nvSpPr>
          <p:cNvPr id="4" name="Title 1"/>
          <p:cNvSpPr>
            <a:spLocks noGrp="1"/>
          </p:cNvSpPr>
          <p:nvPr>
            <p:ph type="title"/>
          </p:nvPr>
        </p:nvSpPr>
        <p:spPr>
          <a:xfrm>
            <a:off x="838200" y="159084"/>
            <a:ext cx="10515600" cy="451151"/>
          </a:xfrm>
        </p:spPr>
        <p:txBody>
          <a:bodyPr>
            <a:normAutofit/>
          </a:bodyPr>
          <a:lstStyle/>
          <a:p>
            <a:r>
              <a:rPr lang="en-US" sz="2400" b="1" dirty="0" smtClean="0">
                <a:solidFill>
                  <a:schemeClr val="accent1">
                    <a:lumMod val="75000"/>
                  </a:schemeClr>
                </a:solidFill>
              </a:rPr>
              <a:t>Decision table</a:t>
            </a:r>
            <a:endParaRPr lang="en-US" sz="2400" b="1" dirty="0">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51177668"/>
              </p:ext>
            </p:extLst>
          </p:nvPr>
        </p:nvGraphicFramePr>
        <p:xfrm>
          <a:off x="838200" y="1242002"/>
          <a:ext cx="7919432" cy="2180310"/>
        </p:xfrm>
        <a:graphic>
          <a:graphicData uri="http://schemas.openxmlformats.org/drawingml/2006/table">
            <a:tbl>
              <a:tblPr firstRow="1" bandRow="1">
                <a:tableStyleId>{93296810-A885-4BE3-A3E7-6D5BEEA58F35}</a:tableStyleId>
              </a:tblPr>
              <a:tblGrid>
                <a:gridCol w="2074064"/>
                <a:gridCol w="818261"/>
                <a:gridCol w="844383"/>
                <a:gridCol w="1045681"/>
                <a:gridCol w="1045681"/>
                <a:gridCol w="1045681"/>
                <a:gridCol w="1045681"/>
              </a:tblGrid>
              <a:tr h="283157">
                <a:tc>
                  <a:txBody>
                    <a:bodyPr/>
                    <a:lstStyle/>
                    <a:p>
                      <a:r>
                        <a:rPr lang="en-US" sz="1300" dirty="0" smtClean="0"/>
                        <a:t>Causes (inputs)</a:t>
                      </a:r>
                      <a:endParaRPr lang="en-US" sz="1300" dirty="0"/>
                    </a:p>
                  </a:txBody>
                  <a:tcPr marL="84947" marR="84947" marT="42474" marB="42474"/>
                </a:tc>
                <a:tc>
                  <a:txBody>
                    <a:bodyPr/>
                    <a:lstStyle/>
                    <a:p>
                      <a:r>
                        <a:rPr lang="en-US" sz="1300" dirty="0" smtClean="0"/>
                        <a:t>R1/R3</a:t>
                      </a:r>
                      <a:endParaRPr lang="en-US" sz="1300" dirty="0"/>
                    </a:p>
                  </a:txBody>
                  <a:tcPr marL="84947" marR="84947" marT="42474" marB="42474"/>
                </a:tc>
                <a:tc>
                  <a:txBody>
                    <a:bodyPr/>
                    <a:lstStyle/>
                    <a:p>
                      <a:r>
                        <a:rPr lang="en-US" sz="1300" dirty="0" smtClean="0"/>
                        <a:t>R2/R4</a:t>
                      </a:r>
                      <a:endParaRPr lang="en-US" sz="1300" dirty="0"/>
                    </a:p>
                  </a:txBody>
                  <a:tcPr marL="84947" marR="84947" marT="42474" marB="42474"/>
                </a:tc>
                <a:tc>
                  <a:txBody>
                    <a:bodyPr/>
                    <a:lstStyle/>
                    <a:p>
                      <a:r>
                        <a:rPr lang="en-US" sz="1300" dirty="0" smtClean="0"/>
                        <a:t>R5</a:t>
                      </a:r>
                      <a:endParaRPr lang="en-US" sz="1300" dirty="0"/>
                    </a:p>
                  </a:txBody>
                  <a:tcPr marL="84947" marR="84947" marT="42474" marB="42474"/>
                </a:tc>
                <a:tc>
                  <a:txBody>
                    <a:bodyPr/>
                    <a:lstStyle/>
                    <a:p>
                      <a:r>
                        <a:rPr lang="en-US" sz="1300" dirty="0" smtClean="0"/>
                        <a:t>R6</a:t>
                      </a:r>
                      <a:endParaRPr lang="en-US" sz="1300" dirty="0"/>
                    </a:p>
                  </a:txBody>
                  <a:tcPr marL="84947" marR="84947" marT="42474" marB="42474"/>
                </a:tc>
                <a:tc>
                  <a:txBody>
                    <a:bodyPr/>
                    <a:lstStyle/>
                    <a:p>
                      <a:r>
                        <a:rPr lang="en-US" sz="1300" dirty="0" smtClean="0"/>
                        <a:t>R7</a:t>
                      </a:r>
                      <a:endParaRPr lang="en-US" sz="1300" dirty="0"/>
                    </a:p>
                  </a:txBody>
                  <a:tcPr marL="84947" marR="84947" marT="42474" marB="42474"/>
                </a:tc>
                <a:tc>
                  <a:txBody>
                    <a:bodyPr/>
                    <a:lstStyle/>
                    <a:p>
                      <a:r>
                        <a:rPr lang="en-US" sz="1300" dirty="0" smtClean="0"/>
                        <a:t>R8</a:t>
                      </a:r>
                      <a:endParaRPr lang="en-US" sz="1300" dirty="0"/>
                    </a:p>
                  </a:txBody>
                  <a:tcPr marL="84947" marR="84947" marT="42474" marB="42474"/>
                </a:tc>
              </a:tr>
              <a:tr h="283157">
                <a:tc>
                  <a:txBody>
                    <a:bodyPr/>
                    <a:lstStyle/>
                    <a:p>
                      <a:r>
                        <a:rPr lang="en-US" sz="1300" dirty="0" smtClean="0"/>
                        <a:t>For Student</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r>
              <a:tr h="283157">
                <a:tc>
                  <a:txBody>
                    <a:bodyPr/>
                    <a:lstStyle/>
                    <a:p>
                      <a:r>
                        <a:rPr lang="en-US" sz="1300" dirty="0" smtClean="0"/>
                        <a:t>Pensioner over 60s</a:t>
                      </a:r>
                      <a:endParaRPr lang="en-US" sz="1300" dirty="0"/>
                    </a:p>
                  </a:txBody>
                  <a:tcPr marL="84947" marR="84947" marT="42474" marB="42474"/>
                </a:tc>
                <a:tc>
                  <a:txBody>
                    <a:bodyPr/>
                    <a:lstStyle/>
                    <a:p>
                      <a:r>
                        <a:rPr lang="en-US" sz="1300" dirty="0" smtClean="0"/>
                        <a:t>Y/N</a:t>
                      </a:r>
                      <a:endParaRPr lang="en-US" sz="1300" dirty="0"/>
                    </a:p>
                  </a:txBody>
                  <a:tcPr marL="84947" marR="84947" marT="42474" marB="42474"/>
                </a:tc>
                <a:tc>
                  <a:txBody>
                    <a:bodyPr/>
                    <a:lstStyle/>
                    <a:p>
                      <a:r>
                        <a:rPr lang="en-US" sz="1300" dirty="0" smtClean="0"/>
                        <a:t>Y/N</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r>
              <a:tr h="481368">
                <a:tc>
                  <a:txBody>
                    <a:bodyPr/>
                    <a:lstStyle/>
                    <a:p>
                      <a:r>
                        <a:rPr lang="en-US" sz="1300" baseline="0" dirty="0" smtClean="0"/>
                        <a:t>Multiply buying card during 6 month </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r>
              <a:tr h="283157">
                <a:tc gridSpan="7">
                  <a:txBody>
                    <a:bodyPr/>
                    <a:lstStyle/>
                    <a:p>
                      <a:pPr algn="ctr"/>
                      <a:r>
                        <a:rPr lang="en-US" sz="1300" dirty="0" smtClean="0"/>
                        <a:t>Effects (outputs)</a:t>
                      </a:r>
                      <a:endParaRPr lang="en-US" sz="1300" dirty="0"/>
                    </a:p>
                  </a:txBody>
                  <a:tcPr marL="84947" marR="84947" marT="42474" marB="42474"/>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283157">
                <a:tc>
                  <a:txBody>
                    <a:bodyPr/>
                    <a:lstStyle/>
                    <a:p>
                      <a:r>
                        <a:rPr lang="en-US" sz="1300" dirty="0" smtClean="0"/>
                        <a:t>Discount</a:t>
                      </a:r>
                      <a:endParaRPr lang="en-US" sz="1300" dirty="0"/>
                    </a:p>
                  </a:txBody>
                  <a:tcPr marL="84947" marR="84947" marT="42474" marB="42474"/>
                </a:tc>
                <a:tc>
                  <a:txBody>
                    <a:bodyPr/>
                    <a:lstStyle/>
                    <a:p>
                      <a:r>
                        <a:rPr lang="en-US" sz="1300" dirty="0" smtClean="0"/>
                        <a:t>25</a:t>
                      </a:r>
                      <a:endParaRPr lang="en-US" sz="1300" dirty="0"/>
                    </a:p>
                  </a:txBody>
                  <a:tcPr marL="84947" marR="84947" marT="42474" marB="42474"/>
                </a:tc>
                <a:tc>
                  <a:txBody>
                    <a:bodyPr/>
                    <a:lstStyle/>
                    <a:p>
                      <a:r>
                        <a:rPr lang="en-US" sz="1300" dirty="0" smtClean="0"/>
                        <a:t>20</a:t>
                      </a:r>
                      <a:endParaRPr lang="en-US" sz="1300" dirty="0"/>
                    </a:p>
                  </a:txBody>
                  <a:tcPr marL="84947" marR="84947" marT="42474" marB="42474"/>
                </a:tc>
                <a:tc>
                  <a:txBody>
                    <a:bodyPr/>
                    <a:lstStyle/>
                    <a:p>
                      <a:r>
                        <a:rPr lang="en-US" sz="1300" dirty="0" smtClean="0"/>
                        <a:t>15</a:t>
                      </a:r>
                      <a:endParaRPr lang="en-US" sz="1300" dirty="0"/>
                    </a:p>
                  </a:txBody>
                  <a:tcPr marL="84947" marR="84947" marT="42474" marB="42474"/>
                </a:tc>
                <a:tc>
                  <a:txBody>
                    <a:bodyPr/>
                    <a:lstStyle/>
                    <a:p>
                      <a:r>
                        <a:rPr lang="en-US" sz="1300" dirty="0" smtClean="0"/>
                        <a:t>10</a:t>
                      </a:r>
                      <a:endParaRPr lang="en-US" sz="1300" dirty="0"/>
                    </a:p>
                  </a:txBody>
                  <a:tcPr marL="84947" marR="84947" marT="42474" marB="42474"/>
                </a:tc>
                <a:tc>
                  <a:txBody>
                    <a:bodyPr/>
                    <a:lstStyle/>
                    <a:p>
                      <a:r>
                        <a:rPr lang="en-US" sz="1300" dirty="0" smtClean="0"/>
                        <a:t>5</a:t>
                      </a:r>
                      <a:endParaRPr lang="en-US" sz="1300" dirty="0"/>
                    </a:p>
                  </a:txBody>
                  <a:tcPr marL="84947" marR="84947" marT="42474" marB="42474"/>
                </a:tc>
                <a:tc>
                  <a:txBody>
                    <a:bodyPr/>
                    <a:lstStyle/>
                    <a:p>
                      <a:r>
                        <a:rPr lang="en-US" sz="1300" dirty="0" smtClean="0"/>
                        <a:t>0</a:t>
                      </a:r>
                      <a:endParaRPr lang="en-US" sz="1300" dirty="0"/>
                    </a:p>
                  </a:txBody>
                  <a:tcPr marL="84947" marR="84947" marT="42474" marB="42474"/>
                </a:tc>
              </a:tr>
              <a:tr h="283157">
                <a:tc>
                  <a:txBody>
                    <a:bodyPr/>
                    <a:lstStyle/>
                    <a:p>
                      <a:r>
                        <a:rPr lang="en-US" sz="1300" dirty="0" smtClean="0"/>
                        <a:t>Message*</a:t>
                      </a:r>
                      <a:endParaRPr lang="en-US" sz="1300" dirty="0"/>
                    </a:p>
                  </a:txBody>
                  <a:tcPr marL="84947" marR="84947" marT="42474" marB="42474"/>
                </a:tc>
                <a:tc>
                  <a:txBody>
                    <a:bodyPr/>
                    <a:lstStyle/>
                    <a:p>
                      <a:r>
                        <a:rPr lang="en-US" sz="1300" dirty="0" smtClean="0"/>
                        <a:t>+ </a:t>
                      </a:r>
                      <a:endParaRPr lang="en-US" sz="1300" dirty="0"/>
                    </a:p>
                  </a:txBody>
                  <a:tcPr marL="84947" marR="84947" marT="42474" marB="42474"/>
                </a:tc>
                <a:tc>
                  <a:txBody>
                    <a:bodyPr/>
                    <a:lstStyle/>
                    <a:p>
                      <a:r>
                        <a:rPr lang="en-US" sz="1300" dirty="0" smtClean="0"/>
                        <a:t>+</a:t>
                      </a:r>
                      <a:endParaRPr lang="en-US" sz="1300" dirty="0"/>
                    </a:p>
                  </a:txBody>
                  <a:tcPr marL="84947" marR="84947" marT="42474" marB="42474"/>
                </a:tc>
                <a:tc>
                  <a:txBody>
                    <a:bodyPr/>
                    <a:lstStyle/>
                    <a:p>
                      <a:endParaRPr lang="en-US" sz="1300" dirty="0"/>
                    </a:p>
                  </a:txBody>
                  <a:tcPr marL="84947" marR="84947" marT="42474" marB="42474"/>
                </a:tc>
                <a:tc>
                  <a:txBody>
                    <a:bodyPr/>
                    <a:lstStyle/>
                    <a:p>
                      <a:endParaRPr lang="en-US" sz="1300"/>
                    </a:p>
                  </a:txBody>
                  <a:tcPr marL="84947" marR="84947" marT="42474" marB="42474"/>
                </a:tc>
                <a:tc>
                  <a:txBody>
                    <a:bodyPr/>
                    <a:lstStyle/>
                    <a:p>
                      <a:endParaRPr lang="en-US" sz="1300" dirty="0"/>
                    </a:p>
                  </a:txBody>
                  <a:tcPr marL="84947" marR="84947" marT="42474" marB="42474"/>
                </a:tc>
                <a:tc>
                  <a:txBody>
                    <a:bodyPr/>
                    <a:lstStyle/>
                    <a:p>
                      <a:endParaRPr lang="en-US" sz="1300" dirty="0"/>
                    </a:p>
                  </a:txBody>
                  <a:tcPr marL="84947" marR="84947" marT="42474" marB="42474"/>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3781174"/>
              </p:ext>
            </p:extLst>
          </p:nvPr>
        </p:nvGraphicFramePr>
        <p:xfrm>
          <a:off x="838201" y="3527573"/>
          <a:ext cx="9874386" cy="3098607"/>
        </p:xfrm>
        <a:graphic>
          <a:graphicData uri="http://schemas.openxmlformats.org/drawingml/2006/table">
            <a:tbl>
              <a:tblPr firstRow="1" bandRow="1">
                <a:tableStyleId>{5C22544A-7EE6-4342-B048-85BDC9FD1C3A}</a:tableStyleId>
              </a:tblPr>
              <a:tblGrid>
                <a:gridCol w="358916"/>
                <a:gridCol w="3920659"/>
                <a:gridCol w="5594811"/>
              </a:tblGrid>
              <a:tr h="349139">
                <a:tc>
                  <a:txBody>
                    <a:bodyPr/>
                    <a:lstStyle/>
                    <a:p>
                      <a:r>
                        <a:rPr lang="en-US" sz="1700" dirty="0" smtClean="0"/>
                        <a:t>#</a:t>
                      </a:r>
                      <a:endParaRPr lang="en-US" sz="1700" dirty="0"/>
                    </a:p>
                  </a:txBody>
                  <a:tcPr marL="87285" marR="87285" marT="43642" marB="43642"/>
                </a:tc>
                <a:tc>
                  <a:txBody>
                    <a:bodyPr/>
                    <a:lstStyle/>
                    <a:p>
                      <a:r>
                        <a:rPr lang="en-US" sz="1700" dirty="0" smtClean="0"/>
                        <a:t>Decision</a:t>
                      </a:r>
                      <a:endParaRPr lang="en-US" sz="1700" dirty="0"/>
                    </a:p>
                  </a:txBody>
                  <a:tcPr marL="87285" marR="87285" marT="43642" marB="43642"/>
                </a:tc>
                <a:tc>
                  <a:txBody>
                    <a:bodyPr/>
                    <a:lstStyle/>
                    <a:p>
                      <a:r>
                        <a:rPr lang="en-US" sz="1700" dirty="0" smtClean="0"/>
                        <a:t>Outcome</a:t>
                      </a:r>
                      <a:endParaRPr lang="en-US" sz="1700" dirty="0"/>
                    </a:p>
                  </a:txBody>
                  <a:tcPr marL="87285" marR="87285" marT="43642" marB="43642"/>
                </a:tc>
              </a:tr>
              <a:tr h="698278">
                <a:tc>
                  <a:txBody>
                    <a:bodyPr/>
                    <a:lstStyle/>
                    <a:p>
                      <a:r>
                        <a:rPr lang="en-US" sz="1300" dirty="0" smtClean="0"/>
                        <a:t>1</a:t>
                      </a:r>
                      <a:endParaRPr lang="en-US" sz="1300" dirty="0"/>
                    </a:p>
                  </a:txBody>
                  <a:tcPr marL="87285" marR="87285" marT="43642" marB="43642"/>
                </a:tc>
                <a:tc>
                  <a:txBody>
                    <a:bodyPr/>
                    <a:lstStyle/>
                    <a:p>
                      <a:r>
                        <a:rPr lang="en-US" sz="1300" dirty="0" smtClean="0"/>
                        <a:t>If a</a:t>
                      </a:r>
                      <a:r>
                        <a:rPr lang="en-US" sz="1300" baseline="0" dirty="0" smtClean="0"/>
                        <a:t> person is a student and pensioner (or not pensioner) and buying card again during  6 month. He chooses more </a:t>
                      </a:r>
                      <a:r>
                        <a:rPr lang="en-US" sz="1300" dirty="0" smtClean="0">
                          <a:effectLst/>
                        </a:rPr>
                        <a:t>more advantageous</a:t>
                      </a:r>
                      <a:r>
                        <a:rPr lang="ru-RU" sz="1300" baseline="0" dirty="0" smtClean="0">
                          <a:effectLst/>
                        </a:rPr>
                        <a:t> </a:t>
                      </a:r>
                      <a:r>
                        <a:rPr lang="en-US" sz="1300" baseline="0" dirty="0" smtClean="0">
                          <a:effectLst/>
                        </a:rPr>
                        <a:t>option </a:t>
                      </a:r>
                      <a:endParaRPr lang="en-US" sz="1300" dirty="0" smtClean="0">
                        <a:effectLst/>
                      </a:endParaRPr>
                    </a:p>
                  </a:txBody>
                  <a:tcPr marL="87285" marR="87285" marT="43642" marB="43642"/>
                </a:tc>
                <a:tc>
                  <a:txBody>
                    <a:bodyPr/>
                    <a:lstStyle/>
                    <a:p>
                      <a:r>
                        <a:rPr lang="en-US" sz="1300" dirty="0" smtClean="0"/>
                        <a:t>25% discount will be given for the travel card </a:t>
                      </a:r>
                      <a:endParaRPr lang="en-US" sz="1300" dirty="0"/>
                    </a:p>
                  </a:txBody>
                  <a:tcPr marL="87285" marR="87285" marT="43642" marB="43642"/>
                </a:tc>
              </a:tr>
              <a:tr h="494613">
                <a:tc>
                  <a:txBody>
                    <a:bodyPr/>
                    <a:lstStyle/>
                    <a:p>
                      <a:r>
                        <a:rPr lang="en-US" sz="1300" dirty="0" smtClean="0"/>
                        <a:t>2</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a:t>
                      </a:r>
                      <a:r>
                        <a:rPr lang="en-US" sz="1300" baseline="0" dirty="0" smtClean="0"/>
                        <a:t> person is a student and pensioner or just a student. He chooses more </a:t>
                      </a:r>
                      <a:r>
                        <a:rPr lang="en-US" sz="1300" dirty="0" smtClean="0">
                          <a:effectLst/>
                        </a:rPr>
                        <a:t>more advantageous</a:t>
                      </a:r>
                      <a:r>
                        <a:rPr lang="ru-RU" sz="1300" baseline="0" dirty="0" smtClean="0">
                          <a:effectLst/>
                        </a:rPr>
                        <a:t> </a:t>
                      </a:r>
                      <a:r>
                        <a:rPr lang="en-US" sz="1300" baseline="0" dirty="0" smtClean="0">
                          <a:effectLst/>
                        </a:rPr>
                        <a:t>option.</a:t>
                      </a:r>
                      <a:endParaRPr lang="en-US" sz="1300" dirty="0" smtClean="0">
                        <a:effectLst/>
                      </a:endParaRPr>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20% discount will be given for the travel card</a:t>
                      </a:r>
                    </a:p>
                  </a:txBody>
                  <a:tcPr marL="87285" marR="87285" marT="43642" marB="43642"/>
                </a:tc>
              </a:tr>
              <a:tr h="494613">
                <a:tc>
                  <a:txBody>
                    <a:bodyPr/>
                    <a:lstStyle/>
                    <a:p>
                      <a:r>
                        <a:rPr lang="en-US" sz="1300" dirty="0" smtClean="0"/>
                        <a:t>3</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a:t>
                      </a:r>
                      <a:r>
                        <a:rPr lang="en-US" sz="1300" baseline="0" dirty="0" smtClean="0"/>
                        <a:t> person is a pensioner and buying card again during  6 month</a:t>
                      </a:r>
                      <a:endParaRPr lang="en-US" sz="1300" dirty="0" smtClean="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15 </a:t>
                      </a:r>
                      <a:r>
                        <a:rPr lang="en-US" sz="1300" dirty="0" smtClean="0"/>
                        <a:t>% discount will be given for the travel card</a:t>
                      </a:r>
                    </a:p>
                  </a:txBody>
                  <a:tcPr marL="87285" marR="87285" marT="43642" marB="43642"/>
                </a:tc>
              </a:tr>
              <a:tr h="353988">
                <a:tc>
                  <a:txBody>
                    <a:bodyPr/>
                    <a:lstStyle/>
                    <a:p>
                      <a:r>
                        <a:rPr lang="en-US" sz="1300" dirty="0" smtClean="0"/>
                        <a:t>4</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a:t>
                      </a:r>
                      <a:r>
                        <a:rPr lang="en-US" sz="1300" baseline="0" dirty="0" smtClean="0"/>
                        <a:t> person is a pensioner</a:t>
                      </a:r>
                      <a:endParaRPr lang="en-US" sz="1300" dirty="0" smtClean="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10 </a:t>
                      </a:r>
                      <a:r>
                        <a:rPr lang="en-US" sz="1300" dirty="0" smtClean="0"/>
                        <a:t>% discount will be given for the travel card</a:t>
                      </a:r>
                    </a:p>
                  </a:txBody>
                  <a:tcPr marL="87285" marR="87285" marT="43642" marB="43642"/>
                </a:tc>
              </a:tr>
              <a:tr h="353988">
                <a:tc>
                  <a:txBody>
                    <a:bodyPr/>
                    <a:lstStyle/>
                    <a:p>
                      <a:r>
                        <a:rPr lang="en-US" sz="1300" dirty="0" smtClean="0"/>
                        <a:t>5</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 person buying travel card again during last 6 month</a:t>
                      </a:r>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5 </a:t>
                      </a:r>
                      <a:r>
                        <a:rPr lang="en-US" sz="1300" dirty="0" smtClean="0"/>
                        <a:t>% discount will be given for the travel card</a:t>
                      </a:r>
                    </a:p>
                  </a:txBody>
                  <a:tcPr marL="87285" marR="87285" marT="43642" marB="43642"/>
                </a:tc>
              </a:tr>
              <a:tr h="353988">
                <a:tc>
                  <a:txBody>
                    <a:bodyPr/>
                    <a:lstStyle/>
                    <a:p>
                      <a:r>
                        <a:rPr lang="en-US" sz="1300" dirty="0" smtClean="0"/>
                        <a:t>6</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 person not a student not pensioner</a:t>
                      </a:r>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No </a:t>
                      </a:r>
                      <a:r>
                        <a:rPr lang="en-US" sz="1300" dirty="0" smtClean="0"/>
                        <a:t>discount will be given for the travel card</a:t>
                      </a:r>
                    </a:p>
                  </a:txBody>
                  <a:tcPr marL="87285" marR="87285" marT="43642" marB="43642"/>
                </a:tc>
              </a:tr>
            </a:tbl>
          </a:graphicData>
        </a:graphic>
      </p:graphicFrame>
    </p:spTree>
    <p:extLst>
      <p:ext uri="{BB962C8B-B14F-4D97-AF65-F5344CB8AC3E}">
        <p14:creationId xmlns:p14="http://schemas.microsoft.com/office/powerpoint/2010/main" val="107279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0236"/>
            <a:ext cx="10515600" cy="1437506"/>
          </a:xfrm>
        </p:spPr>
        <p:txBody>
          <a:bodyPr>
            <a:normAutofit/>
          </a:bodyPr>
          <a:lstStyle/>
          <a:p>
            <a:pPr marL="0" indent="0">
              <a:buNone/>
            </a:pPr>
            <a:r>
              <a:rPr lang="en-US" sz="1600" dirty="0" smtClean="0"/>
              <a:t>State transition User wants to pay for using the Internet with Payment card. He enters amount of money he needs to pay, e-mail and press the “Next” button. If entered amount of money is not allowed the user will be asked to correct the sum. In other case will be redirected on payment page. On this page user should enter the 16-digit number of card, period of validity and code of CVV2/CVC2 and then press “Pay”. If entered info is correct user will get email-notification on his email that operation completed success. If some data were entered incorrectly, user will get error-notification on the screen and he should correct it and again press “Pay”.</a:t>
            </a:r>
          </a:p>
        </p:txBody>
      </p:sp>
      <p:sp>
        <p:nvSpPr>
          <p:cNvPr id="4" name="Title 1"/>
          <p:cNvSpPr>
            <a:spLocks noGrp="1"/>
          </p:cNvSpPr>
          <p:nvPr>
            <p:ph type="title"/>
          </p:nvPr>
        </p:nvSpPr>
        <p:spPr>
          <a:xfrm>
            <a:off x="838200" y="159084"/>
            <a:ext cx="10515600" cy="451151"/>
          </a:xfrm>
        </p:spPr>
        <p:txBody>
          <a:bodyPr>
            <a:normAutofit/>
          </a:bodyPr>
          <a:lstStyle/>
          <a:p>
            <a:r>
              <a:rPr lang="en-US" sz="2400" b="1" dirty="0" smtClean="0">
                <a:solidFill>
                  <a:schemeClr val="accent1">
                    <a:lumMod val="75000"/>
                  </a:schemeClr>
                </a:solidFill>
              </a:rPr>
              <a:t>State Transition Diagram</a:t>
            </a:r>
            <a:endParaRPr lang="en-US" sz="2400" b="1"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1052348" y="2205395"/>
            <a:ext cx="10087303" cy="4369023"/>
          </a:xfrm>
          <a:prstGeom prst="rect">
            <a:avLst/>
          </a:prstGeom>
        </p:spPr>
      </p:pic>
    </p:spTree>
    <p:extLst>
      <p:ext uri="{BB962C8B-B14F-4D97-AF65-F5344CB8AC3E}">
        <p14:creationId xmlns:p14="http://schemas.microsoft.com/office/powerpoint/2010/main" val="237790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1409</Words>
  <Application>Microsoft Macintosh PowerPoint</Application>
  <PresentationFormat>Widescreen</PresentationFormat>
  <Paragraphs>193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PowerPoint Presentation</vt:lpstr>
      <vt:lpstr>Equivalence classes</vt:lpstr>
      <vt:lpstr>BVA</vt:lpstr>
      <vt:lpstr>EP and BVA: Test Items</vt:lpstr>
      <vt:lpstr>Decision table</vt:lpstr>
      <vt:lpstr>State Transition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42</cp:revision>
  <dcterms:created xsi:type="dcterms:W3CDTF">2022-09-07T10:08:49Z</dcterms:created>
  <dcterms:modified xsi:type="dcterms:W3CDTF">2022-09-13T09:38:37Z</dcterms:modified>
</cp:coreProperties>
</file>