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204"/>
  </p:normalViewPr>
  <p:slideViewPr>
    <p:cSldViewPr snapToGrid="0" snapToObjects="1">
      <p:cViewPr>
        <p:scale>
          <a:sx n="91" d="100"/>
          <a:sy n="91"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68B6B-BCA7-E54C-B787-6B74196380E8}"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64353-B616-9944-BCEE-EA3A280C966C}" type="slidenum">
              <a:rPr lang="en-US" smtClean="0"/>
              <a:t>‹#›</a:t>
            </a:fld>
            <a:endParaRPr lang="en-US"/>
          </a:p>
        </p:txBody>
      </p:sp>
    </p:spTree>
    <p:extLst>
      <p:ext uri="{BB962C8B-B14F-4D97-AF65-F5344CB8AC3E}">
        <p14:creationId xmlns:p14="http://schemas.microsoft.com/office/powerpoint/2010/main" val="1432933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464353-B616-9944-BCEE-EA3A280C966C}" type="slidenum">
              <a:rPr lang="en-US" smtClean="0"/>
              <a:t>5</a:t>
            </a:fld>
            <a:endParaRPr lang="en-US"/>
          </a:p>
        </p:txBody>
      </p:sp>
    </p:spTree>
    <p:extLst>
      <p:ext uri="{BB962C8B-B14F-4D97-AF65-F5344CB8AC3E}">
        <p14:creationId xmlns:p14="http://schemas.microsoft.com/office/powerpoint/2010/main" val="142926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08410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41605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16558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84840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06855-7A26-4E46-9559-23EAE08BDA85}" type="datetimeFigureOut">
              <a:rPr lang="en-US" smtClean="0"/>
              <a:t>9/13/22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95234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206855-7A26-4E46-9559-23EAE08BDA85}" type="datetimeFigureOut">
              <a:rPr lang="en-US" smtClean="0"/>
              <a:t>9/13/22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6963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206855-7A26-4E46-9559-23EAE08BDA85}" type="datetimeFigureOut">
              <a:rPr lang="en-US" smtClean="0"/>
              <a:t>9/13/22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75190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206855-7A26-4E46-9559-23EAE08BDA85}" type="datetimeFigureOut">
              <a:rPr lang="en-US" smtClean="0"/>
              <a:t>9/13/22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53254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06855-7A26-4E46-9559-23EAE08BDA85}" type="datetimeFigureOut">
              <a:rPr lang="en-US" smtClean="0"/>
              <a:t>9/13/22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62582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06855-7A26-4E46-9559-23EAE08BDA85}" type="datetimeFigureOut">
              <a:rPr lang="en-US" smtClean="0"/>
              <a:t>9/13/22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206102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06855-7A26-4E46-9559-23EAE08BDA85}" type="datetimeFigureOut">
              <a:rPr lang="en-US" smtClean="0"/>
              <a:t>9/13/22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656838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6855-7A26-4E46-9559-23EAE08BDA85}" type="datetimeFigureOut">
              <a:rPr lang="en-US" smtClean="0"/>
              <a:t>9/13/22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3903E-B50D-1D4F-ABB4-0B3BE94002DD}" type="slidenum">
              <a:rPr lang="en-US" smtClean="0"/>
              <a:t>‹#›</a:t>
            </a:fld>
            <a:endParaRPr lang="en-US"/>
          </a:p>
        </p:txBody>
      </p:sp>
    </p:spTree>
    <p:extLst>
      <p:ext uri="{BB962C8B-B14F-4D97-AF65-F5344CB8AC3E}">
        <p14:creationId xmlns:p14="http://schemas.microsoft.com/office/powerpoint/2010/main" val="133644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77077"/>
            <a:ext cx="9144000" cy="5976731"/>
          </a:xfrm>
        </p:spPr>
        <p:txBody>
          <a:bodyPr>
            <a:normAutofit fontScale="70000" lnSpcReduction="20000"/>
          </a:bodyPr>
          <a:lstStyle/>
          <a:p>
            <a:r>
              <a:rPr lang="en-US" b="1" dirty="0"/>
              <a:t>Variant 5 - Liza</a:t>
            </a:r>
          </a:p>
          <a:p>
            <a:r>
              <a:rPr lang="en-US" dirty="0"/>
              <a:t>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a:t>
            </a:r>
          </a:p>
          <a:p>
            <a:r>
              <a:rPr lang="en-US" dirty="0"/>
              <a:t>Build equivalence classes (partitions) based on given </a:t>
            </a:r>
            <a:r>
              <a:rPr lang="en-US" dirty="0" smtClean="0"/>
              <a:t>information</a:t>
            </a:r>
          </a:p>
          <a:p>
            <a:r>
              <a:rPr lang="en-US" dirty="0" smtClean="0"/>
              <a:t>Stand Out boundary values</a:t>
            </a:r>
          </a:p>
          <a:p>
            <a:r>
              <a:rPr lang="en-US" dirty="0" smtClean="0"/>
              <a:t>Decision </a:t>
            </a:r>
            <a:r>
              <a:rPr lang="en-US" dirty="0"/>
              <a:t>tables You want to buy travel card of some transport network (works during 1 month). The following types of discount exist:</a:t>
            </a:r>
          </a:p>
          <a:p>
            <a:r>
              <a:rPr lang="en-US" dirty="0"/>
              <a:t>For Student – gives you 20% discount if you are student;</a:t>
            </a:r>
          </a:p>
          <a:p>
            <a:r>
              <a:rPr lang="en-US" dirty="0"/>
              <a:t>Pensioner– gives you 10% discount, available if you are 60 years old and more (cannot be used with Student discount) You can get additional 5% discount if you are buying such travel cards during the last 6 months in a row.</a:t>
            </a:r>
          </a:p>
          <a:p>
            <a:r>
              <a:rPr lang="en-US" dirty="0"/>
              <a:t>Build decision table based on given information.</a:t>
            </a:r>
          </a:p>
          <a:p>
            <a:r>
              <a:rPr lang="en-US" dirty="0"/>
              <a:t>Cover requirements above by tests (write test cases’ names and objectives) based on decision table analysis</a:t>
            </a:r>
          </a:p>
          <a:p>
            <a:r>
              <a:rPr lang="en-US" dirty="0"/>
              <a:t>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16-digit number of card, period of validity and code of CVV2/CVC2 and then press “Pay”. If entered info is correct user will get email-notification on his email that operation completed success. If some data were entered incorrectly, user will get error-notification on the screen and he should correct it and again press “Pay”.</a:t>
            </a:r>
          </a:p>
          <a:p>
            <a:r>
              <a:rPr lang="en-US" dirty="0"/>
              <a:t>Build state transition diagram based on given information</a:t>
            </a:r>
          </a:p>
          <a:p>
            <a:endParaRPr lang="en-US" dirty="0"/>
          </a:p>
        </p:txBody>
      </p:sp>
    </p:spTree>
    <p:extLst>
      <p:ext uri="{BB962C8B-B14F-4D97-AF65-F5344CB8AC3E}">
        <p14:creationId xmlns:p14="http://schemas.microsoft.com/office/powerpoint/2010/main" val="129394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Equivalence classes</a:t>
            </a:r>
            <a:endParaRPr lang="en-US" sz="2400" b="1"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2498402"/>
              </p:ext>
            </p:extLst>
          </p:nvPr>
        </p:nvGraphicFramePr>
        <p:xfrm>
          <a:off x="838200" y="634630"/>
          <a:ext cx="10515600" cy="1381760"/>
        </p:xfrm>
        <a:graphic>
          <a:graphicData uri="http://schemas.openxmlformats.org/drawingml/2006/table">
            <a:tbl>
              <a:tblPr firstRow="1" bandRow="1">
                <a:tableStyleId>{5C22544A-7EE6-4342-B048-85BDC9FD1C3A}</a:tableStyleId>
              </a:tblPr>
              <a:tblGrid>
                <a:gridCol w="894271"/>
                <a:gridCol w="1046489"/>
                <a:gridCol w="1947361"/>
                <a:gridCol w="2452167"/>
                <a:gridCol w="2297526"/>
                <a:gridCol w="1877786"/>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accent5">
                              <a:lumMod val="75000"/>
                            </a:schemeClr>
                          </a:solidFill>
                          <a:latin typeface="Open Sans" panose="020B0604020202020204" charset="0"/>
                          <a:ea typeface="Open Sans" panose="020B0604020202020204" charset="0"/>
                          <a:cs typeface="Open Sans" panose="020B0604020202020204" charset="0"/>
                        </a:rPr>
                        <a:t>Valid for 0% commision</a:t>
                      </a:r>
                      <a:endPar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1%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3%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r>
              <a:tr h="370840">
                <a:tc>
                  <a:txBody>
                    <a:bodyPr/>
                    <a:lstStyle/>
                    <a:p>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Class</a:t>
                      </a:r>
                      <a:endParaRPr lang="en-US" dirty="0"/>
                    </a:p>
                  </a:txBody>
                  <a:tcPr/>
                </a:tc>
                <a:tc>
                  <a:txBody>
                    <a:bodyPr/>
                    <a:lstStyle/>
                    <a:p>
                      <a:r>
                        <a:rPr lang="en-US" dirty="0" smtClean="0"/>
                        <a:t>$0 - &lt;5</a:t>
                      </a:r>
                      <a:endParaRPr lang="en-US" dirty="0"/>
                    </a:p>
                  </a:txBody>
                  <a:tcPr/>
                </a:tc>
                <a:tc>
                  <a:txBody>
                    <a:bodyPr/>
                    <a:lstStyle/>
                    <a:p>
                      <a:r>
                        <a:rPr lang="en-US" dirty="0" smtClean="0"/>
                        <a:t>$5-49</a:t>
                      </a:r>
                      <a:endParaRPr lang="en-US" dirty="0"/>
                    </a:p>
                  </a:txBody>
                  <a:tcPr/>
                </a:tc>
                <a:tc>
                  <a:txBody>
                    <a:bodyPr/>
                    <a:lstStyle/>
                    <a:p>
                      <a:r>
                        <a:rPr lang="en-US" dirty="0" smtClean="0"/>
                        <a:t>$50-499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$500-1000</a:t>
                      </a:r>
                    </a:p>
                  </a:txBody>
                  <a:tcPr/>
                </a:tc>
                <a:tc>
                  <a:txBody>
                    <a:bodyPr/>
                    <a:lstStyle/>
                    <a:p>
                      <a:r>
                        <a:rPr lang="en-US" dirty="0" smtClean="0"/>
                        <a:t>&gt;$1000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EP</a:t>
                      </a:r>
                    </a:p>
                  </a:txBody>
                  <a:tcPr/>
                </a:tc>
                <a:tc>
                  <a:txBody>
                    <a:bodyPr/>
                    <a:lstStyle/>
                    <a:p>
                      <a:r>
                        <a:rPr lang="en-US" dirty="0" smtClean="0"/>
                        <a:t>0</a:t>
                      </a:r>
                      <a:endParaRPr lang="en-US" dirty="0"/>
                    </a:p>
                  </a:txBody>
                  <a:tcPr/>
                </a:tc>
                <a:tc>
                  <a:txBody>
                    <a:bodyPr/>
                    <a:lstStyle/>
                    <a:p>
                      <a:r>
                        <a:rPr lang="en-US" dirty="0" smtClean="0"/>
                        <a:t>40</a:t>
                      </a:r>
                      <a:endParaRPr lang="en-US" dirty="0"/>
                    </a:p>
                  </a:txBody>
                  <a:tcPr/>
                </a:tc>
                <a:tc>
                  <a:txBody>
                    <a:bodyPr/>
                    <a:lstStyle/>
                    <a:p>
                      <a:r>
                        <a:rPr lang="en-US" dirty="0" smtClean="0"/>
                        <a:t>301</a:t>
                      </a:r>
                      <a:endParaRPr lang="en-US" dirty="0"/>
                    </a:p>
                  </a:txBody>
                  <a:tcPr/>
                </a:tc>
                <a:tc>
                  <a:txBody>
                    <a:bodyPr/>
                    <a:lstStyle/>
                    <a:p>
                      <a:r>
                        <a:rPr lang="en-US" dirty="0" smtClean="0"/>
                        <a:t>670</a:t>
                      </a:r>
                      <a:endParaRPr lang="en-US" dirty="0"/>
                    </a:p>
                  </a:txBody>
                  <a:tcPr/>
                </a:tc>
                <a:tc>
                  <a:txBody>
                    <a:bodyPr/>
                    <a:lstStyle/>
                    <a:p>
                      <a:r>
                        <a:rPr lang="en-US" dirty="0" smtClean="0"/>
                        <a:t>1200</a:t>
                      </a:r>
                      <a:endParaRPr lang="en-US" dirty="0"/>
                    </a:p>
                  </a:txBody>
                  <a:tcPr/>
                </a:tc>
              </a:tr>
            </a:tbl>
          </a:graphicData>
        </a:graphic>
      </p:graphicFrame>
      <p:sp>
        <p:nvSpPr>
          <p:cNvPr id="5" name="TextBox 4"/>
          <p:cNvSpPr txBox="1"/>
          <p:nvPr/>
        </p:nvSpPr>
        <p:spPr>
          <a:xfrm>
            <a:off x="838200" y="2057747"/>
            <a:ext cx="10515600" cy="1323439"/>
          </a:xfrm>
          <a:prstGeom prst="rect">
            <a:avLst/>
          </a:prstGeom>
          <a:noFill/>
        </p:spPr>
        <p:txBody>
          <a:bodyPr wrap="square" rtlCol="0">
            <a:spAutoFit/>
          </a:bodyPr>
          <a:lstStyle/>
          <a:p>
            <a:r>
              <a:rPr lang="en-US" sz="1600" dirty="0" smtClean="0"/>
              <a:t>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 </a:t>
            </a:r>
            <a:r>
              <a:rPr lang="en-US" sz="1600" dirty="0" smtClean="0"/>
              <a:t>User can put only positive </a:t>
            </a:r>
            <a:r>
              <a:rPr lang="en-US" sz="1600" dirty="0" smtClean="0"/>
              <a:t>integers.</a:t>
            </a:r>
            <a:r>
              <a:rPr lang="en-US" sz="1600" dirty="0" smtClean="0"/>
              <a:t> numbers. Build </a:t>
            </a:r>
            <a:r>
              <a:rPr lang="en-US" sz="1600" dirty="0" smtClean="0"/>
              <a:t>equivalence classes (partitions) based on given </a:t>
            </a:r>
            <a:r>
              <a:rPr lang="en-US" sz="1600" dirty="0" smtClean="0"/>
              <a:t>information. </a:t>
            </a:r>
            <a:endParaRPr lang="en-US" sz="1600" dirty="0" smtClean="0"/>
          </a:p>
          <a:p>
            <a:endParaRPr lang="en-US" sz="1600" dirty="0"/>
          </a:p>
        </p:txBody>
      </p:sp>
      <p:graphicFrame>
        <p:nvGraphicFramePr>
          <p:cNvPr id="11" name="Table 10"/>
          <p:cNvGraphicFramePr>
            <a:graphicFrameLocks noGrp="1"/>
          </p:cNvGraphicFramePr>
          <p:nvPr>
            <p:extLst>
              <p:ext uri="{D42A27DB-BD31-4B8C-83A1-F6EECF244321}">
                <p14:modId xmlns:p14="http://schemas.microsoft.com/office/powerpoint/2010/main" val="723498953"/>
              </p:ext>
            </p:extLst>
          </p:nvPr>
        </p:nvGraphicFramePr>
        <p:xfrm>
          <a:off x="838201" y="3110135"/>
          <a:ext cx="10515600" cy="3521600"/>
        </p:xfrm>
        <a:graphic>
          <a:graphicData uri="http://schemas.openxmlformats.org/drawingml/2006/table">
            <a:tbl>
              <a:tblPr/>
              <a:tblGrid>
                <a:gridCol w="499554">
                  <a:extLst>
                    <a:ext uri="{9D8B030D-6E8A-4147-A177-3AD203B41FA5}">
                      <a16:colId xmlns:a16="http://schemas.microsoft.com/office/drawing/2014/main" xmlns="" val="20000"/>
                    </a:ext>
                  </a:extLst>
                </a:gridCol>
                <a:gridCol w="3831815">
                  <a:extLst>
                    <a:ext uri="{9D8B030D-6E8A-4147-A177-3AD203B41FA5}">
                      <a16:colId xmlns:a16="http://schemas.microsoft.com/office/drawing/2014/main" xmlns="" val="20001"/>
                    </a:ext>
                  </a:extLst>
                </a:gridCol>
                <a:gridCol w="6184231">
                  <a:extLst>
                    <a:ext uri="{9D8B030D-6E8A-4147-A177-3AD203B41FA5}">
                      <a16:colId xmlns:a16="http://schemas.microsoft.com/office/drawing/2014/main" xmlns="" val="20002"/>
                    </a:ext>
                  </a:extLst>
                </a:gridCol>
              </a:tblGrid>
              <a:tr h="283839">
                <a:tc>
                  <a:txBody>
                    <a:bodyPr/>
                    <a:lstStyle/>
                    <a:p>
                      <a:pPr algn="ctr" fontAlgn="ctr"/>
                      <a:r>
                        <a:rPr lang="en-US" sz="1800" b="1" i="0" u="none" strike="noStrike" dirty="0">
                          <a:solidFill>
                            <a:schemeClr val="bg1"/>
                          </a:solidFill>
                          <a:effectLst/>
                          <a:latin typeface="Calibri" charset="0"/>
                          <a:ea typeface="Calibri" charset="0"/>
                          <a:cs typeface="Calibri"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Expected 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xmlns="" val="10000"/>
                  </a:ext>
                </a:extLst>
              </a:tr>
              <a:tr h="528071">
                <a:tc>
                  <a:txBody>
                    <a:bodyPr/>
                    <a:lstStyle/>
                    <a:p>
                      <a:pPr algn="ctr" fontAlgn="ctr"/>
                      <a:r>
                        <a:rPr lang="en-US" sz="1800" b="0" i="0" u="none" strike="noStrike" dirty="0">
                          <a:solidFill>
                            <a:srgbClr val="000000"/>
                          </a:solidFill>
                          <a:effectLst/>
                          <a:latin typeface="Calibri" charset="0"/>
                          <a:ea typeface="Calibri" charset="0"/>
                          <a:cs typeface="Calibri"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system </a:t>
                      </a:r>
                      <a:r>
                        <a:rPr lang="en-US" sz="1800" b="0" i="0" u="none" strike="noStrike" dirty="0">
                          <a:solidFill>
                            <a:srgbClr val="000000"/>
                          </a:solidFill>
                          <a:effectLst/>
                          <a:latin typeface="Calibri" charset="0"/>
                          <a:ea typeface="Calibri" charset="0"/>
                          <a:cs typeface="Calibri" charset="0"/>
                        </a:rPr>
                        <a:t>message appears "</a:t>
                      </a:r>
                      <a:r>
                        <a:rPr lang="en-US" sz="1800" b="0" i="0" u="none" strike="noStrike" dirty="0" smtClean="0">
                          <a:solidFill>
                            <a:srgbClr val="000000"/>
                          </a:solidFill>
                          <a:effectLst/>
                          <a:latin typeface="Calibri" charset="0"/>
                          <a:ea typeface="Calibri" charset="0"/>
                          <a:cs typeface="Calibri" charset="0"/>
                        </a:rPr>
                        <a:t>You can’t make  </a:t>
                      </a:r>
                      <a:r>
                        <a:rPr lang="en-US" sz="1800" dirty="0" smtClean="0">
                          <a:latin typeface="Calibri" charset="0"/>
                          <a:ea typeface="Calibri" charset="0"/>
                          <a:cs typeface="Calibri" charset="0"/>
                        </a:rPr>
                        <a:t>replenishment</a:t>
                      </a:r>
                      <a:r>
                        <a:rPr lang="en-US" sz="1800" baseline="0" dirty="0" smtClean="0">
                          <a:latin typeface="Calibri" charset="0"/>
                          <a:ea typeface="Calibri" charset="0"/>
                          <a:cs typeface="Calibri" charset="0"/>
                        </a:rPr>
                        <a:t> less than 5$</a:t>
                      </a:r>
                      <a:r>
                        <a:rPr lang="en-US" sz="1800" b="0" i="0" u="none" strike="noStrike" dirty="0" smtClean="0">
                          <a:solidFill>
                            <a:srgbClr val="000000"/>
                          </a:solidFill>
                          <a:effectLst/>
                          <a:latin typeface="Calibri" charset="0"/>
                          <a:ea typeface="Calibri" charset="0"/>
                          <a:cs typeface="Calibri" charset="0"/>
                        </a:rPr>
                        <a:t>".</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68541">
                <a:tc>
                  <a:txBody>
                    <a:bodyPr/>
                    <a:lstStyle/>
                    <a:p>
                      <a:pPr algn="ctr" fontAlgn="ctr"/>
                      <a:r>
                        <a:rPr lang="en-US" sz="1800" b="0" i="0" u="none" strike="noStrike" dirty="0">
                          <a:solidFill>
                            <a:srgbClr val="000000"/>
                          </a:solidFill>
                          <a:effectLst/>
                          <a:latin typeface="Calibri" charset="0"/>
                          <a:ea typeface="Calibri" charset="0"/>
                          <a:cs typeface="Calibri"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`40</a:t>
                      </a:r>
                      <a:r>
                        <a:rPr lang="en-US" sz="1800" b="0" i="0" u="none" strike="noStrike" dirty="0">
                          <a:solidFill>
                            <a:srgbClr val="000000"/>
                          </a:solidFill>
                          <a:effectLst/>
                          <a:latin typeface="Calibri" charset="0"/>
                          <a:ea typeface="Calibri" charset="0"/>
                          <a:cs typeface="Calibri" charset="0"/>
                        </a:rPr>
                        <a:t>$`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allows to make replenishment with no commission</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8071">
                <a:tc>
                  <a:txBody>
                    <a:bodyPr/>
                    <a:lstStyle/>
                    <a:p>
                      <a:pPr algn="ctr" fontAlgn="ctr"/>
                      <a:r>
                        <a:rPr lang="en-US" sz="1800" b="0" i="0" u="none" strike="noStrike">
                          <a:solidFill>
                            <a:srgbClr val="000000"/>
                          </a:solidFill>
                          <a:effectLst/>
                          <a:latin typeface="Calibri" charset="0"/>
                          <a:ea typeface="Calibri" charset="0"/>
                          <a:cs typeface="Calibri"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`301$`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28071">
                <a:tc>
                  <a:txBody>
                    <a:bodyPr/>
                    <a:lstStyle/>
                    <a:p>
                      <a:pPr algn="ctr" fontAlgn="ctr"/>
                      <a:r>
                        <a:rPr lang="en-US" sz="1800" b="0" i="0" u="none" strike="noStrike">
                          <a:solidFill>
                            <a:srgbClr val="000000"/>
                          </a:solidFill>
                          <a:effectLst/>
                          <a:latin typeface="Calibri" charset="0"/>
                          <a:ea typeface="Calibri" charset="0"/>
                          <a:cs typeface="Calibri"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`670$`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28071">
                <a:tc>
                  <a:txBody>
                    <a:bodyPr/>
                    <a:lstStyle/>
                    <a:p>
                      <a:pPr algn="ctr" fontAlgn="ctr"/>
                      <a:r>
                        <a:rPr lang="en-US" sz="1800" b="0" i="0" u="none" strike="noStrike" dirty="0">
                          <a:solidFill>
                            <a:srgbClr val="000000"/>
                          </a:solidFill>
                          <a:effectLst/>
                          <a:latin typeface="Calibri" charset="0"/>
                          <a:ea typeface="Calibri" charset="0"/>
                          <a:cs typeface="Calibri"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`1200$`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message appears “You can’t make replenishment bigger than 1000”</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721250">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smtClean="0">
                          <a:solidFill>
                            <a:srgbClr val="000000"/>
                          </a:solidFill>
                          <a:effectLst/>
                          <a:latin typeface="Calibri" charset="0"/>
                          <a:ea typeface="Calibri" charset="0"/>
                          <a:cs typeface="Calibri" charset="0"/>
                        </a:rPr>
                        <a:t>Put value `-+=#$%^` into input field</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Error message appears "You have entered an incorrect value for the amount for replenishment money”.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420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BVA</a:t>
            </a:r>
            <a:endParaRPr lang="en-US" sz="2400" b="1" dirty="0">
              <a:solidFill>
                <a:schemeClr val="accent1">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1946439"/>
              </p:ext>
            </p:extLst>
          </p:nvPr>
        </p:nvGraphicFramePr>
        <p:xfrm>
          <a:off x="838200" y="559680"/>
          <a:ext cx="10515600" cy="1381760"/>
        </p:xfrm>
        <a:graphic>
          <a:graphicData uri="http://schemas.openxmlformats.org/drawingml/2006/table">
            <a:tbl>
              <a:tblPr firstRow="1" bandRow="1">
                <a:tableStyleId>{5C22544A-7EE6-4342-B048-85BDC9FD1C3A}</a:tableStyleId>
              </a:tblPr>
              <a:tblGrid>
                <a:gridCol w="894271"/>
                <a:gridCol w="1046489"/>
                <a:gridCol w="1947361"/>
                <a:gridCol w="2452167"/>
                <a:gridCol w="2297526"/>
                <a:gridCol w="1877786"/>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0% </a:t>
                      </a:r>
                      <a:r>
                        <a:rPr lang="en-US" dirty="0" err="1" smtClean="0">
                          <a:solidFill>
                            <a:schemeClr val="accent5">
                              <a:lumMod val="75000"/>
                            </a:schemeClr>
                          </a:solidFill>
                          <a:latin typeface="Open Sans" panose="020B0604020202020204" charset="0"/>
                          <a:ea typeface="Open Sans" panose="020B0604020202020204" charset="0"/>
                          <a:cs typeface="Open Sans" panose="020B0604020202020204" charset="0"/>
                        </a:rPr>
                        <a:t>commision</a:t>
                      </a:r>
                      <a:endPar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1%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3%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latin typeface="Open Sans" panose="020B0604020202020204" charset="0"/>
                          <a:ea typeface="Open Sans" panose="020B0604020202020204" charset="0"/>
                          <a:cs typeface="Open Sans" panose="020B0604020202020204" charset="0"/>
                        </a:rPr>
                        <a:t>Invalid</a:t>
                      </a:r>
                    </a:p>
                  </a:txBody>
                  <a:tcPr/>
                </a:tc>
              </a:tr>
              <a:tr h="370840">
                <a:tc>
                  <a:txBody>
                    <a:bodyPr/>
                    <a:lstStyle/>
                    <a:p>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Class</a:t>
                      </a:r>
                      <a:endParaRPr lang="en-US" dirty="0"/>
                    </a:p>
                  </a:txBody>
                  <a:tcPr/>
                </a:tc>
                <a:tc>
                  <a:txBody>
                    <a:bodyPr/>
                    <a:lstStyle/>
                    <a:p>
                      <a:r>
                        <a:rPr lang="en-US" dirty="0" smtClean="0"/>
                        <a:t>$0-&lt;5</a:t>
                      </a:r>
                      <a:endParaRPr lang="en-US" dirty="0"/>
                    </a:p>
                  </a:txBody>
                  <a:tcPr/>
                </a:tc>
                <a:tc>
                  <a:txBody>
                    <a:bodyPr/>
                    <a:lstStyle/>
                    <a:p>
                      <a:r>
                        <a:rPr lang="en-US" dirty="0" smtClean="0"/>
                        <a:t>$5-49</a:t>
                      </a:r>
                      <a:endParaRPr lang="en-US" dirty="0"/>
                    </a:p>
                  </a:txBody>
                  <a:tcPr/>
                </a:tc>
                <a:tc>
                  <a:txBody>
                    <a:bodyPr/>
                    <a:lstStyle/>
                    <a:p>
                      <a:r>
                        <a:rPr lang="en-US" dirty="0" smtClean="0"/>
                        <a:t>$50-499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$500-1000</a:t>
                      </a:r>
                    </a:p>
                  </a:txBody>
                  <a:tcPr/>
                </a:tc>
                <a:tc>
                  <a:txBody>
                    <a:bodyPr/>
                    <a:lstStyle/>
                    <a:p>
                      <a:r>
                        <a:rPr lang="en-US" dirty="0" smtClean="0"/>
                        <a:t>&gt;$1000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BVA</a:t>
                      </a:r>
                    </a:p>
                  </a:txBody>
                  <a:tcPr/>
                </a:tc>
                <a:tc>
                  <a:txBody>
                    <a:bodyPr/>
                    <a:lstStyle/>
                    <a:p>
                      <a:r>
                        <a:rPr lang="en-US" dirty="0" smtClean="0"/>
                        <a:t>0    </a:t>
                      </a:r>
                      <a:r>
                        <a:rPr lang="en-US" dirty="0" smtClean="0"/>
                        <a:t>    4</a:t>
                      </a:r>
                      <a:endParaRPr lang="en-US" dirty="0"/>
                    </a:p>
                  </a:txBody>
                  <a:tcPr/>
                </a:tc>
                <a:tc>
                  <a:txBody>
                    <a:bodyPr/>
                    <a:lstStyle/>
                    <a:p>
                      <a:r>
                        <a:rPr lang="en-US" dirty="0" smtClean="0"/>
                        <a:t>5         49</a:t>
                      </a:r>
                      <a:endParaRPr lang="en-US" dirty="0"/>
                    </a:p>
                  </a:txBody>
                  <a:tcPr/>
                </a:tc>
                <a:tc>
                  <a:txBody>
                    <a:bodyPr/>
                    <a:lstStyle/>
                    <a:p>
                      <a:r>
                        <a:rPr lang="en-US" dirty="0" smtClean="0"/>
                        <a:t>50</a:t>
                      </a:r>
                      <a:r>
                        <a:rPr lang="en-US" baseline="0" dirty="0" smtClean="0"/>
                        <a:t>         499</a:t>
                      </a:r>
                      <a:endParaRPr lang="en-US" dirty="0"/>
                    </a:p>
                  </a:txBody>
                  <a:tcPr/>
                </a:tc>
                <a:tc>
                  <a:txBody>
                    <a:bodyPr/>
                    <a:lstStyle/>
                    <a:p>
                      <a:r>
                        <a:rPr lang="en-US" dirty="0" smtClean="0"/>
                        <a:t>500       1000</a:t>
                      </a:r>
                      <a:endParaRPr lang="en-US" dirty="0"/>
                    </a:p>
                  </a:txBody>
                  <a:tcPr/>
                </a:tc>
                <a:tc>
                  <a:txBody>
                    <a:bodyPr/>
                    <a:lstStyle/>
                    <a:p>
                      <a:r>
                        <a:rPr lang="en-US" dirty="0" smtClean="0"/>
                        <a:t>1001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60178465"/>
              </p:ext>
            </p:extLst>
          </p:nvPr>
        </p:nvGraphicFramePr>
        <p:xfrm>
          <a:off x="838201" y="2012119"/>
          <a:ext cx="10515600" cy="4758690"/>
        </p:xfrm>
        <a:graphic>
          <a:graphicData uri="http://schemas.openxmlformats.org/drawingml/2006/table">
            <a:tbl>
              <a:tblPr/>
              <a:tblGrid>
                <a:gridCol w="499554">
                  <a:extLst>
                    <a:ext uri="{9D8B030D-6E8A-4147-A177-3AD203B41FA5}">
                      <a16:colId xmlns:a16="http://schemas.microsoft.com/office/drawing/2014/main" xmlns="" val="20000"/>
                    </a:ext>
                  </a:extLst>
                </a:gridCol>
                <a:gridCol w="3831815">
                  <a:extLst>
                    <a:ext uri="{9D8B030D-6E8A-4147-A177-3AD203B41FA5}">
                      <a16:colId xmlns:a16="http://schemas.microsoft.com/office/drawing/2014/main" xmlns="" val="20001"/>
                    </a:ext>
                  </a:extLst>
                </a:gridCol>
                <a:gridCol w="6184231">
                  <a:extLst>
                    <a:ext uri="{9D8B030D-6E8A-4147-A177-3AD203B41FA5}">
                      <a16:colId xmlns:a16="http://schemas.microsoft.com/office/drawing/2014/main" xmlns="" val="20002"/>
                    </a:ext>
                  </a:extLst>
                </a:gridCol>
              </a:tblGrid>
              <a:tr h="198074">
                <a:tc>
                  <a:txBody>
                    <a:bodyPr/>
                    <a:lstStyle/>
                    <a:p>
                      <a:pPr algn="ctr" fontAlgn="ctr"/>
                      <a:r>
                        <a:rPr lang="en-US" sz="1800" b="1" i="0" u="none" strike="noStrike" dirty="0">
                          <a:solidFill>
                            <a:schemeClr val="bg1"/>
                          </a:solidFill>
                          <a:effectLst/>
                          <a:latin typeface="Calibri" charset="0"/>
                          <a:ea typeface="Calibri" charset="0"/>
                          <a:cs typeface="Calibri"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Expected 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xmlns="" val="10000"/>
                  </a:ext>
                </a:extLst>
              </a:tr>
              <a:tr h="389500">
                <a:tc>
                  <a:txBody>
                    <a:bodyPr/>
                    <a:lstStyle/>
                    <a:p>
                      <a:pPr algn="ctr" fontAlgn="ctr"/>
                      <a:r>
                        <a:rPr lang="en-US" sz="1800" b="0" i="0" u="none" strike="noStrike" dirty="0">
                          <a:solidFill>
                            <a:srgbClr val="000000"/>
                          </a:solidFill>
                          <a:effectLst/>
                          <a:latin typeface="Calibri" charset="0"/>
                          <a:ea typeface="Calibri" charset="0"/>
                          <a:cs typeface="Calibri"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system </a:t>
                      </a:r>
                      <a:r>
                        <a:rPr lang="en-US" sz="1800" b="0" i="0" u="none" strike="noStrike" dirty="0">
                          <a:solidFill>
                            <a:srgbClr val="000000"/>
                          </a:solidFill>
                          <a:effectLst/>
                          <a:latin typeface="Calibri" charset="0"/>
                          <a:ea typeface="Calibri" charset="0"/>
                          <a:cs typeface="Calibri" charset="0"/>
                        </a:rPr>
                        <a:t>message appears "</a:t>
                      </a:r>
                      <a:r>
                        <a:rPr lang="en-US" sz="1800" b="0" i="0" u="none" strike="noStrike" dirty="0" smtClean="0">
                          <a:solidFill>
                            <a:srgbClr val="000000"/>
                          </a:solidFill>
                          <a:effectLst/>
                          <a:latin typeface="Calibri" charset="0"/>
                          <a:ea typeface="Calibri" charset="0"/>
                          <a:cs typeface="Calibri" charset="0"/>
                        </a:rPr>
                        <a:t>You can’t make  </a:t>
                      </a:r>
                      <a:r>
                        <a:rPr lang="en-US" sz="1800" dirty="0" smtClean="0">
                          <a:latin typeface="Calibri" charset="0"/>
                          <a:ea typeface="Calibri" charset="0"/>
                          <a:cs typeface="Calibri" charset="0"/>
                        </a:rPr>
                        <a:t>replenishment</a:t>
                      </a:r>
                      <a:r>
                        <a:rPr lang="en-US" sz="1800" baseline="0" dirty="0" smtClean="0">
                          <a:latin typeface="Calibri" charset="0"/>
                          <a:ea typeface="Calibri" charset="0"/>
                          <a:cs typeface="Calibri" charset="0"/>
                        </a:rPr>
                        <a:t> less than 5$</a:t>
                      </a:r>
                      <a:r>
                        <a:rPr lang="en-US" sz="1800" b="0" i="0" u="none" strike="noStrike" dirty="0" smtClean="0">
                          <a:solidFill>
                            <a:srgbClr val="000000"/>
                          </a:solidFill>
                          <a:effectLst/>
                          <a:latin typeface="Calibri" charset="0"/>
                          <a:ea typeface="Calibri" charset="0"/>
                          <a:cs typeface="Calibri" charset="0"/>
                        </a:rPr>
                        <a:t>".</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8074">
                <a:tc>
                  <a:txBody>
                    <a:bodyPr/>
                    <a:lstStyle/>
                    <a:p>
                      <a:pPr algn="ctr" fontAlgn="ctr"/>
                      <a:r>
                        <a:rPr lang="en-US" sz="1800" b="0" i="0" u="none" strike="noStrike" dirty="0">
                          <a:solidFill>
                            <a:srgbClr val="000000"/>
                          </a:solidFill>
                          <a:effectLst/>
                          <a:latin typeface="Calibri" charset="0"/>
                          <a:ea typeface="Calibri" charset="0"/>
                          <a:cs typeface="Calibri"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allows to make replenishment with no commission</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8074">
                <a:tc>
                  <a:txBody>
                    <a:bodyPr/>
                    <a:lstStyle/>
                    <a:p>
                      <a:pPr algn="ctr" fontAlgn="ctr"/>
                      <a:r>
                        <a:rPr lang="en-US" sz="1800" b="0" i="0" u="none" strike="noStrike" dirty="0" smtClean="0">
                          <a:solidFill>
                            <a:srgbClr val="000000"/>
                          </a:solidFill>
                          <a:effectLst/>
                          <a:latin typeface="Calibri" charset="0"/>
                          <a:ea typeface="Calibri" charset="0"/>
                          <a:cs typeface="Calibri" charset="0"/>
                        </a:rPr>
                        <a:t>3</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`49$`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allows to make replenishment with no commission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a:solidFill>
                            <a:srgbClr val="000000"/>
                          </a:solidFill>
                          <a:effectLst/>
                          <a:latin typeface="Calibri" charset="0"/>
                          <a:ea typeface="Calibri" charset="0"/>
                          <a:cs typeface="Calibri"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5</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`499$`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`500$`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7</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`1000$`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8</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`1001$`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message appears “You can’t make replenishment bigger than 1000”</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305">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smtClean="0">
                          <a:solidFill>
                            <a:srgbClr val="000000"/>
                          </a:solidFill>
                          <a:effectLst/>
                          <a:latin typeface="Calibri" charset="0"/>
                          <a:ea typeface="Calibri" charset="0"/>
                          <a:cs typeface="Calibri" charset="0"/>
                        </a:rPr>
                        <a:t>Put value `-+=#$%^` into input field</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Error message appears "You have entered an incorrect value for the amount for replenishment money”.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013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838200" y="0"/>
            <a:ext cx="10820400" cy="685800"/>
          </a:xfrm>
        </p:spPr>
        <p:txBody>
          <a:bodyPr>
            <a:normAutofit/>
          </a:bodyPr>
          <a:lstStyle/>
          <a:p>
            <a:r>
              <a:rPr lang="en-US" sz="2400" b="1" dirty="0">
                <a:solidFill>
                  <a:schemeClr val="accent1">
                    <a:lumMod val="75000"/>
                  </a:schemeClr>
                </a:solidFill>
              </a:rPr>
              <a:t>EP and BVA: Test Items</a:t>
            </a: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818064359"/>
              </p:ext>
            </p:extLst>
          </p:nvPr>
        </p:nvGraphicFramePr>
        <p:xfrm>
          <a:off x="838200" y="530549"/>
          <a:ext cx="9945857" cy="6071205"/>
        </p:xfrm>
        <a:graphic>
          <a:graphicData uri="http://schemas.openxmlformats.org/drawingml/2006/table">
            <a:tbl>
              <a:tblPr firstRow="1" bandRow="1">
                <a:tableStyleId>{5C22544A-7EE6-4342-B048-85BDC9FD1C3A}</a:tableStyleId>
              </a:tblPr>
              <a:tblGrid>
                <a:gridCol w="1704896"/>
                <a:gridCol w="3840266"/>
                <a:gridCol w="4400695"/>
              </a:tblGrid>
              <a:tr h="350805">
                <a:tc>
                  <a:txBody>
                    <a:bodyPr/>
                    <a:lstStyle/>
                    <a:p>
                      <a:r>
                        <a:rPr lang="en-US" sz="1700" smtClean="0"/>
                        <a:t>#</a:t>
                      </a:r>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bg1"/>
                          </a:solidFill>
                          <a:latin typeface="Open Sans" panose="020B0604020202020204" charset="0"/>
                          <a:ea typeface="Open Sans" panose="020B0604020202020204" charset="0"/>
                          <a:cs typeface="Open Sans" panose="020B0604020202020204" charset="0"/>
                        </a:rPr>
                        <a:t>Test</a:t>
                      </a:r>
                      <a:r>
                        <a:rPr lang="en-US" sz="1700" baseline="0" dirty="0" smtClean="0">
                          <a:solidFill>
                            <a:schemeClr val="bg1"/>
                          </a:solidFill>
                          <a:latin typeface="Open Sans" panose="020B0604020202020204" charset="0"/>
                          <a:ea typeface="Open Sans" panose="020B0604020202020204" charset="0"/>
                          <a:cs typeface="Open Sans" panose="020B0604020202020204" charset="0"/>
                        </a:rPr>
                        <a:t> Items</a:t>
                      </a:r>
                      <a:endParaRPr lang="en-US" sz="1700" dirty="0" smtClean="0">
                        <a:solidFill>
                          <a:schemeClr val="bg1"/>
                        </a:solidFill>
                        <a:latin typeface="Open Sans" panose="020B0604020202020204" charset="0"/>
                        <a:ea typeface="Open Sans" panose="020B0604020202020204" charset="0"/>
                        <a:cs typeface="Open Sans" panose="020B0604020202020204" charset="0"/>
                      </a:endParaRP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solidFill>
                            <a:schemeClr val="bg1"/>
                          </a:solidFill>
                          <a:latin typeface="Open Sans" panose="020B0604020202020204" charset="0"/>
                          <a:ea typeface="Open Sans" panose="020B0604020202020204" charset="0"/>
                          <a:cs typeface="Open Sans" panose="020B0604020202020204" charset="0"/>
                        </a:rPr>
                        <a:t>Test Data</a:t>
                      </a:r>
                      <a:endParaRPr lang="en-US" sz="1700" dirty="0" smtClean="0">
                        <a:solidFill>
                          <a:schemeClr val="bg1"/>
                        </a:solidFill>
                        <a:latin typeface="Open Sans" panose="020B0604020202020204" charset="0"/>
                        <a:ea typeface="Open Sans" panose="020B0604020202020204" charset="0"/>
                        <a:cs typeface="Open Sans" panose="020B0604020202020204" charset="0"/>
                      </a:endParaRPr>
                    </a:p>
                  </a:txBody>
                  <a:tcPr marL="86380" marR="86380" marT="43190" marB="43190"/>
                </a:tc>
              </a:tr>
              <a:tr h="879655">
                <a:tc>
                  <a:txBody>
                    <a:bodyPr/>
                    <a:lstStyle/>
                    <a:p>
                      <a:r>
                        <a:rPr lang="en-US" sz="1700" smtClean="0">
                          <a:solidFill>
                            <a:schemeClr val="accent5">
                              <a:lumMod val="75000"/>
                            </a:schemeClr>
                          </a:solidFill>
                          <a:latin typeface="Open Sans" panose="020B0604020202020204" charset="0"/>
                          <a:ea typeface="Open Sans" panose="020B0604020202020204" charset="0"/>
                          <a:cs typeface="Open Sans" panose="020B0604020202020204" charset="0"/>
                        </a:rPr>
                        <a:t>1</a:t>
                      </a:r>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t>Verify</a:t>
                      </a:r>
                      <a:r>
                        <a:rPr lang="en-US" sz="1700" baseline="0" smtClean="0"/>
                        <a:t> that </a:t>
                      </a:r>
                      <a:r>
                        <a:rPr lang="en-US" sz="1700" b="0" i="0" u="none" strike="noStrike" smtClean="0">
                          <a:solidFill>
                            <a:srgbClr val="000000"/>
                          </a:solidFill>
                          <a:effectLst/>
                          <a:latin typeface="Calibri" charset="0"/>
                          <a:ea typeface="Calibri" charset="0"/>
                          <a:cs typeface="Calibri" charset="0"/>
                        </a:rPr>
                        <a:t>System allows to make replenishment with no commission</a:t>
                      </a:r>
                    </a:p>
                    <a:p>
                      <a:endParaRPr lang="en-US" sz="1700" dirty="0"/>
                    </a:p>
                  </a:txBody>
                  <a:tcPr marL="86380" marR="86380" marT="43190" marB="43190"/>
                </a:tc>
                <a:tc>
                  <a:txBody>
                    <a:bodyPr/>
                    <a:lstStyle/>
                    <a:p>
                      <a:r>
                        <a:rPr lang="en-US" sz="1700" dirty="0" smtClean="0"/>
                        <a:t>1. Any number from 5</a:t>
                      </a:r>
                      <a:r>
                        <a:rPr lang="en-US" sz="1700" baseline="0" dirty="0" smtClean="0"/>
                        <a:t> to 49 (e.g. 25)</a:t>
                      </a:r>
                    </a:p>
                    <a:p>
                      <a:r>
                        <a:rPr lang="en-US" sz="1700" baseline="0" dirty="0" smtClean="0"/>
                        <a:t>2. 5</a:t>
                      </a:r>
                    </a:p>
                    <a:p>
                      <a:r>
                        <a:rPr lang="en-US" sz="1700" baseline="0" dirty="0" smtClean="0"/>
                        <a:t>3. 49</a:t>
                      </a:r>
                      <a:endParaRPr lang="en-US" sz="1700" dirty="0"/>
                    </a:p>
                  </a:txBody>
                  <a:tcPr marL="86380" marR="86380" marT="43190" marB="43190"/>
                </a:tc>
              </a:tr>
              <a:tr h="1144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smtClean="0">
                          <a:solidFill>
                            <a:schemeClr val="accent5">
                              <a:lumMod val="75000"/>
                            </a:schemeClr>
                          </a:solidFill>
                          <a:latin typeface="Open Sans" panose="020B0604020202020204" charset="0"/>
                          <a:ea typeface="Open Sans" panose="020B0604020202020204" charset="0"/>
                          <a:cs typeface="Open Sans" panose="020B0604020202020204" charset="0"/>
                        </a:rPr>
                        <a:t>2</a:t>
                      </a:r>
                      <a:endPar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System makes replenishment with 1% commission</a:t>
                      </a:r>
                    </a:p>
                    <a:p>
                      <a:endParaRPr lang="en-US" sz="1700" dirty="0" smtClean="0"/>
                    </a:p>
                    <a:p>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1. Any number from 50</a:t>
                      </a:r>
                      <a:r>
                        <a:rPr lang="en-US" sz="1700" baseline="0" dirty="0" smtClean="0"/>
                        <a:t> to 499 (e.g. 322)</a:t>
                      </a:r>
                    </a:p>
                    <a:p>
                      <a:r>
                        <a:rPr lang="en-US" sz="1700" baseline="0" dirty="0" smtClean="0"/>
                        <a:t>2. 50</a:t>
                      </a:r>
                    </a:p>
                    <a:p>
                      <a:r>
                        <a:rPr lang="en-US" sz="1700" baseline="0" dirty="0" smtClean="0"/>
                        <a:t>3. 499</a:t>
                      </a:r>
                      <a:endParaRPr lang="en-US" sz="1700" dirty="0"/>
                    </a:p>
                  </a:txBody>
                  <a:tcPr marL="86380" marR="86380" marT="43190" marB="43190"/>
                </a:tc>
              </a:tr>
              <a:tr h="1144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rPr>
                        <a:t>3</a:t>
                      </a: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System makes replenishment with 3% commission</a:t>
                      </a:r>
                    </a:p>
                    <a:p>
                      <a:endParaRPr lang="en-US" sz="1700" dirty="0"/>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1. Any number from 500</a:t>
                      </a:r>
                      <a:r>
                        <a:rPr lang="en-US" sz="1700" baseline="0" dirty="0" smtClean="0"/>
                        <a:t> to 1000 (e.g. 655)</a:t>
                      </a:r>
                    </a:p>
                    <a:p>
                      <a:r>
                        <a:rPr lang="en-US" sz="1700" baseline="0" dirty="0" smtClean="0"/>
                        <a:t>2. 500</a:t>
                      </a:r>
                    </a:p>
                    <a:p>
                      <a:r>
                        <a:rPr lang="en-US" sz="1700" baseline="0" dirty="0" smtClean="0"/>
                        <a:t>3. 1000</a:t>
                      </a:r>
                      <a:endParaRPr lang="en-US" sz="1700" dirty="0" smtClean="0"/>
                    </a:p>
                    <a:p>
                      <a:endParaRPr lang="en-US" sz="1700" dirty="0"/>
                    </a:p>
                  </a:txBody>
                  <a:tcPr marL="86380" marR="86380" marT="43190" marB="43190"/>
                </a:tc>
              </a:tr>
              <a:tr h="1672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rPr>
                        <a:t>4</a:t>
                      </a: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error message appears if user</a:t>
                      </a:r>
                      <a:r>
                        <a:rPr lang="en-US" sz="1700" b="0" i="0" u="none" strike="noStrike" baseline="0" dirty="0" smtClean="0">
                          <a:solidFill>
                            <a:srgbClr val="000000"/>
                          </a:solidFill>
                          <a:effectLst/>
                          <a:latin typeface="Calibri" charset="0"/>
                          <a:ea typeface="Calibri" charset="0"/>
                          <a:cs typeface="Calibri" charset="0"/>
                        </a:rPr>
                        <a:t> entering incorrect data</a:t>
                      </a:r>
                      <a:endParaRPr lang="en-US" sz="1700" b="0" i="0" u="none" strike="noStrike" dirty="0" smtClean="0">
                        <a:solidFill>
                          <a:srgbClr val="000000"/>
                        </a:solidFill>
                        <a:effectLst/>
                        <a:latin typeface="Calibri" charset="0"/>
                        <a:ea typeface="Calibri" charset="0"/>
                        <a:cs typeface="Calibri" charset="0"/>
                      </a:endParaRPr>
                    </a:p>
                    <a:p>
                      <a:endParaRPr lang="en-US" sz="1700" dirty="0"/>
                    </a:p>
                  </a:txBody>
                  <a:tcPr marL="86380" marR="86380" marT="43190" marB="43190"/>
                </a:tc>
                <a:tc>
                  <a:txBody>
                    <a:bodyPr/>
                    <a:lstStyle/>
                    <a:p>
                      <a:pPr marL="342900" indent="-342900">
                        <a:buAutoNum type="arabicPeriod"/>
                      </a:pPr>
                      <a:r>
                        <a:rPr lang="en-US" sz="1700" dirty="0" smtClean="0"/>
                        <a:t>Any</a:t>
                      </a:r>
                      <a:r>
                        <a:rPr lang="en-US" sz="1700" baseline="0" dirty="0" smtClean="0"/>
                        <a:t> number from 0  and &lt;5</a:t>
                      </a:r>
                    </a:p>
                    <a:p>
                      <a:pPr marL="342900" indent="-342900">
                        <a:buAutoNum type="arabicPeriod"/>
                      </a:pPr>
                      <a:r>
                        <a:rPr lang="en-US" sz="1700" baseline="0" dirty="0" smtClean="0"/>
                        <a:t>Any number &gt;1000 (e.g. 1201)</a:t>
                      </a:r>
                    </a:p>
                    <a:p>
                      <a:pPr marL="342900" indent="-342900">
                        <a:buAutoNum type="arabicPeriod"/>
                      </a:pPr>
                      <a:r>
                        <a:rPr lang="en-US" sz="1700" dirty="0" smtClean="0"/>
                        <a:t>Alphabetical characters</a:t>
                      </a:r>
                    </a:p>
                    <a:p>
                      <a:pPr marL="342900" indent="-342900">
                        <a:buAutoNum type="arabicPeriod"/>
                      </a:pPr>
                      <a:r>
                        <a:rPr lang="en-US" sz="1700" dirty="0" smtClean="0"/>
                        <a:t>Special</a:t>
                      </a:r>
                      <a:r>
                        <a:rPr lang="en-US" sz="1700" baseline="0" dirty="0" smtClean="0"/>
                        <a:t> </a:t>
                      </a:r>
                      <a:r>
                        <a:rPr lang="en-US" sz="1700" baseline="0" dirty="0" smtClean="0"/>
                        <a:t>characters</a:t>
                      </a:r>
                    </a:p>
                    <a:p>
                      <a:pPr marL="342900" indent="-342900">
                        <a:buAutoNum type="arabicPeriod"/>
                      </a:pPr>
                      <a:r>
                        <a:rPr lang="en-US" sz="1700" baseline="0" dirty="0" smtClean="0"/>
                        <a:t>Decimal number (e.g. 125.06)</a:t>
                      </a:r>
                    </a:p>
                    <a:p>
                      <a:pPr marL="342900" indent="-342900">
                        <a:buAutoNum type="arabicPeriod"/>
                      </a:pPr>
                      <a:r>
                        <a:rPr lang="en-US" sz="1700" baseline="0" dirty="0" smtClean="0"/>
                        <a:t>Decimal number (e.g. 22,45)</a:t>
                      </a:r>
                    </a:p>
                  </a:txBody>
                  <a:tcPr marL="86380" marR="86380" marT="43190" marB="43190"/>
                </a:tc>
              </a:tr>
              <a:tr h="879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5">
                              <a:lumMod val="75000"/>
                            </a:schemeClr>
                          </a:solidFill>
                          <a:latin typeface="Open Sans" panose="020B0604020202020204" charset="0"/>
                          <a:ea typeface="Open Sans" panose="020B0604020202020204" charset="0"/>
                          <a:cs typeface="Open Sans" panose="020B0604020202020204" charset="0"/>
                        </a:rPr>
                        <a:t>5</a:t>
                      </a:r>
                    </a:p>
                  </a:txBody>
                  <a:tcPr marL="86380" marR="86380" marT="43190" marB="431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Verify that </a:t>
                      </a:r>
                      <a:r>
                        <a:rPr lang="en-US" sz="1700" b="0" i="0" u="none" strike="noStrike" dirty="0" smtClean="0">
                          <a:solidFill>
                            <a:srgbClr val="000000"/>
                          </a:solidFill>
                          <a:effectLst/>
                          <a:latin typeface="Calibri" charset="0"/>
                          <a:ea typeface="Calibri" charset="0"/>
                          <a:cs typeface="Calibri" charset="0"/>
                        </a:rPr>
                        <a:t>error message appears if user</a:t>
                      </a:r>
                      <a:r>
                        <a:rPr lang="en-US" sz="1700" b="0" i="0" u="none" strike="noStrike" baseline="0" dirty="0" smtClean="0">
                          <a:solidFill>
                            <a:srgbClr val="000000"/>
                          </a:solidFill>
                          <a:effectLst/>
                          <a:latin typeface="Calibri" charset="0"/>
                          <a:ea typeface="Calibri" charset="0"/>
                          <a:cs typeface="Calibri" charset="0"/>
                        </a:rPr>
                        <a:t> leaves field empty </a:t>
                      </a:r>
                      <a:endParaRPr lang="en-US" sz="1700" b="0" i="0" u="none" strike="noStrike" dirty="0" smtClean="0">
                        <a:solidFill>
                          <a:srgbClr val="000000"/>
                        </a:solidFill>
                        <a:effectLst/>
                        <a:latin typeface="Calibri" charset="0"/>
                        <a:ea typeface="Calibri" charset="0"/>
                        <a:cs typeface="Calibri" charset="0"/>
                      </a:endParaRPr>
                    </a:p>
                    <a:p>
                      <a:endParaRPr lang="en-US" sz="1700" dirty="0"/>
                    </a:p>
                  </a:txBody>
                  <a:tcPr marL="86380" marR="86380" marT="43190" marB="43190"/>
                </a:tc>
                <a:tc>
                  <a:txBody>
                    <a:bodyPr/>
                    <a:lstStyle/>
                    <a:p>
                      <a:endParaRPr lang="en-US" sz="1700" dirty="0"/>
                    </a:p>
                  </a:txBody>
                  <a:tcPr marL="86380" marR="86380" marT="43190" marB="43190"/>
                </a:tc>
              </a:tr>
            </a:tbl>
          </a:graphicData>
        </a:graphic>
      </p:graphicFrame>
    </p:spTree>
    <p:extLst>
      <p:ext uri="{BB962C8B-B14F-4D97-AF65-F5344CB8AC3E}">
        <p14:creationId xmlns:p14="http://schemas.microsoft.com/office/powerpoint/2010/main" val="9186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0235"/>
            <a:ext cx="10515600" cy="1263535"/>
          </a:xfrm>
        </p:spPr>
        <p:txBody>
          <a:bodyPr>
            <a:normAutofit/>
          </a:bodyPr>
          <a:lstStyle/>
          <a:p>
            <a:pPr marL="0" indent="0">
              <a:buNone/>
            </a:pPr>
            <a:r>
              <a:rPr lang="en-US" sz="1200" dirty="0" smtClean="0"/>
              <a:t>Decision tables You want to buy travel card of some transport network (works during 1 month). The following types of discount exist: </a:t>
            </a:r>
            <a:r>
              <a:rPr lang="en-US" sz="1200" dirty="0"/>
              <a:t>F</a:t>
            </a:r>
            <a:r>
              <a:rPr lang="en-US" sz="1200" dirty="0" smtClean="0"/>
              <a:t>or Student – gives you 20% discount if you are student; Pensioner– gives you 10% discount, available if you are 60 years old and more (cannot be used with Student discount) You can get additional 5% discount if you are buying such travel cards during the last 6 months in a row.</a:t>
            </a:r>
          </a:p>
        </p:txBody>
      </p:sp>
      <p:sp>
        <p:nvSpPr>
          <p:cNvPr id="4"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Decision table</a:t>
            </a:r>
            <a:endParaRPr lang="en-US" sz="2400" b="1"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51177668"/>
              </p:ext>
            </p:extLst>
          </p:nvPr>
        </p:nvGraphicFramePr>
        <p:xfrm>
          <a:off x="838200" y="1242002"/>
          <a:ext cx="7919432" cy="2180310"/>
        </p:xfrm>
        <a:graphic>
          <a:graphicData uri="http://schemas.openxmlformats.org/drawingml/2006/table">
            <a:tbl>
              <a:tblPr firstRow="1" bandRow="1">
                <a:tableStyleId>{93296810-A885-4BE3-A3E7-6D5BEEA58F35}</a:tableStyleId>
              </a:tblPr>
              <a:tblGrid>
                <a:gridCol w="2074064"/>
                <a:gridCol w="818261"/>
                <a:gridCol w="844383"/>
                <a:gridCol w="1045681"/>
                <a:gridCol w="1045681"/>
                <a:gridCol w="1045681"/>
                <a:gridCol w="1045681"/>
              </a:tblGrid>
              <a:tr h="283157">
                <a:tc>
                  <a:txBody>
                    <a:bodyPr/>
                    <a:lstStyle/>
                    <a:p>
                      <a:r>
                        <a:rPr lang="en-US" sz="1300" dirty="0" smtClean="0"/>
                        <a:t>Causes (inputs)</a:t>
                      </a:r>
                      <a:endParaRPr lang="en-US" sz="1300" dirty="0"/>
                    </a:p>
                  </a:txBody>
                  <a:tcPr marL="84947" marR="84947" marT="42474" marB="42474"/>
                </a:tc>
                <a:tc>
                  <a:txBody>
                    <a:bodyPr/>
                    <a:lstStyle/>
                    <a:p>
                      <a:r>
                        <a:rPr lang="en-US" sz="1300" dirty="0" smtClean="0"/>
                        <a:t>R1/R3</a:t>
                      </a:r>
                      <a:endParaRPr lang="en-US" sz="1300" dirty="0"/>
                    </a:p>
                  </a:txBody>
                  <a:tcPr marL="84947" marR="84947" marT="42474" marB="42474"/>
                </a:tc>
                <a:tc>
                  <a:txBody>
                    <a:bodyPr/>
                    <a:lstStyle/>
                    <a:p>
                      <a:r>
                        <a:rPr lang="en-US" sz="1300" dirty="0" smtClean="0"/>
                        <a:t>R2/R4</a:t>
                      </a:r>
                      <a:endParaRPr lang="en-US" sz="1300" dirty="0"/>
                    </a:p>
                  </a:txBody>
                  <a:tcPr marL="84947" marR="84947" marT="42474" marB="42474"/>
                </a:tc>
                <a:tc>
                  <a:txBody>
                    <a:bodyPr/>
                    <a:lstStyle/>
                    <a:p>
                      <a:r>
                        <a:rPr lang="en-US" sz="1300" dirty="0" smtClean="0"/>
                        <a:t>R5</a:t>
                      </a:r>
                      <a:endParaRPr lang="en-US" sz="1300" dirty="0"/>
                    </a:p>
                  </a:txBody>
                  <a:tcPr marL="84947" marR="84947" marT="42474" marB="42474"/>
                </a:tc>
                <a:tc>
                  <a:txBody>
                    <a:bodyPr/>
                    <a:lstStyle/>
                    <a:p>
                      <a:r>
                        <a:rPr lang="en-US" sz="1300" dirty="0" smtClean="0"/>
                        <a:t>R6</a:t>
                      </a:r>
                      <a:endParaRPr lang="en-US" sz="1300" dirty="0"/>
                    </a:p>
                  </a:txBody>
                  <a:tcPr marL="84947" marR="84947" marT="42474" marB="42474"/>
                </a:tc>
                <a:tc>
                  <a:txBody>
                    <a:bodyPr/>
                    <a:lstStyle/>
                    <a:p>
                      <a:r>
                        <a:rPr lang="en-US" sz="1300" dirty="0" smtClean="0"/>
                        <a:t>R7</a:t>
                      </a:r>
                      <a:endParaRPr lang="en-US" sz="1300" dirty="0"/>
                    </a:p>
                  </a:txBody>
                  <a:tcPr marL="84947" marR="84947" marT="42474" marB="42474"/>
                </a:tc>
                <a:tc>
                  <a:txBody>
                    <a:bodyPr/>
                    <a:lstStyle/>
                    <a:p>
                      <a:r>
                        <a:rPr lang="en-US" sz="1300" dirty="0" smtClean="0"/>
                        <a:t>R8</a:t>
                      </a:r>
                      <a:endParaRPr lang="en-US" sz="1300" dirty="0"/>
                    </a:p>
                  </a:txBody>
                  <a:tcPr marL="84947" marR="84947" marT="42474" marB="42474"/>
                </a:tc>
              </a:tr>
              <a:tr h="283157">
                <a:tc>
                  <a:txBody>
                    <a:bodyPr/>
                    <a:lstStyle/>
                    <a:p>
                      <a:r>
                        <a:rPr lang="en-US" sz="1300" dirty="0" smtClean="0"/>
                        <a:t>For Student</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283157">
                <a:tc>
                  <a:txBody>
                    <a:bodyPr/>
                    <a:lstStyle/>
                    <a:p>
                      <a:r>
                        <a:rPr lang="en-US" sz="1300" dirty="0" smtClean="0"/>
                        <a:t>Pensioner over 60s</a:t>
                      </a:r>
                      <a:endParaRPr lang="en-US" sz="1300" dirty="0"/>
                    </a:p>
                  </a:txBody>
                  <a:tcPr marL="84947" marR="84947" marT="42474" marB="42474"/>
                </a:tc>
                <a:tc>
                  <a:txBody>
                    <a:bodyPr/>
                    <a:lstStyle/>
                    <a:p>
                      <a:r>
                        <a:rPr lang="en-US" sz="1300" dirty="0" smtClean="0"/>
                        <a:t>Y/N</a:t>
                      </a:r>
                      <a:endParaRPr lang="en-US" sz="1300" dirty="0"/>
                    </a:p>
                  </a:txBody>
                  <a:tcPr marL="84947" marR="84947" marT="42474" marB="42474"/>
                </a:tc>
                <a:tc>
                  <a:txBody>
                    <a:bodyPr/>
                    <a:lstStyle/>
                    <a:p>
                      <a:r>
                        <a:rPr lang="en-US" sz="1300" dirty="0" smtClean="0"/>
                        <a:t>Y/N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481368">
                <a:tc>
                  <a:txBody>
                    <a:bodyPr/>
                    <a:lstStyle/>
                    <a:p>
                      <a:r>
                        <a:rPr lang="en-US" sz="1300" baseline="0" dirty="0" smtClean="0"/>
                        <a:t>Multiply buying card during 6 month </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283157">
                <a:tc gridSpan="7">
                  <a:txBody>
                    <a:bodyPr/>
                    <a:lstStyle/>
                    <a:p>
                      <a:pPr algn="ctr"/>
                      <a:r>
                        <a:rPr lang="en-US" sz="1300" dirty="0" smtClean="0"/>
                        <a:t>Effects (outputs)</a:t>
                      </a:r>
                      <a:endParaRPr lang="en-US" sz="1300" dirty="0"/>
                    </a:p>
                  </a:txBody>
                  <a:tcPr marL="84947" marR="84947" marT="42474" marB="42474"/>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83157">
                <a:tc>
                  <a:txBody>
                    <a:bodyPr/>
                    <a:lstStyle/>
                    <a:p>
                      <a:r>
                        <a:rPr lang="en-US" sz="1300" dirty="0" smtClean="0"/>
                        <a:t>Discount</a:t>
                      </a:r>
                      <a:endParaRPr lang="en-US" sz="1300" dirty="0"/>
                    </a:p>
                  </a:txBody>
                  <a:tcPr marL="84947" marR="84947" marT="42474" marB="42474"/>
                </a:tc>
                <a:tc>
                  <a:txBody>
                    <a:bodyPr/>
                    <a:lstStyle/>
                    <a:p>
                      <a:r>
                        <a:rPr lang="en-US" sz="1300" dirty="0" smtClean="0"/>
                        <a:t>25</a:t>
                      </a:r>
                      <a:endParaRPr lang="en-US" sz="1300" dirty="0"/>
                    </a:p>
                  </a:txBody>
                  <a:tcPr marL="84947" marR="84947" marT="42474" marB="42474"/>
                </a:tc>
                <a:tc>
                  <a:txBody>
                    <a:bodyPr/>
                    <a:lstStyle/>
                    <a:p>
                      <a:r>
                        <a:rPr lang="en-US" sz="1300" dirty="0" smtClean="0"/>
                        <a:t>20</a:t>
                      </a:r>
                      <a:endParaRPr lang="en-US" sz="1300" dirty="0"/>
                    </a:p>
                  </a:txBody>
                  <a:tcPr marL="84947" marR="84947" marT="42474" marB="42474"/>
                </a:tc>
                <a:tc>
                  <a:txBody>
                    <a:bodyPr/>
                    <a:lstStyle/>
                    <a:p>
                      <a:r>
                        <a:rPr lang="en-US" sz="1300" dirty="0" smtClean="0"/>
                        <a:t>15</a:t>
                      </a:r>
                      <a:endParaRPr lang="en-US" sz="1300" dirty="0"/>
                    </a:p>
                  </a:txBody>
                  <a:tcPr marL="84947" marR="84947" marT="42474" marB="42474"/>
                </a:tc>
                <a:tc>
                  <a:txBody>
                    <a:bodyPr/>
                    <a:lstStyle/>
                    <a:p>
                      <a:r>
                        <a:rPr lang="en-US" sz="1300" dirty="0" smtClean="0"/>
                        <a:t>10</a:t>
                      </a:r>
                      <a:endParaRPr lang="en-US" sz="1300" dirty="0"/>
                    </a:p>
                  </a:txBody>
                  <a:tcPr marL="84947" marR="84947" marT="42474" marB="42474"/>
                </a:tc>
                <a:tc>
                  <a:txBody>
                    <a:bodyPr/>
                    <a:lstStyle/>
                    <a:p>
                      <a:r>
                        <a:rPr lang="en-US" sz="1300" dirty="0" smtClean="0"/>
                        <a:t>5</a:t>
                      </a:r>
                      <a:endParaRPr lang="en-US" sz="1300" dirty="0"/>
                    </a:p>
                  </a:txBody>
                  <a:tcPr marL="84947" marR="84947" marT="42474" marB="42474"/>
                </a:tc>
                <a:tc>
                  <a:txBody>
                    <a:bodyPr/>
                    <a:lstStyle/>
                    <a:p>
                      <a:r>
                        <a:rPr lang="en-US" sz="1300" dirty="0" smtClean="0"/>
                        <a:t>0</a:t>
                      </a:r>
                      <a:endParaRPr lang="en-US" sz="1300" dirty="0"/>
                    </a:p>
                  </a:txBody>
                  <a:tcPr marL="84947" marR="84947" marT="42474" marB="42474"/>
                </a:tc>
              </a:tr>
              <a:tr h="283157">
                <a:tc>
                  <a:txBody>
                    <a:bodyPr/>
                    <a:lstStyle/>
                    <a:p>
                      <a:r>
                        <a:rPr lang="en-US" sz="1300" dirty="0" smtClean="0"/>
                        <a:t>Message*</a:t>
                      </a:r>
                      <a:endParaRPr lang="en-US" sz="1300" dirty="0"/>
                    </a:p>
                  </a:txBody>
                  <a:tcPr marL="84947" marR="84947" marT="42474" marB="42474"/>
                </a:tc>
                <a:tc>
                  <a:txBody>
                    <a:bodyPr/>
                    <a:lstStyle/>
                    <a:p>
                      <a:r>
                        <a:rPr lang="en-US" sz="1300" dirty="0" smtClean="0"/>
                        <a:t>+ </a:t>
                      </a:r>
                      <a:endParaRPr lang="en-US" sz="1300" dirty="0"/>
                    </a:p>
                  </a:txBody>
                  <a:tcPr marL="84947" marR="84947" marT="42474" marB="42474"/>
                </a:tc>
                <a:tc>
                  <a:txBody>
                    <a:bodyPr/>
                    <a:lstStyle/>
                    <a:p>
                      <a:r>
                        <a:rPr lang="en-US" sz="1300" dirty="0" smtClean="0"/>
                        <a:t>+</a:t>
                      </a:r>
                      <a:endParaRPr lang="en-US" sz="1300" dirty="0"/>
                    </a:p>
                  </a:txBody>
                  <a:tcPr marL="84947" marR="84947" marT="42474" marB="42474"/>
                </a:tc>
                <a:tc>
                  <a:txBody>
                    <a:bodyPr/>
                    <a:lstStyle/>
                    <a:p>
                      <a:endParaRPr lang="en-US" sz="1300" dirty="0"/>
                    </a:p>
                  </a:txBody>
                  <a:tcPr marL="84947" marR="84947" marT="42474" marB="42474"/>
                </a:tc>
                <a:tc>
                  <a:txBody>
                    <a:bodyPr/>
                    <a:lstStyle/>
                    <a:p>
                      <a:endParaRPr lang="en-US" sz="1300"/>
                    </a:p>
                  </a:txBody>
                  <a:tcPr marL="84947" marR="84947" marT="42474" marB="42474"/>
                </a:tc>
                <a:tc>
                  <a:txBody>
                    <a:bodyPr/>
                    <a:lstStyle/>
                    <a:p>
                      <a:endParaRPr lang="en-US" sz="1300" dirty="0"/>
                    </a:p>
                  </a:txBody>
                  <a:tcPr marL="84947" marR="84947" marT="42474" marB="42474"/>
                </a:tc>
                <a:tc>
                  <a:txBody>
                    <a:bodyPr/>
                    <a:lstStyle/>
                    <a:p>
                      <a:endParaRPr lang="en-US" sz="1300" dirty="0"/>
                    </a:p>
                  </a:txBody>
                  <a:tcPr marL="84947" marR="84947" marT="42474" marB="42474"/>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3781174"/>
              </p:ext>
            </p:extLst>
          </p:nvPr>
        </p:nvGraphicFramePr>
        <p:xfrm>
          <a:off x="838201" y="3527573"/>
          <a:ext cx="9874386" cy="3098607"/>
        </p:xfrm>
        <a:graphic>
          <a:graphicData uri="http://schemas.openxmlformats.org/drawingml/2006/table">
            <a:tbl>
              <a:tblPr firstRow="1" bandRow="1">
                <a:tableStyleId>{5C22544A-7EE6-4342-B048-85BDC9FD1C3A}</a:tableStyleId>
              </a:tblPr>
              <a:tblGrid>
                <a:gridCol w="358916"/>
                <a:gridCol w="3920659"/>
                <a:gridCol w="5594811"/>
              </a:tblGrid>
              <a:tr h="349139">
                <a:tc>
                  <a:txBody>
                    <a:bodyPr/>
                    <a:lstStyle/>
                    <a:p>
                      <a:r>
                        <a:rPr lang="en-US" sz="1700" dirty="0" smtClean="0"/>
                        <a:t>#</a:t>
                      </a:r>
                      <a:endParaRPr lang="en-US" sz="1700" dirty="0"/>
                    </a:p>
                  </a:txBody>
                  <a:tcPr marL="87285" marR="87285" marT="43642" marB="43642"/>
                </a:tc>
                <a:tc>
                  <a:txBody>
                    <a:bodyPr/>
                    <a:lstStyle/>
                    <a:p>
                      <a:r>
                        <a:rPr lang="en-US" sz="1700" dirty="0" smtClean="0"/>
                        <a:t>Decision</a:t>
                      </a:r>
                      <a:endParaRPr lang="en-US" sz="1700" dirty="0"/>
                    </a:p>
                  </a:txBody>
                  <a:tcPr marL="87285" marR="87285" marT="43642" marB="43642"/>
                </a:tc>
                <a:tc>
                  <a:txBody>
                    <a:bodyPr/>
                    <a:lstStyle/>
                    <a:p>
                      <a:r>
                        <a:rPr lang="en-US" sz="1700" dirty="0" smtClean="0"/>
                        <a:t>Outcome</a:t>
                      </a:r>
                      <a:endParaRPr lang="en-US" sz="1700" dirty="0"/>
                    </a:p>
                  </a:txBody>
                  <a:tcPr marL="87285" marR="87285" marT="43642" marB="43642"/>
                </a:tc>
              </a:tr>
              <a:tr h="698278">
                <a:tc>
                  <a:txBody>
                    <a:bodyPr/>
                    <a:lstStyle/>
                    <a:p>
                      <a:r>
                        <a:rPr lang="en-US" sz="1300" dirty="0" smtClean="0"/>
                        <a:t>1</a:t>
                      </a:r>
                      <a:endParaRPr lang="en-US" sz="1300" dirty="0"/>
                    </a:p>
                  </a:txBody>
                  <a:tcPr marL="87285" marR="87285" marT="43642" marB="43642"/>
                </a:tc>
                <a:tc>
                  <a:txBody>
                    <a:bodyPr/>
                    <a:lstStyle/>
                    <a:p>
                      <a:r>
                        <a:rPr lang="en-US" sz="1300" dirty="0" smtClean="0"/>
                        <a:t>If a</a:t>
                      </a:r>
                      <a:r>
                        <a:rPr lang="en-US" sz="1300" baseline="0" dirty="0" smtClean="0"/>
                        <a:t> person is a student and pensioner (or not pensioner) and buying card again during  6 month. He chooses more </a:t>
                      </a:r>
                      <a:r>
                        <a:rPr lang="en-US" sz="1300" dirty="0" smtClean="0">
                          <a:effectLst/>
                        </a:rPr>
                        <a:t>more advantageous</a:t>
                      </a:r>
                      <a:r>
                        <a:rPr lang="ru-RU" sz="1300" baseline="0" dirty="0" smtClean="0">
                          <a:effectLst/>
                        </a:rPr>
                        <a:t> </a:t>
                      </a:r>
                      <a:r>
                        <a:rPr lang="en-US" sz="1300" baseline="0" dirty="0" smtClean="0">
                          <a:effectLst/>
                        </a:rPr>
                        <a:t>option </a:t>
                      </a:r>
                      <a:endParaRPr lang="en-US" sz="1300" dirty="0" smtClean="0">
                        <a:effectLst/>
                      </a:endParaRPr>
                    </a:p>
                  </a:txBody>
                  <a:tcPr marL="87285" marR="87285" marT="43642" marB="43642"/>
                </a:tc>
                <a:tc>
                  <a:txBody>
                    <a:bodyPr/>
                    <a:lstStyle/>
                    <a:p>
                      <a:r>
                        <a:rPr lang="en-US" sz="1300" dirty="0" smtClean="0"/>
                        <a:t>25% discount will be given for the travel card </a:t>
                      </a:r>
                      <a:endParaRPr lang="en-US" sz="1300" dirty="0"/>
                    </a:p>
                  </a:txBody>
                  <a:tcPr marL="87285" marR="87285" marT="43642" marB="43642"/>
                </a:tc>
              </a:tr>
              <a:tr h="494613">
                <a:tc>
                  <a:txBody>
                    <a:bodyPr/>
                    <a:lstStyle/>
                    <a:p>
                      <a:r>
                        <a:rPr lang="en-US" sz="1300" dirty="0" smtClean="0"/>
                        <a:t>2</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student and pensioner or just a student. He chooses more </a:t>
                      </a:r>
                      <a:r>
                        <a:rPr lang="en-US" sz="1300" dirty="0" smtClean="0">
                          <a:effectLst/>
                        </a:rPr>
                        <a:t>more advantageous</a:t>
                      </a:r>
                      <a:r>
                        <a:rPr lang="ru-RU" sz="1300" baseline="0" dirty="0" smtClean="0">
                          <a:effectLst/>
                        </a:rPr>
                        <a:t> </a:t>
                      </a:r>
                      <a:r>
                        <a:rPr lang="en-US" sz="1300" baseline="0" dirty="0" smtClean="0">
                          <a:effectLst/>
                        </a:rPr>
                        <a:t>option.</a:t>
                      </a:r>
                      <a:endParaRPr lang="en-US" sz="1300" dirty="0" smtClean="0">
                        <a:effectLst/>
                      </a:endParaRP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20% discount will be given for the travel card</a:t>
                      </a:r>
                    </a:p>
                  </a:txBody>
                  <a:tcPr marL="87285" marR="87285" marT="43642" marB="43642"/>
                </a:tc>
              </a:tr>
              <a:tr h="494613">
                <a:tc>
                  <a:txBody>
                    <a:bodyPr/>
                    <a:lstStyle/>
                    <a:p>
                      <a:r>
                        <a:rPr lang="en-US" sz="1300" dirty="0" smtClean="0"/>
                        <a:t>3</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pensioner and buying card again during  6 month</a:t>
                      </a:r>
                      <a:endParaRPr lang="en-US" sz="1300" dirty="0" smtClean="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15 </a:t>
                      </a:r>
                      <a:r>
                        <a:rPr lang="en-US" sz="1300" dirty="0" smtClean="0"/>
                        <a:t>% discount will be given for the travel card</a:t>
                      </a:r>
                    </a:p>
                  </a:txBody>
                  <a:tcPr marL="87285" marR="87285" marT="43642" marB="43642"/>
                </a:tc>
              </a:tr>
              <a:tr h="353988">
                <a:tc>
                  <a:txBody>
                    <a:bodyPr/>
                    <a:lstStyle/>
                    <a:p>
                      <a:r>
                        <a:rPr lang="en-US" sz="1300" dirty="0" smtClean="0"/>
                        <a:t>4</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pensioner</a:t>
                      </a:r>
                      <a:endParaRPr lang="en-US" sz="1300" dirty="0" smtClean="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10 </a:t>
                      </a:r>
                      <a:r>
                        <a:rPr lang="en-US" sz="1300" dirty="0" smtClean="0"/>
                        <a:t>% discount will be given for the travel card</a:t>
                      </a:r>
                    </a:p>
                  </a:txBody>
                  <a:tcPr marL="87285" marR="87285" marT="43642" marB="43642"/>
                </a:tc>
              </a:tr>
              <a:tr h="353988">
                <a:tc>
                  <a:txBody>
                    <a:bodyPr/>
                    <a:lstStyle/>
                    <a:p>
                      <a:r>
                        <a:rPr lang="en-US" sz="1300" dirty="0" smtClean="0"/>
                        <a:t>5</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 person buying travel card again during last 6 month</a:t>
                      </a: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5 </a:t>
                      </a:r>
                      <a:r>
                        <a:rPr lang="en-US" sz="1300" dirty="0" smtClean="0"/>
                        <a:t>% discount will be given for the travel card</a:t>
                      </a:r>
                    </a:p>
                  </a:txBody>
                  <a:tcPr marL="87285" marR="87285" marT="43642" marB="43642"/>
                </a:tc>
              </a:tr>
              <a:tr h="353988">
                <a:tc>
                  <a:txBody>
                    <a:bodyPr/>
                    <a:lstStyle/>
                    <a:p>
                      <a:r>
                        <a:rPr lang="en-US" sz="1300" dirty="0" smtClean="0"/>
                        <a:t>6</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 person not a student not pensioner</a:t>
                      </a: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No </a:t>
                      </a:r>
                      <a:r>
                        <a:rPr lang="en-US" sz="1300" dirty="0" smtClean="0"/>
                        <a:t>discount will be given for the travel card</a:t>
                      </a:r>
                    </a:p>
                  </a:txBody>
                  <a:tcPr marL="87285" marR="87285" marT="43642" marB="43642"/>
                </a:tc>
              </a:tr>
            </a:tbl>
          </a:graphicData>
        </a:graphic>
      </p:graphicFrame>
    </p:spTree>
    <p:extLst>
      <p:ext uri="{BB962C8B-B14F-4D97-AF65-F5344CB8AC3E}">
        <p14:creationId xmlns:p14="http://schemas.microsoft.com/office/powerpoint/2010/main" val="10727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0236"/>
            <a:ext cx="10515600" cy="1437506"/>
          </a:xfrm>
        </p:spPr>
        <p:txBody>
          <a:bodyPr>
            <a:normAutofit/>
          </a:bodyPr>
          <a:lstStyle/>
          <a:p>
            <a:pPr marL="0" indent="0">
              <a:buNone/>
            </a:pPr>
            <a:r>
              <a:rPr lang="en-US" sz="1600" dirty="0" smtClean="0"/>
              <a:t>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16-digit number of card, period of validity and code of CVV2/CVC2 and then press “Pay”. If entered info is correct user will get email-notification on his email that operation completed success. If some data were entered incorrectly, user will get error-notification on the screen and he should correct it and again press “Pay”.</a:t>
            </a:r>
          </a:p>
        </p:txBody>
      </p:sp>
      <p:sp>
        <p:nvSpPr>
          <p:cNvPr id="4" name="Title 1"/>
          <p:cNvSpPr>
            <a:spLocks noGrp="1"/>
          </p:cNvSpPr>
          <p:nvPr>
            <p:ph type="title"/>
          </p:nvPr>
        </p:nvSpPr>
        <p:spPr>
          <a:xfrm>
            <a:off x="838200" y="159084"/>
            <a:ext cx="10515600" cy="451151"/>
          </a:xfrm>
        </p:spPr>
        <p:txBody>
          <a:bodyPr>
            <a:normAutofit/>
          </a:bodyPr>
          <a:lstStyle/>
          <a:p>
            <a:r>
              <a:rPr lang="en-US" sz="2400" b="1" dirty="0" smtClean="0">
                <a:solidFill>
                  <a:schemeClr val="accent1">
                    <a:lumMod val="75000"/>
                  </a:schemeClr>
                </a:solidFill>
              </a:rPr>
              <a:t>State Transition Diagram</a:t>
            </a:r>
            <a:endParaRPr lang="en-US" sz="2400" b="1"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052348" y="2205395"/>
            <a:ext cx="10087303" cy="4369023"/>
          </a:xfrm>
          <a:prstGeom prst="rect">
            <a:avLst/>
          </a:prstGeom>
        </p:spPr>
      </p:pic>
    </p:spTree>
    <p:extLst>
      <p:ext uri="{BB962C8B-B14F-4D97-AF65-F5344CB8AC3E}">
        <p14:creationId xmlns:p14="http://schemas.microsoft.com/office/powerpoint/2010/main" val="237790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1409</Words>
  <Application>Microsoft Macintosh PowerPoint</Application>
  <PresentationFormat>Widescreen</PresentationFormat>
  <Paragraphs>193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 Light</vt:lpstr>
      <vt:lpstr>Arial</vt:lpstr>
      <vt:lpstr>Calibri</vt:lpstr>
      <vt:lpstr>Open Sans</vt:lpstr>
      <vt:lpstr>Office Theme</vt:lpstr>
      <vt:lpstr>PowerPoint Presentation</vt:lpstr>
      <vt:lpstr>Equivalence classes</vt:lpstr>
      <vt:lpstr>BVA</vt:lpstr>
      <vt:lpstr>EP and BVA: Test Items</vt:lpstr>
      <vt:lpstr>Decision table</vt:lpstr>
      <vt:lpstr>State Transition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42</cp:revision>
  <dcterms:created xsi:type="dcterms:W3CDTF">2022-09-07T10:08:49Z</dcterms:created>
  <dcterms:modified xsi:type="dcterms:W3CDTF">2022-09-13T08:08:02Z</dcterms:modified>
</cp:coreProperties>
</file>