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9"/>
  </p:notesMasterIdLst>
  <p:sldIdLst>
    <p:sldId id="256" r:id="rId2"/>
    <p:sldId id="257" r:id="rId3"/>
    <p:sldId id="258" r:id="rId4"/>
    <p:sldId id="259" r:id="rId5"/>
    <p:sldId id="263" r:id="rId6"/>
    <p:sldId id="261" r:id="rId7"/>
    <p:sldId id="262" r:id="rId8"/>
  </p:sldIdLst>
  <p:sldSz cx="12192000" cy="6858000"/>
  <p:notesSz cx="6858000" cy="9144000"/>
  <p:defaultText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60"/>
    <p:restoredTop sz="94694"/>
  </p:normalViewPr>
  <p:slideViewPr>
    <p:cSldViewPr snapToGrid="0">
      <p:cViewPr varScale="1">
        <p:scale>
          <a:sx n="94" d="100"/>
          <a:sy n="94" d="100"/>
        </p:scale>
        <p:origin x="216"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8T18:58:04.166"/>
    </inkml:context>
    <inkml:brush xml:id="br0">
      <inkml:brushProperty name="width" value="0.05" units="cm"/>
      <inkml:brushProperty name="height" value="0.05" units="cm"/>
    </inkml:brush>
  </inkml:definitions>
  <inkml:trace contextRef="#ctx0" brushRef="#br0">1 1 24575,'0'4'0,"0"-1"0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23CD2-C311-BB4A-B542-E27CA22866B5}" type="datetimeFigureOut">
              <a:rPr lang="en-UA" smtClean="0"/>
              <a:t>04.01.2023</a:t>
            </a:fld>
            <a:endParaRPr lang="en-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49F65-2765-AE40-A497-109531950A5E}" type="slidenum">
              <a:rPr lang="en-UA" smtClean="0"/>
              <a:t>‹#›</a:t>
            </a:fld>
            <a:endParaRPr lang="en-UA"/>
          </a:p>
        </p:txBody>
      </p:sp>
    </p:spTree>
    <p:extLst>
      <p:ext uri="{BB962C8B-B14F-4D97-AF65-F5344CB8AC3E}">
        <p14:creationId xmlns:p14="http://schemas.microsoft.com/office/powerpoint/2010/main" val="127775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fld id="{6EA49F65-2765-AE40-A497-109531950A5E}" type="slidenum">
              <a:rPr lang="en-UA" smtClean="0"/>
              <a:t>6</a:t>
            </a:fld>
            <a:endParaRPr lang="en-UA"/>
          </a:p>
        </p:txBody>
      </p:sp>
    </p:spTree>
    <p:extLst>
      <p:ext uri="{BB962C8B-B14F-4D97-AF65-F5344CB8AC3E}">
        <p14:creationId xmlns:p14="http://schemas.microsoft.com/office/powerpoint/2010/main" val="137389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fld id="{6EA49F65-2765-AE40-A497-109531950A5E}" type="slidenum">
              <a:rPr lang="en-UA" smtClean="0"/>
              <a:t>7</a:t>
            </a:fld>
            <a:endParaRPr lang="en-UA"/>
          </a:p>
        </p:txBody>
      </p:sp>
    </p:spTree>
    <p:extLst>
      <p:ext uri="{BB962C8B-B14F-4D97-AF65-F5344CB8AC3E}">
        <p14:creationId xmlns:p14="http://schemas.microsoft.com/office/powerpoint/2010/main" val="1115668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1/4/23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413507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1/4/23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059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1/4/23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805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1/4/23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63255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1/4/23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95949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1/4/23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5108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1/4/23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2833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1/4/23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486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1/4/23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871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1/4/23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177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1/4/23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2077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1/4/23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42923784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D86EC1-FE5D-B892-B9B2-B9301CEA63A7}"/>
              </a:ext>
            </a:extLst>
          </p:cNvPr>
          <p:cNvSpPr>
            <a:spLocks noGrp="1"/>
          </p:cNvSpPr>
          <p:nvPr>
            <p:ph type="ctrTitle"/>
          </p:nvPr>
        </p:nvSpPr>
        <p:spPr>
          <a:xfrm>
            <a:off x="6562614" y="1096772"/>
            <a:ext cx="4655719" cy="3251000"/>
          </a:xfrm>
        </p:spPr>
        <p:txBody>
          <a:bodyPr>
            <a:normAutofit fontScale="90000"/>
          </a:bodyPr>
          <a:lstStyle/>
          <a:p>
            <a:pPr algn="ctr"/>
            <a:r>
              <a:rPr lang="en-UA" dirty="0"/>
              <a:t>Test Design Techniques</a:t>
            </a:r>
            <a:br>
              <a:rPr lang="en-UA" dirty="0"/>
            </a:br>
            <a:endParaRPr lang="en-UA" dirty="0"/>
          </a:p>
        </p:txBody>
      </p:sp>
      <p:sp>
        <p:nvSpPr>
          <p:cNvPr id="3" name="Subtitle 2">
            <a:extLst>
              <a:ext uri="{FF2B5EF4-FFF2-40B4-BE49-F238E27FC236}">
                <a16:creationId xmlns:a16="http://schemas.microsoft.com/office/drawing/2014/main" id="{B1A0C43A-306B-3700-9E37-9E90273C038B}"/>
              </a:ext>
            </a:extLst>
          </p:cNvPr>
          <p:cNvSpPr>
            <a:spLocks noGrp="1"/>
          </p:cNvSpPr>
          <p:nvPr>
            <p:ph type="subTitle" idx="1"/>
          </p:nvPr>
        </p:nvSpPr>
        <p:spPr>
          <a:xfrm>
            <a:off x="6562614" y="4466845"/>
            <a:ext cx="4655719" cy="882904"/>
          </a:xfrm>
        </p:spPr>
        <p:txBody>
          <a:bodyPr>
            <a:normAutofit fontScale="92500" lnSpcReduction="10000"/>
          </a:bodyPr>
          <a:lstStyle/>
          <a:p>
            <a:pPr algn="r"/>
            <a:r>
              <a:rPr lang="en-UA" dirty="0"/>
              <a:t>Variant 3</a:t>
            </a:r>
          </a:p>
          <a:p>
            <a:pPr algn="r"/>
            <a:r>
              <a:rPr lang="en-GB" dirty="0"/>
              <a:t>B</a:t>
            </a:r>
            <a:r>
              <a:rPr lang="en-UA" dirty="0"/>
              <a:t>y Nataliia Lototska</a:t>
            </a:r>
          </a:p>
        </p:txBody>
      </p:sp>
      <p:pic>
        <p:nvPicPr>
          <p:cNvPr id="4" name="Picture 3" descr="Isolated twigs and flowers on a white surface">
            <a:extLst>
              <a:ext uri="{FF2B5EF4-FFF2-40B4-BE49-F238E27FC236}">
                <a16:creationId xmlns:a16="http://schemas.microsoft.com/office/drawing/2014/main" id="{DF163ABF-4439-42B2-634F-A11E12F20AB4}"/>
              </a:ext>
            </a:extLst>
          </p:cNvPr>
          <p:cNvPicPr>
            <a:picLocks noChangeAspect="1"/>
          </p:cNvPicPr>
          <p:nvPr/>
        </p:nvPicPr>
        <p:blipFill rotWithShape="1">
          <a:blip r:embed="rId2"/>
          <a:srcRect l="26244" r="12346" b="2"/>
          <a:stretch/>
        </p:blipFill>
        <p:spPr>
          <a:xfrm>
            <a:off x="0" y="-273259"/>
            <a:ext cx="6038037" cy="6857990"/>
          </a:xfrm>
          <a:prstGeom prst="rect">
            <a:avLst/>
          </a:prstGeom>
        </p:spPr>
      </p:pic>
      <p:sp>
        <p:nvSpPr>
          <p:cNvPr id="11" name="Cross 10">
            <a:extLst>
              <a:ext uri="{FF2B5EF4-FFF2-40B4-BE49-F238E27FC236}">
                <a16:creationId xmlns:a16="http://schemas.microsoft.com/office/drawing/2014/main" id="{12E8ED90-6D42-AE40-963A-3924EE20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0625" y="562356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897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95430-5520-3E03-9673-758D5B84767D}"/>
              </a:ext>
            </a:extLst>
          </p:cNvPr>
          <p:cNvSpPr>
            <a:spLocks noGrp="1"/>
          </p:cNvSpPr>
          <p:nvPr>
            <p:ph type="title"/>
          </p:nvPr>
        </p:nvSpPr>
        <p:spPr>
          <a:xfrm>
            <a:off x="565149" y="977776"/>
            <a:ext cx="9913665" cy="445403"/>
          </a:xfrm>
        </p:spPr>
        <p:txBody>
          <a:bodyPr>
            <a:normAutofit fontScale="90000"/>
          </a:bodyPr>
          <a:lstStyle/>
          <a:p>
            <a:pPr algn="ctr"/>
            <a:r>
              <a:rPr lang="en-US" sz="3600" b="1" dirty="0">
                <a:effectLst/>
                <a:latin typeface="Calibri" panose="020F0502020204030204" pitchFamily="34" charset="0"/>
                <a:ea typeface="Calibri" panose="020F0502020204030204" pitchFamily="34" charset="0"/>
                <a:cs typeface="Calibri" panose="020F0502020204030204" pitchFamily="34" charset="0"/>
              </a:rPr>
              <a:t>Equivalence partitioning and Boundary value analysis</a:t>
            </a:r>
            <a:br>
              <a:rPr lang="en-UA" sz="1800" dirty="0">
                <a:effectLst/>
                <a:latin typeface="Calibri" panose="020F0502020204030204" pitchFamily="34" charset="0"/>
                <a:ea typeface="Calibri" panose="020F0502020204030204" pitchFamily="34" charset="0"/>
                <a:cs typeface="Times New Roman" panose="02020603050405020304" pitchFamily="18" charset="0"/>
              </a:rPr>
            </a:br>
            <a:endParaRPr lang="en-UA" dirty="0"/>
          </a:p>
        </p:txBody>
      </p:sp>
      <p:sp>
        <p:nvSpPr>
          <p:cNvPr id="3" name="Content Placeholder 2">
            <a:extLst>
              <a:ext uri="{FF2B5EF4-FFF2-40B4-BE49-F238E27FC236}">
                <a16:creationId xmlns:a16="http://schemas.microsoft.com/office/drawing/2014/main" id="{DE16655E-1C5D-1861-7CFD-87F30A6B8202}"/>
              </a:ext>
            </a:extLst>
          </p:cNvPr>
          <p:cNvSpPr>
            <a:spLocks noGrp="1"/>
          </p:cNvSpPr>
          <p:nvPr>
            <p:ph idx="1"/>
          </p:nvPr>
        </p:nvSpPr>
        <p:spPr>
          <a:xfrm>
            <a:off x="565149" y="1828800"/>
            <a:ext cx="11185417" cy="3977852"/>
          </a:xfrm>
        </p:spPr>
        <p:txBody>
          <a:bodyPr/>
          <a:lstStyle/>
          <a:p>
            <a:pPr marL="0" indent="0">
              <a:buNone/>
            </a:pPr>
            <a:r>
              <a:rPr lang="en-US" sz="1800" b="1" dirty="0">
                <a:effectLst/>
                <a:latin typeface="Calibri" panose="020F0502020204030204" pitchFamily="34" charset="0"/>
                <a:ea typeface="Calibri" panose="020F0502020204030204" pitchFamily="34" charset="0"/>
                <a:cs typeface="Calibri" panose="020F0502020204030204" pitchFamily="34" charset="0"/>
              </a:rPr>
              <a:t>Task: </a:t>
            </a:r>
            <a:r>
              <a:rPr lang="en-US" sz="1800" dirty="0">
                <a:effectLst/>
                <a:latin typeface="Calibri" panose="020F0502020204030204" pitchFamily="34" charset="0"/>
                <a:ea typeface="Calibri" panose="020F0502020204030204" pitchFamily="34" charset="0"/>
                <a:cs typeface="Calibri" panose="020F0502020204030204" pitchFamily="34" charset="0"/>
              </a:rPr>
              <a:t>Internal telephone system for a company with 100 telephones has 3-digit extension numbers from 100 to 199. In a system designed to support registration of telephone number user should enter unique phone number and user’s first and last names. </a:t>
            </a:r>
          </a:p>
          <a:p>
            <a:pPr marL="0" indent="0">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A" dirty="0"/>
          </a:p>
        </p:txBody>
      </p:sp>
      <p:graphicFrame>
        <p:nvGraphicFramePr>
          <p:cNvPr id="4" name="Table 4">
            <a:extLst>
              <a:ext uri="{FF2B5EF4-FFF2-40B4-BE49-F238E27FC236}">
                <a16:creationId xmlns:a16="http://schemas.microsoft.com/office/drawing/2014/main" id="{BA3FB576-E5E8-C586-4F63-6E592DDFAC45}"/>
              </a:ext>
            </a:extLst>
          </p:cNvPr>
          <p:cNvGraphicFramePr>
            <a:graphicFrameLocks noGrp="1"/>
          </p:cNvGraphicFramePr>
          <p:nvPr>
            <p:extLst>
              <p:ext uri="{D42A27DB-BD31-4B8C-83A1-F6EECF244321}">
                <p14:modId xmlns:p14="http://schemas.microsoft.com/office/powerpoint/2010/main" val="335670170"/>
              </p:ext>
            </p:extLst>
          </p:nvPr>
        </p:nvGraphicFramePr>
        <p:xfrm>
          <a:off x="945931" y="2806261"/>
          <a:ext cx="10510346" cy="3247696"/>
        </p:xfrm>
        <a:graphic>
          <a:graphicData uri="http://schemas.openxmlformats.org/drawingml/2006/table">
            <a:tbl>
              <a:tblPr firstRow="1" bandRow="1">
                <a:tableStyleId>{5C22544A-7EE6-4342-B048-85BDC9FD1C3A}</a:tableStyleId>
              </a:tblPr>
              <a:tblGrid>
                <a:gridCol w="2619704">
                  <a:extLst>
                    <a:ext uri="{9D8B030D-6E8A-4147-A177-3AD203B41FA5}">
                      <a16:colId xmlns:a16="http://schemas.microsoft.com/office/drawing/2014/main" val="1444768712"/>
                    </a:ext>
                  </a:extLst>
                </a:gridCol>
                <a:gridCol w="2630214">
                  <a:extLst>
                    <a:ext uri="{9D8B030D-6E8A-4147-A177-3AD203B41FA5}">
                      <a16:colId xmlns:a16="http://schemas.microsoft.com/office/drawing/2014/main" val="2801835112"/>
                    </a:ext>
                  </a:extLst>
                </a:gridCol>
                <a:gridCol w="2630214">
                  <a:extLst>
                    <a:ext uri="{9D8B030D-6E8A-4147-A177-3AD203B41FA5}">
                      <a16:colId xmlns:a16="http://schemas.microsoft.com/office/drawing/2014/main" val="959200690"/>
                    </a:ext>
                  </a:extLst>
                </a:gridCol>
                <a:gridCol w="2630214">
                  <a:extLst>
                    <a:ext uri="{9D8B030D-6E8A-4147-A177-3AD203B41FA5}">
                      <a16:colId xmlns:a16="http://schemas.microsoft.com/office/drawing/2014/main" val="283042260"/>
                    </a:ext>
                  </a:extLst>
                </a:gridCol>
              </a:tblGrid>
              <a:tr h="811924">
                <a:tc>
                  <a:txBody>
                    <a:bodyPr/>
                    <a:lstStyle/>
                    <a:p>
                      <a:endParaRPr lang="en-UA"/>
                    </a:p>
                  </a:txBody>
                  <a:tcPr/>
                </a:tc>
                <a:tc>
                  <a:txBody>
                    <a:bodyPr/>
                    <a:lstStyle/>
                    <a:p>
                      <a:pPr algn="l"/>
                      <a:r>
                        <a:rPr lang="en-UA" sz="2400" dirty="0"/>
                        <a:t>Invalid</a:t>
                      </a:r>
                    </a:p>
                  </a:txBody>
                  <a:tcPr/>
                </a:tc>
                <a:tc>
                  <a:txBody>
                    <a:bodyPr/>
                    <a:lstStyle/>
                    <a:p>
                      <a:pPr algn="l"/>
                      <a:r>
                        <a:rPr lang="en-UA" sz="2400" dirty="0"/>
                        <a:t>Valid</a:t>
                      </a:r>
                    </a:p>
                  </a:txBody>
                  <a:tcPr/>
                </a:tc>
                <a:tc>
                  <a:txBody>
                    <a:bodyPr/>
                    <a:lstStyle/>
                    <a:p>
                      <a:pPr algn="l"/>
                      <a:r>
                        <a:rPr lang="en-UA" sz="2400" dirty="0"/>
                        <a:t>Invalid</a:t>
                      </a:r>
                    </a:p>
                  </a:txBody>
                  <a:tcPr/>
                </a:tc>
                <a:extLst>
                  <a:ext uri="{0D108BD9-81ED-4DB2-BD59-A6C34878D82A}">
                    <a16:rowId xmlns:a16="http://schemas.microsoft.com/office/drawing/2014/main" val="428734738"/>
                  </a:ext>
                </a:extLst>
              </a:tr>
              <a:tr h="811924">
                <a:tc>
                  <a:txBody>
                    <a:bodyPr/>
                    <a:lstStyle/>
                    <a:p>
                      <a:r>
                        <a:rPr lang="en-UA" sz="2400" dirty="0"/>
                        <a:t>Class</a:t>
                      </a:r>
                    </a:p>
                  </a:txBody>
                  <a:tcPr/>
                </a:tc>
                <a:tc>
                  <a:txBody>
                    <a:bodyPr/>
                    <a:lstStyle/>
                    <a:p>
                      <a:r>
                        <a:rPr lang="en-UA" sz="2400" dirty="0"/>
                        <a:t>&lt; 100</a:t>
                      </a:r>
                    </a:p>
                  </a:txBody>
                  <a:tcPr/>
                </a:tc>
                <a:tc>
                  <a:txBody>
                    <a:bodyPr/>
                    <a:lstStyle/>
                    <a:p>
                      <a:r>
                        <a:rPr lang="en-UA" sz="2400" dirty="0"/>
                        <a:t>100-199</a:t>
                      </a:r>
                    </a:p>
                  </a:txBody>
                  <a:tcPr/>
                </a:tc>
                <a:tc>
                  <a:txBody>
                    <a:bodyPr/>
                    <a:lstStyle/>
                    <a:p>
                      <a:r>
                        <a:rPr lang="en-UA" sz="2400" dirty="0"/>
                        <a:t>&gt; 199</a:t>
                      </a:r>
                    </a:p>
                  </a:txBody>
                  <a:tcPr/>
                </a:tc>
                <a:extLst>
                  <a:ext uri="{0D108BD9-81ED-4DB2-BD59-A6C34878D82A}">
                    <a16:rowId xmlns:a16="http://schemas.microsoft.com/office/drawing/2014/main" val="827004657"/>
                  </a:ext>
                </a:extLst>
              </a:tr>
              <a:tr h="811924">
                <a:tc>
                  <a:txBody>
                    <a:bodyPr/>
                    <a:lstStyle/>
                    <a:p>
                      <a:r>
                        <a:rPr lang="en-UA" sz="2400" dirty="0"/>
                        <a:t>EP</a:t>
                      </a:r>
                    </a:p>
                  </a:txBody>
                  <a:tcPr/>
                </a:tc>
                <a:tc>
                  <a:txBody>
                    <a:bodyPr/>
                    <a:lstStyle/>
                    <a:p>
                      <a:r>
                        <a:rPr lang="en-UA" sz="2400" dirty="0"/>
                        <a:t>40</a:t>
                      </a:r>
                    </a:p>
                  </a:txBody>
                  <a:tcPr/>
                </a:tc>
                <a:tc>
                  <a:txBody>
                    <a:bodyPr/>
                    <a:lstStyle/>
                    <a:p>
                      <a:r>
                        <a:rPr lang="en-UA" sz="2400" dirty="0"/>
                        <a:t>140</a:t>
                      </a:r>
                    </a:p>
                  </a:txBody>
                  <a:tcPr/>
                </a:tc>
                <a:tc>
                  <a:txBody>
                    <a:bodyPr/>
                    <a:lstStyle/>
                    <a:p>
                      <a:r>
                        <a:rPr lang="en-UA" sz="2400" dirty="0"/>
                        <a:t>250</a:t>
                      </a:r>
                    </a:p>
                  </a:txBody>
                  <a:tcPr/>
                </a:tc>
                <a:extLst>
                  <a:ext uri="{0D108BD9-81ED-4DB2-BD59-A6C34878D82A}">
                    <a16:rowId xmlns:a16="http://schemas.microsoft.com/office/drawing/2014/main" val="845975597"/>
                  </a:ext>
                </a:extLst>
              </a:tr>
              <a:tr h="811924">
                <a:tc>
                  <a:txBody>
                    <a:bodyPr/>
                    <a:lstStyle/>
                    <a:p>
                      <a:r>
                        <a:rPr lang="en-UA" sz="2400" dirty="0"/>
                        <a:t>BVA</a:t>
                      </a:r>
                    </a:p>
                  </a:txBody>
                  <a:tcPr/>
                </a:tc>
                <a:tc>
                  <a:txBody>
                    <a:bodyPr/>
                    <a:lstStyle/>
                    <a:p>
                      <a:r>
                        <a:rPr lang="en-UA" sz="2400" dirty="0"/>
                        <a:t>99</a:t>
                      </a:r>
                    </a:p>
                  </a:txBody>
                  <a:tcPr/>
                </a:tc>
                <a:tc>
                  <a:txBody>
                    <a:bodyPr/>
                    <a:lstStyle/>
                    <a:p>
                      <a:r>
                        <a:rPr lang="en-UA" sz="2400" dirty="0"/>
                        <a:t>100, 199</a:t>
                      </a:r>
                    </a:p>
                  </a:txBody>
                  <a:tcPr/>
                </a:tc>
                <a:tc>
                  <a:txBody>
                    <a:bodyPr/>
                    <a:lstStyle/>
                    <a:p>
                      <a:r>
                        <a:rPr lang="en-UA" sz="2400" dirty="0"/>
                        <a:t>200</a:t>
                      </a:r>
                    </a:p>
                  </a:txBody>
                  <a:tcPr/>
                </a:tc>
                <a:extLst>
                  <a:ext uri="{0D108BD9-81ED-4DB2-BD59-A6C34878D82A}">
                    <a16:rowId xmlns:a16="http://schemas.microsoft.com/office/drawing/2014/main" val="1161002246"/>
                  </a:ext>
                </a:extLst>
              </a:tr>
            </a:tbl>
          </a:graphicData>
        </a:graphic>
      </p:graphicFrame>
    </p:spTree>
    <p:extLst>
      <p:ext uri="{BB962C8B-B14F-4D97-AF65-F5344CB8AC3E}">
        <p14:creationId xmlns:p14="http://schemas.microsoft.com/office/powerpoint/2010/main" val="3881905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52C0-C30C-A7E4-7939-3F3E72AFA763}"/>
              </a:ext>
            </a:extLst>
          </p:cNvPr>
          <p:cNvSpPr>
            <a:spLocks noGrp="1"/>
          </p:cNvSpPr>
          <p:nvPr>
            <p:ph type="title"/>
          </p:nvPr>
        </p:nvSpPr>
        <p:spPr>
          <a:xfrm>
            <a:off x="565149" y="588577"/>
            <a:ext cx="8267296" cy="599091"/>
          </a:xfrm>
        </p:spPr>
        <p:txBody>
          <a:bodyPr>
            <a:normAutofit fontScale="90000"/>
          </a:bodyPr>
          <a:lstStyle/>
          <a:p>
            <a:endParaRPr lang="en-UA" dirty="0"/>
          </a:p>
        </p:txBody>
      </p:sp>
      <p:graphicFrame>
        <p:nvGraphicFramePr>
          <p:cNvPr id="4" name="Table 4">
            <a:extLst>
              <a:ext uri="{FF2B5EF4-FFF2-40B4-BE49-F238E27FC236}">
                <a16:creationId xmlns:a16="http://schemas.microsoft.com/office/drawing/2014/main" id="{4823F3D2-72B7-5FBF-E465-7AB5CA10DFBD}"/>
              </a:ext>
            </a:extLst>
          </p:cNvPr>
          <p:cNvGraphicFramePr>
            <a:graphicFrameLocks noGrp="1"/>
          </p:cNvGraphicFramePr>
          <p:nvPr>
            <p:ph idx="1"/>
            <p:extLst>
              <p:ext uri="{D42A27DB-BD31-4B8C-83A1-F6EECF244321}">
                <p14:modId xmlns:p14="http://schemas.microsoft.com/office/powerpoint/2010/main" val="3661082867"/>
              </p:ext>
            </p:extLst>
          </p:nvPr>
        </p:nvGraphicFramePr>
        <p:xfrm>
          <a:off x="565149" y="588577"/>
          <a:ext cx="10985719" cy="6026335"/>
        </p:xfrm>
        <a:graphic>
          <a:graphicData uri="http://schemas.openxmlformats.org/drawingml/2006/table">
            <a:tbl>
              <a:tblPr firstRow="1" bandRow="1">
                <a:tableStyleId>{5C22544A-7EE6-4342-B048-85BDC9FD1C3A}</a:tableStyleId>
              </a:tblPr>
              <a:tblGrid>
                <a:gridCol w="496396">
                  <a:extLst>
                    <a:ext uri="{9D8B030D-6E8A-4147-A177-3AD203B41FA5}">
                      <a16:colId xmlns:a16="http://schemas.microsoft.com/office/drawing/2014/main" val="1469246397"/>
                    </a:ext>
                  </a:extLst>
                </a:gridCol>
                <a:gridCol w="3304282">
                  <a:extLst>
                    <a:ext uri="{9D8B030D-6E8A-4147-A177-3AD203B41FA5}">
                      <a16:colId xmlns:a16="http://schemas.microsoft.com/office/drawing/2014/main" val="4032359887"/>
                    </a:ext>
                  </a:extLst>
                </a:gridCol>
                <a:gridCol w="3548463">
                  <a:extLst>
                    <a:ext uri="{9D8B030D-6E8A-4147-A177-3AD203B41FA5}">
                      <a16:colId xmlns:a16="http://schemas.microsoft.com/office/drawing/2014/main" val="2596845138"/>
                    </a:ext>
                  </a:extLst>
                </a:gridCol>
                <a:gridCol w="3636578">
                  <a:extLst>
                    <a:ext uri="{9D8B030D-6E8A-4147-A177-3AD203B41FA5}">
                      <a16:colId xmlns:a16="http://schemas.microsoft.com/office/drawing/2014/main" val="3326018685"/>
                    </a:ext>
                  </a:extLst>
                </a:gridCol>
              </a:tblGrid>
              <a:tr h="827315">
                <a:tc>
                  <a:txBody>
                    <a:bodyPr/>
                    <a:lstStyle/>
                    <a:p>
                      <a:endParaRPr lang="en-UA" dirty="0"/>
                    </a:p>
                  </a:txBody>
                  <a:tcPr/>
                </a:tc>
                <a:tc>
                  <a:txBody>
                    <a:bodyPr/>
                    <a:lstStyle/>
                    <a:p>
                      <a:r>
                        <a:rPr lang="en-UA" dirty="0"/>
                        <a:t>Test Items</a:t>
                      </a:r>
                    </a:p>
                  </a:txBody>
                  <a:tcPr/>
                </a:tc>
                <a:tc>
                  <a:txBody>
                    <a:bodyPr/>
                    <a:lstStyle/>
                    <a:p>
                      <a:r>
                        <a:rPr lang="en-UA" dirty="0"/>
                        <a:t>Test Data</a:t>
                      </a:r>
                    </a:p>
                  </a:txBody>
                  <a:tcPr/>
                </a:tc>
                <a:tc>
                  <a:txBody>
                    <a:bodyPr/>
                    <a:lstStyle/>
                    <a:p>
                      <a:r>
                        <a:rPr lang="en-UA" dirty="0"/>
                        <a:t>Expected Result</a:t>
                      </a:r>
                    </a:p>
                  </a:txBody>
                  <a:tcPr/>
                </a:tc>
                <a:extLst>
                  <a:ext uri="{0D108BD9-81ED-4DB2-BD59-A6C34878D82A}">
                    <a16:rowId xmlns:a16="http://schemas.microsoft.com/office/drawing/2014/main" val="1023930675"/>
                  </a:ext>
                </a:extLst>
              </a:tr>
              <a:tr h="827315">
                <a:tc>
                  <a:txBody>
                    <a:bodyPr/>
                    <a:lstStyle/>
                    <a:p>
                      <a:r>
                        <a:rPr lang="en-UA" dirty="0"/>
                        <a:t>1</a:t>
                      </a:r>
                    </a:p>
                  </a:txBody>
                  <a:tcPr/>
                </a:tc>
                <a:tc>
                  <a:txBody>
                    <a:bodyPr/>
                    <a:lstStyle/>
                    <a:p>
                      <a:r>
                        <a:rPr lang="en-US" sz="1400" dirty="0">
                          <a:solidFill>
                            <a:schemeClr val="tx1"/>
                          </a:solidFill>
                        </a:rPr>
                        <a:t>Verify that telephone number is registered if user enters valid data</a:t>
                      </a:r>
                      <a:endParaRPr lang="uk-UA" sz="1400" dirty="0">
                        <a:solidFill>
                          <a:schemeClr val="tx1"/>
                        </a:solidFill>
                      </a:endParaRPr>
                    </a:p>
                  </a:txBody>
                  <a:tcPr/>
                </a:tc>
                <a:tc>
                  <a:txBody>
                    <a:bodyPr/>
                    <a:lstStyle/>
                    <a:p>
                      <a:pPr marL="228600" indent="-228600">
                        <a:buFont typeface="+mj-lt"/>
                        <a:buAutoNum type="arabicPeriod"/>
                      </a:pPr>
                      <a:r>
                        <a:rPr lang="en-US" sz="1400" dirty="0">
                          <a:solidFill>
                            <a:schemeClr val="tx1"/>
                          </a:solidFill>
                        </a:rPr>
                        <a:t> Any number from 100 to 199 (e.g. 140);</a:t>
                      </a:r>
                    </a:p>
                    <a:p>
                      <a:pPr marL="228600" indent="-228600">
                        <a:buFont typeface="+mj-lt"/>
                        <a:buAutoNum type="arabicPeriod"/>
                      </a:pPr>
                      <a:r>
                        <a:rPr lang="en-US" sz="1400" dirty="0">
                          <a:solidFill>
                            <a:schemeClr val="tx1"/>
                          </a:solidFill>
                        </a:rPr>
                        <a:t> Number 100;</a:t>
                      </a:r>
                    </a:p>
                    <a:p>
                      <a:pPr marL="228600" indent="-228600">
                        <a:buFont typeface="+mj-lt"/>
                        <a:buAutoNum type="arabicPeriod"/>
                      </a:pPr>
                      <a:r>
                        <a:rPr lang="en-US" sz="1400" dirty="0">
                          <a:solidFill>
                            <a:schemeClr val="tx1"/>
                          </a:solidFill>
                        </a:rPr>
                        <a:t> Number 199;</a:t>
                      </a:r>
                      <a:endParaRPr lang="uk-UA" sz="1400" dirty="0">
                        <a:solidFill>
                          <a:schemeClr val="tx1"/>
                        </a:solidFill>
                      </a:endParaRPr>
                    </a:p>
                  </a:txBody>
                  <a:tcPr/>
                </a:tc>
                <a:tc>
                  <a:txBody>
                    <a:bodyPr/>
                    <a:lstStyle/>
                    <a:p>
                      <a:r>
                        <a:rPr lang="en-US" sz="1400" dirty="0">
                          <a:solidFill>
                            <a:schemeClr val="tx1"/>
                          </a:solidFill>
                        </a:rPr>
                        <a:t>Telephone number is registered </a:t>
                      </a:r>
                      <a:endParaRPr lang="uk-UA" sz="1400" dirty="0">
                        <a:solidFill>
                          <a:schemeClr val="tx1"/>
                        </a:solidFill>
                      </a:endParaRPr>
                    </a:p>
                  </a:txBody>
                  <a:tcPr/>
                </a:tc>
                <a:extLst>
                  <a:ext uri="{0D108BD9-81ED-4DB2-BD59-A6C34878D82A}">
                    <a16:rowId xmlns:a16="http://schemas.microsoft.com/office/drawing/2014/main" val="2203725319"/>
                  </a:ext>
                </a:extLst>
              </a:tr>
              <a:tr h="827315">
                <a:tc>
                  <a:txBody>
                    <a:bodyPr/>
                    <a:lstStyle/>
                    <a:p>
                      <a:r>
                        <a:rPr lang="en-UA" dirty="0"/>
                        <a:t>2</a:t>
                      </a:r>
                    </a:p>
                  </a:txBody>
                  <a:tcPr/>
                </a:tc>
                <a:tc>
                  <a:txBody>
                    <a:bodyPr/>
                    <a:lstStyle/>
                    <a:p>
                      <a:r>
                        <a:rPr lang="en-US" sz="1400" dirty="0">
                          <a:solidFill>
                            <a:schemeClr val="tx1"/>
                          </a:solidFill>
                        </a:rPr>
                        <a:t>Verify that error message appears if user enters phone number equal or more than 200.</a:t>
                      </a:r>
                    </a:p>
                  </a:txBody>
                  <a:tcPr/>
                </a:tc>
                <a:tc>
                  <a:txBody>
                    <a:bodyPr/>
                    <a:lstStyle/>
                    <a:p>
                      <a:pPr marL="228600" indent="-228600">
                        <a:buFont typeface="+mj-lt"/>
                        <a:buAutoNum type="arabicPeriod"/>
                      </a:pPr>
                      <a:r>
                        <a:rPr lang="en-US" sz="1400" kern="1200" dirty="0">
                          <a:solidFill>
                            <a:schemeClr val="tx1"/>
                          </a:solidFill>
                        </a:rPr>
                        <a:t>Any number &gt;=200 (e.g. 250);</a:t>
                      </a:r>
                    </a:p>
                    <a:p>
                      <a:pPr marL="228600" marR="0" indent="-228600" algn="l" defTabSz="914309" rtl="0" eaLnBrk="1" fontAlgn="auto" latinLnBrk="0" hangingPunct="1">
                        <a:lnSpc>
                          <a:spcPct val="100000"/>
                        </a:lnSpc>
                        <a:spcBef>
                          <a:spcPts val="0"/>
                        </a:spcBef>
                        <a:spcAft>
                          <a:spcPts val="0"/>
                        </a:spcAft>
                        <a:buClrTx/>
                        <a:buSzTx/>
                        <a:buFont typeface="+mj-lt"/>
                        <a:buAutoNum type="arabicPeriod"/>
                        <a:tabLst/>
                        <a:defRPr/>
                      </a:pPr>
                      <a:r>
                        <a:rPr lang="en-US" sz="1400" kern="1200" dirty="0">
                          <a:solidFill>
                            <a:schemeClr val="tx1"/>
                          </a:solidFill>
                        </a:rPr>
                        <a:t> Number 200;</a:t>
                      </a:r>
                      <a:endParaRPr lang="en-US" sz="1400" kern="1200" dirty="0">
                        <a:solidFill>
                          <a:schemeClr val="tx1"/>
                        </a:solidFill>
                        <a:latin typeface="+mn-lt"/>
                        <a:ea typeface="+mn-ea"/>
                        <a:cs typeface="+mn-cs"/>
                      </a:endParaRPr>
                    </a:p>
                  </a:txBody>
                  <a:tcPr/>
                </a:tc>
                <a:tc>
                  <a:txBody>
                    <a:bodyPr/>
                    <a:lstStyle/>
                    <a:p>
                      <a:r>
                        <a:rPr lang="en-US" sz="1400" dirty="0">
                          <a:solidFill>
                            <a:schemeClr val="tx1"/>
                          </a:solidFill>
                        </a:rPr>
                        <a:t>Error message ‘Please enter telephone number in range 100-199’ is displayed</a:t>
                      </a:r>
                      <a:endParaRPr lang="uk-UA" sz="1400" dirty="0">
                        <a:solidFill>
                          <a:schemeClr val="tx1"/>
                        </a:solidFill>
                      </a:endParaRPr>
                    </a:p>
                  </a:txBody>
                  <a:tcPr/>
                </a:tc>
                <a:extLst>
                  <a:ext uri="{0D108BD9-81ED-4DB2-BD59-A6C34878D82A}">
                    <a16:rowId xmlns:a16="http://schemas.microsoft.com/office/drawing/2014/main" val="1060433525"/>
                  </a:ext>
                </a:extLst>
              </a:tr>
              <a:tr h="827315">
                <a:tc>
                  <a:txBody>
                    <a:bodyPr/>
                    <a:lstStyle/>
                    <a:p>
                      <a:r>
                        <a:rPr lang="en-UA" dirty="0"/>
                        <a:t>3</a:t>
                      </a:r>
                    </a:p>
                  </a:txBody>
                  <a:tcPr/>
                </a:tc>
                <a:tc>
                  <a:txBody>
                    <a:bodyPr/>
                    <a:lstStyle/>
                    <a:p>
                      <a:r>
                        <a:rPr lang="en-US" sz="1400" dirty="0">
                          <a:solidFill>
                            <a:schemeClr val="tx1"/>
                          </a:solidFill>
                        </a:rPr>
                        <a:t>Verify that error message appears if user enters phone number equal or less than 99.</a:t>
                      </a:r>
                    </a:p>
                  </a:txBody>
                  <a:tcPr/>
                </a:tc>
                <a:tc>
                  <a:txBody>
                    <a:bodyPr/>
                    <a:lstStyle/>
                    <a:p>
                      <a:pPr marL="228600" indent="-228600">
                        <a:buFont typeface="+mj-lt"/>
                        <a:buAutoNum type="arabicPeriod"/>
                      </a:pPr>
                      <a:r>
                        <a:rPr lang="en-US" sz="1400" kern="1200" dirty="0">
                          <a:solidFill>
                            <a:schemeClr val="tx1"/>
                          </a:solidFill>
                        </a:rPr>
                        <a:t> Any number &lt;=99 (e.g. 40);</a:t>
                      </a:r>
                    </a:p>
                    <a:p>
                      <a:pPr marL="228600" indent="-228600">
                        <a:buFont typeface="+mj-lt"/>
                        <a:buAutoNum type="arabicPeriod"/>
                      </a:pPr>
                      <a:r>
                        <a:rPr lang="en-US" sz="1400" kern="1200" dirty="0">
                          <a:solidFill>
                            <a:schemeClr val="tx1"/>
                          </a:solidFill>
                        </a:rPr>
                        <a:t>Number 99;</a:t>
                      </a:r>
                    </a:p>
                    <a:p>
                      <a:pPr marL="228600" indent="-228600">
                        <a:buFont typeface="+mj-lt"/>
                        <a:buAutoNum type="arabicPeriod"/>
                      </a:pPr>
                      <a:r>
                        <a:rPr lang="en-US" sz="1400" kern="1200" dirty="0">
                          <a:solidFill>
                            <a:schemeClr val="tx1"/>
                          </a:solidFill>
                          <a:latin typeface="+mn-lt"/>
                          <a:ea typeface="+mn-ea"/>
                          <a:cs typeface="+mn-cs"/>
                        </a:rPr>
                        <a:t>Number 0;</a:t>
                      </a:r>
                    </a:p>
                    <a:p>
                      <a:pPr marL="228600" indent="-228600">
                        <a:buFont typeface="+mj-lt"/>
                        <a:buAutoNum type="arabicPeriod"/>
                      </a:pPr>
                      <a:r>
                        <a:rPr lang="en-US" sz="1400" dirty="0">
                          <a:solidFill>
                            <a:schemeClr val="tx1"/>
                          </a:solidFill>
                        </a:rPr>
                        <a:t>Numbers &lt;0</a:t>
                      </a:r>
                      <a:r>
                        <a:rPr lang="en-US" sz="1400" baseline="0" dirty="0">
                          <a:solidFill>
                            <a:schemeClr val="tx1"/>
                          </a:solidFill>
                        </a:rPr>
                        <a:t> (e.g. - 80)</a:t>
                      </a:r>
                      <a:r>
                        <a:rPr lang="en-US" sz="1400" dirty="0">
                          <a:solidFill>
                            <a:schemeClr val="tx1"/>
                          </a:solidFill>
                        </a:rPr>
                        <a:t>;</a:t>
                      </a:r>
                      <a:endParaRPr lang="en-US" sz="1400" kern="1200" dirty="0">
                        <a:solidFill>
                          <a:schemeClr val="tx1"/>
                        </a:solidFill>
                        <a:latin typeface="+mn-lt"/>
                        <a:ea typeface="+mn-ea"/>
                        <a:cs typeface="+mn-cs"/>
                      </a:endParaRPr>
                    </a:p>
                  </a:txBody>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en-US" sz="1400" dirty="0">
                          <a:solidFill>
                            <a:schemeClr val="tx1"/>
                          </a:solidFill>
                        </a:rPr>
                        <a:t>Error message ‘Please enter telephone number in range 100-199’ is displayed </a:t>
                      </a:r>
                      <a:endParaRPr lang="uk-UA" sz="1400" dirty="0">
                        <a:solidFill>
                          <a:schemeClr val="tx1"/>
                        </a:solidFill>
                      </a:endParaRPr>
                    </a:p>
                  </a:txBody>
                  <a:tcPr/>
                </a:tc>
                <a:extLst>
                  <a:ext uri="{0D108BD9-81ED-4DB2-BD59-A6C34878D82A}">
                    <a16:rowId xmlns:a16="http://schemas.microsoft.com/office/drawing/2014/main" val="1030038078"/>
                  </a:ext>
                </a:extLst>
              </a:tr>
              <a:tr h="827315">
                <a:tc>
                  <a:txBody>
                    <a:bodyPr/>
                    <a:lstStyle/>
                    <a:p>
                      <a:r>
                        <a:rPr lang="en-UA" dirty="0"/>
                        <a:t>4</a:t>
                      </a:r>
                    </a:p>
                  </a:txBody>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rPr>
                        <a:t>Verify that error message appears if user enters invalid data.</a:t>
                      </a:r>
                      <a:endParaRPr lang="en-US" sz="1400" kern="1200" dirty="0">
                        <a:solidFill>
                          <a:schemeClr val="tx1"/>
                        </a:solidFill>
                        <a:latin typeface="+mn-lt"/>
                        <a:ea typeface="+mn-ea"/>
                        <a:cs typeface="+mn-cs"/>
                      </a:endParaRPr>
                    </a:p>
                  </a:txBody>
                  <a:tcPr/>
                </a:tc>
                <a:tc>
                  <a:txBody>
                    <a:bodyPr/>
                    <a:lstStyle/>
                    <a:p>
                      <a:pPr marL="228600" indent="-228600" algn="l" defTabSz="914309" rtl="0" eaLnBrk="1" latinLnBrk="0" hangingPunct="1">
                        <a:buFont typeface="+mj-lt"/>
                        <a:buAutoNum type="arabicPeriod"/>
                      </a:pPr>
                      <a:r>
                        <a:rPr lang="en-US" sz="1400" kern="1200" dirty="0">
                          <a:solidFill>
                            <a:schemeClr val="tx1"/>
                          </a:solidFill>
                        </a:rPr>
                        <a:t>Decimal number (e.g. 125.28)</a:t>
                      </a:r>
                    </a:p>
                    <a:p>
                      <a:pPr marL="228600" indent="-228600" algn="l" defTabSz="914309" rtl="0" eaLnBrk="1" latinLnBrk="0" hangingPunct="1">
                        <a:buFont typeface="+mj-lt"/>
                        <a:buAutoNum type="arabicPeriod"/>
                      </a:pPr>
                      <a:r>
                        <a:rPr lang="en-US" sz="1400" kern="1200" dirty="0">
                          <a:solidFill>
                            <a:schemeClr val="tx1"/>
                          </a:solidFill>
                        </a:rPr>
                        <a:t>Decimal number (e.g. 187,89)</a:t>
                      </a:r>
                    </a:p>
                    <a:p>
                      <a:pPr marL="228600" indent="-228600" algn="l" defTabSz="914309" rtl="0" eaLnBrk="1" latinLnBrk="0" hangingPunct="1">
                        <a:buFont typeface="+mj-lt"/>
                        <a:buAutoNum type="arabicPeriod"/>
                      </a:pPr>
                      <a:r>
                        <a:rPr lang="en-US" sz="1400" kern="1200" dirty="0">
                          <a:solidFill>
                            <a:schemeClr val="tx1"/>
                          </a:solidFill>
                        </a:rPr>
                        <a:t>Alphabetic characters;</a:t>
                      </a:r>
                    </a:p>
                    <a:p>
                      <a:pPr marL="228600" indent="-228600" algn="l" defTabSz="914309" rtl="0" eaLnBrk="1" latinLnBrk="0" hangingPunct="1">
                        <a:buFont typeface="+mj-lt"/>
                        <a:buAutoNum type="arabicPeriod"/>
                      </a:pPr>
                      <a:r>
                        <a:rPr lang="en-US" sz="1400" kern="1200" dirty="0">
                          <a:solidFill>
                            <a:schemeClr val="tx1"/>
                          </a:solidFill>
                        </a:rPr>
                        <a:t>Special characters;</a:t>
                      </a:r>
                    </a:p>
                  </a:txBody>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en-US" sz="1400" dirty="0">
                          <a:solidFill>
                            <a:schemeClr val="tx1"/>
                          </a:solidFill>
                        </a:rPr>
                        <a:t>Error message ‘You have entered an incorrect telephone number’ is displayed </a:t>
                      </a:r>
                      <a:endParaRPr lang="uk-UA" sz="1400" dirty="0">
                        <a:solidFill>
                          <a:schemeClr val="tx1"/>
                        </a:solidFill>
                      </a:endParaRPr>
                    </a:p>
                  </a:txBody>
                  <a:tcPr/>
                </a:tc>
                <a:extLst>
                  <a:ext uri="{0D108BD9-81ED-4DB2-BD59-A6C34878D82A}">
                    <a16:rowId xmlns:a16="http://schemas.microsoft.com/office/drawing/2014/main" val="2407625670"/>
                  </a:ext>
                </a:extLst>
              </a:tr>
              <a:tr h="827315">
                <a:tc>
                  <a:txBody>
                    <a:bodyPr/>
                    <a:lstStyle/>
                    <a:p>
                      <a:r>
                        <a:rPr lang="en-UA" dirty="0"/>
                        <a:t>5</a:t>
                      </a:r>
                    </a:p>
                  </a:txBody>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rPr>
                        <a:t>Verify that error message appears if user leaves ‘Telephone Number’ field empty</a:t>
                      </a:r>
                      <a:endParaRPr lang="uk-UA" sz="1400" dirty="0">
                        <a:solidFill>
                          <a:schemeClr val="tx1"/>
                        </a:solidFill>
                      </a:endParaRPr>
                    </a:p>
                  </a:txBody>
                  <a:tcPr/>
                </a:tc>
                <a:tc>
                  <a:txBody>
                    <a:bodyPr/>
                    <a:lstStyle/>
                    <a:p>
                      <a:endParaRPr lang="uk-UA" sz="1400" dirty="0">
                        <a:solidFill>
                          <a:schemeClr val="tx1"/>
                        </a:solidFill>
                      </a:endParaRPr>
                    </a:p>
                  </a:txBody>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rPr>
                        <a:t>Error message ‘Please enter a telephone number’ is displayed </a:t>
                      </a:r>
                      <a:endParaRPr lang="uk-UA" sz="1400" kern="1200" dirty="0">
                        <a:solidFill>
                          <a:schemeClr val="tx1"/>
                        </a:solidFill>
                      </a:endParaRPr>
                    </a:p>
                  </a:txBody>
                  <a:tcPr/>
                </a:tc>
                <a:extLst>
                  <a:ext uri="{0D108BD9-81ED-4DB2-BD59-A6C34878D82A}">
                    <a16:rowId xmlns:a16="http://schemas.microsoft.com/office/drawing/2014/main" val="2044165131"/>
                  </a:ext>
                </a:extLst>
              </a:tr>
              <a:tr h="827315">
                <a:tc>
                  <a:txBody>
                    <a:bodyPr/>
                    <a:lstStyle/>
                    <a:p>
                      <a:r>
                        <a:rPr lang="en-UA" dirty="0"/>
                        <a:t>6</a:t>
                      </a:r>
                    </a:p>
                    <a:p>
                      <a:endParaRPr lang="en-UA" dirty="0"/>
                    </a:p>
                  </a:txBody>
                  <a:tcPr/>
                </a:tc>
                <a:tc>
                  <a:txBody>
                    <a:bodyPr/>
                    <a:lstStyle/>
                    <a:p>
                      <a:r>
                        <a:rPr lang="en-US" sz="1400" kern="1200" dirty="0">
                          <a:solidFill>
                            <a:schemeClr val="tx1"/>
                          </a:solidFill>
                        </a:rPr>
                        <a:t>Verify that error message appears if the user enters a non-unique phone number</a:t>
                      </a:r>
                      <a:endParaRPr lang="uk-UA" sz="1400" kern="1200" dirty="0">
                        <a:solidFill>
                          <a:schemeClr val="tx1"/>
                        </a:solidFill>
                        <a:latin typeface="+mn-lt"/>
                        <a:ea typeface="+mn-ea"/>
                        <a:cs typeface="+mn-cs"/>
                      </a:endParaRPr>
                    </a:p>
                  </a:txBody>
                  <a:tcPr/>
                </a:tc>
                <a:tc>
                  <a:txBody>
                    <a:bodyPr/>
                    <a:lstStyle/>
                    <a:p>
                      <a:endParaRPr lang="uk-UA" sz="1400" dirty="0">
                        <a:solidFill>
                          <a:schemeClr val="tx1"/>
                        </a:solidFill>
                      </a:endParaRPr>
                    </a:p>
                  </a:txBody>
                  <a:tcPr/>
                </a:tc>
                <a:tc>
                  <a:txBody>
                    <a:bodyPr/>
                    <a:lstStyle/>
                    <a:p>
                      <a:r>
                        <a:rPr lang="en-US" sz="1400" kern="1200" dirty="0">
                          <a:solidFill>
                            <a:schemeClr val="tx1"/>
                          </a:solidFill>
                        </a:rPr>
                        <a:t>Error message ‘Phone number already exists, please check phone number’ is displayed</a:t>
                      </a:r>
                      <a:endParaRPr lang="uk-UA" sz="1400" kern="1200" dirty="0">
                        <a:solidFill>
                          <a:schemeClr val="tx1"/>
                        </a:solidFill>
                        <a:latin typeface="+mn-lt"/>
                        <a:ea typeface="+mn-ea"/>
                        <a:cs typeface="+mn-cs"/>
                      </a:endParaRPr>
                    </a:p>
                  </a:txBody>
                  <a:tcPr/>
                </a:tc>
                <a:extLst>
                  <a:ext uri="{0D108BD9-81ED-4DB2-BD59-A6C34878D82A}">
                    <a16:rowId xmlns:a16="http://schemas.microsoft.com/office/drawing/2014/main" val="2931286262"/>
                  </a:ext>
                </a:extLst>
              </a:tr>
            </a:tbl>
          </a:graphicData>
        </a:graphic>
      </p:graphicFrame>
    </p:spTree>
    <p:extLst>
      <p:ext uri="{BB962C8B-B14F-4D97-AF65-F5344CB8AC3E}">
        <p14:creationId xmlns:p14="http://schemas.microsoft.com/office/powerpoint/2010/main" val="4041829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77B0-0B96-3C81-91D8-660ACDA15C58}"/>
              </a:ext>
            </a:extLst>
          </p:cNvPr>
          <p:cNvSpPr>
            <a:spLocks noGrp="1"/>
          </p:cNvSpPr>
          <p:nvPr>
            <p:ph type="title"/>
          </p:nvPr>
        </p:nvSpPr>
        <p:spPr>
          <a:xfrm>
            <a:off x="526389" y="311342"/>
            <a:ext cx="8267296" cy="855307"/>
          </a:xfrm>
        </p:spPr>
        <p:txBody>
          <a:bodyPr/>
          <a:lstStyle/>
          <a:p>
            <a:pPr algn="ctr"/>
            <a:r>
              <a:rPr lang="en-UA" dirty="0"/>
              <a:t>Decision Table</a:t>
            </a:r>
          </a:p>
        </p:txBody>
      </p:sp>
      <p:sp>
        <p:nvSpPr>
          <p:cNvPr id="3" name="Content Placeholder 2">
            <a:extLst>
              <a:ext uri="{FF2B5EF4-FFF2-40B4-BE49-F238E27FC236}">
                <a16:creationId xmlns:a16="http://schemas.microsoft.com/office/drawing/2014/main" id="{E4111BA8-D669-6567-B81A-6566B8BE1439}"/>
              </a:ext>
            </a:extLst>
          </p:cNvPr>
          <p:cNvSpPr>
            <a:spLocks noGrp="1"/>
          </p:cNvSpPr>
          <p:nvPr>
            <p:ph idx="1"/>
          </p:nvPr>
        </p:nvSpPr>
        <p:spPr>
          <a:xfrm>
            <a:off x="526389" y="1031003"/>
            <a:ext cx="10830474" cy="5001935"/>
          </a:xfrm>
        </p:spPr>
        <p:txBody>
          <a:bodyPr/>
          <a:lstStyle/>
          <a:p>
            <a:pPr marL="0" indent="0">
              <a:buNone/>
            </a:pPr>
            <a:r>
              <a:rPr lang="en-UA" sz="1400" b="1" dirty="0"/>
              <a:t>Task:</a:t>
            </a:r>
            <a:r>
              <a:rPr lang="en-UA" sz="1400" dirty="0"/>
              <a:t> </a:t>
            </a:r>
            <a:r>
              <a:rPr lang="en-US" sz="1400" dirty="0">
                <a:effectLst/>
                <a:latin typeface="Calibri" panose="020F0502020204030204" pitchFamily="34" charset="0"/>
                <a:ea typeface="Calibri" panose="020F0502020204030204" pitchFamily="34" charset="0"/>
                <a:cs typeface="Calibri" panose="020F0502020204030204" pitchFamily="34" charset="0"/>
              </a:rPr>
              <a:t>If you are a new customer opening a credit card account, you will get a 5% discount on all your purchases today. If you are an existing customer and works with bank more than a year, you will get a 15% discount. If you are a bank client and works with bank less than a year, you will get a 10% discount. If you have a coupon, you can get 20% off today (but it can't be used with the 'new customer' and ‘less than a year existing customer’ discounts).</a:t>
            </a:r>
          </a:p>
          <a:p>
            <a:pPr marL="0" indent="0">
              <a:buNone/>
            </a:pPr>
            <a:r>
              <a:rPr lang="en-US" sz="1400" kern="1200" dirty="0">
                <a:solidFill>
                  <a:schemeClr val="tx1"/>
                </a:solidFill>
              </a:rPr>
              <a:t>* </a:t>
            </a:r>
            <a:r>
              <a:rPr lang="en-US" sz="1400" dirty="0"/>
              <a:t>Coupon can't be used with the 'new customer' and ‘less than a year existing customer’ discounts</a:t>
            </a:r>
            <a:endParaRPr lang="uk-UA" sz="1400" kern="1200" dirty="0">
              <a:solidFill>
                <a:schemeClr val="tx1"/>
              </a:solidFill>
              <a:latin typeface="+mn-lt"/>
              <a:ea typeface="+mn-ea"/>
              <a:cs typeface="+mn-cs"/>
            </a:endParaRPr>
          </a:p>
          <a:p>
            <a:pPr marL="0" indent="0">
              <a:buNone/>
            </a:pPr>
            <a:endParaRPr lang="en-US" sz="1200" dirty="0">
              <a:solidFill>
                <a:schemeClr val="tx1"/>
              </a:solidFill>
            </a:endParaRPr>
          </a:p>
          <a:p>
            <a:pPr marL="0" indent="0">
              <a:buNone/>
            </a:pPr>
            <a:endParaRPr lang="uk-UA" sz="1200" kern="1200" dirty="0">
              <a:solidFill>
                <a:schemeClr val="tx1"/>
              </a:solidFill>
              <a:latin typeface="+mn-lt"/>
              <a:ea typeface="+mn-ea"/>
              <a:cs typeface="+mn-cs"/>
            </a:endParaRPr>
          </a:p>
          <a:p>
            <a:pPr marL="0" indent="0">
              <a:buNone/>
            </a:pPr>
            <a:endParaRPr lang="en-US" sz="1200" kern="1200" dirty="0">
              <a:solidFill>
                <a:schemeClr val="tx1"/>
              </a:solidFill>
            </a:endParaRPr>
          </a:p>
          <a:p>
            <a:pPr marL="0" indent="0">
              <a:buNone/>
            </a:pPr>
            <a:endParaRPr lang="uk-UA" sz="1200" kern="1200" dirty="0">
              <a:solidFill>
                <a:schemeClr val="tx1"/>
              </a:solidFill>
              <a:latin typeface="+mn-lt"/>
              <a:ea typeface="+mn-ea"/>
              <a:cs typeface="+mn-cs"/>
            </a:endParaRPr>
          </a:p>
          <a:p>
            <a:pPr marL="0" indent="0">
              <a:buNone/>
            </a:pPr>
            <a:endParaRPr lang="en-US" sz="1200" dirty="0">
              <a:solidFill>
                <a:schemeClr val="tx1"/>
              </a:solidFill>
            </a:endParaRPr>
          </a:p>
          <a:p>
            <a:pPr marL="0" indent="0">
              <a:buNone/>
            </a:pPr>
            <a:endParaRPr lang="uk-UA" sz="1200" dirty="0">
              <a:solidFill>
                <a:schemeClr val="tx1"/>
              </a:solidFill>
            </a:endParaRPr>
          </a:p>
          <a:p>
            <a:pPr marL="0" indent="0">
              <a:buNone/>
            </a:pPr>
            <a:endParaRPr lang="en-US" sz="1200" dirty="0">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1B044300-C77F-55A5-97BB-F36E8601AD54}"/>
              </a:ext>
            </a:extLst>
          </p:cNvPr>
          <p:cNvGraphicFramePr>
            <a:graphicFrameLocks noGrp="1"/>
          </p:cNvGraphicFramePr>
          <p:nvPr>
            <p:extLst>
              <p:ext uri="{D42A27DB-BD31-4B8C-83A1-F6EECF244321}">
                <p14:modId xmlns:p14="http://schemas.microsoft.com/office/powerpoint/2010/main" val="3209435930"/>
              </p:ext>
            </p:extLst>
          </p:nvPr>
        </p:nvGraphicFramePr>
        <p:xfrm>
          <a:off x="545910" y="2283487"/>
          <a:ext cx="10767238" cy="4139084"/>
        </p:xfrm>
        <a:graphic>
          <a:graphicData uri="http://schemas.openxmlformats.org/drawingml/2006/table">
            <a:tbl>
              <a:tblPr firstRow="1" bandRow="1">
                <a:tableStyleId>{D7AC3CCA-C797-4891-BE02-D94E43425B78}</a:tableStyleId>
              </a:tblPr>
              <a:tblGrid>
                <a:gridCol w="2998877">
                  <a:extLst>
                    <a:ext uri="{9D8B030D-6E8A-4147-A177-3AD203B41FA5}">
                      <a16:colId xmlns:a16="http://schemas.microsoft.com/office/drawing/2014/main" val="3873629107"/>
                    </a:ext>
                  </a:extLst>
                </a:gridCol>
                <a:gridCol w="435575">
                  <a:extLst>
                    <a:ext uri="{9D8B030D-6E8A-4147-A177-3AD203B41FA5}">
                      <a16:colId xmlns:a16="http://schemas.microsoft.com/office/drawing/2014/main" val="4253184972"/>
                    </a:ext>
                  </a:extLst>
                </a:gridCol>
                <a:gridCol w="435575">
                  <a:extLst>
                    <a:ext uri="{9D8B030D-6E8A-4147-A177-3AD203B41FA5}">
                      <a16:colId xmlns:a16="http://schemas.microsoft.com/office/drawing/2014/main" val="2658216161"/>
                    </a:ext>
                  </a:extLst>
                </a:gridCol>
                <a:gridCol w="446743">
                  <a:extLst>
                    <a:ext uri="{9D8B030D-6E8A-4147-A177-3AD203B41FA5}">
                      <a16:colId xmlns:a16="http://schemas.microsoft.com/office/drawing/2014/main" val="3172358083"/>
                    </a:ext>
                  </a:extLst>
                </a:gridCol>
                <a:gridCol w="435575">
                  <a:extLst>
                    <a:ext uri="{9D8B030D-6E8A-4147-A177-3AD203B41FA5}">
                      <a16:colId xmlns:a16="http://schemas.microsoft.com/office/drawing/2014/main" val="1258363132"/>
                    </a:ext>
                  </a:extLst>
                </a:gridCol>
                <a:gridCol w="446743">
                  <a:extLst>
                    <a:ext uri="{9D8B030D-6E8A-4147-A177-3AD203B41FA5}">
                      <a16:colId xmlns:a16="http://schemas.microsoft.com/office/drawing/2014/main" val="4209045133"/>
                    </a:ext>
                  </a:extLst>
                </a:gridCol>
                <a:gridCol w="420771">
                  <a:extLst>
                    <a:ext uri="{9D8B030D-6E8A-4147-A177-3AD203B41FA5}">
                      <a16:colId xmlns:a16="http://schemas.microsoft.com/office/drawing/2014/main" val="3047629878"/>
                    </a:ext>
                  </a:extLst>
                </a:gridCol>
                <a:gridCol w="418706">
                  <a:extLst>
                    <a:ext uri="{9D8B030D-6E8A-4147-A177-3AD203B41FA5}">
                      <a16:colId xmlns:a16="http://schemas.microsoft.com/office/drawing/2014/main" val="187584357"/>
                    </a:ext>
                  </a:extLst>
                </a:gridCol>
                <a:gridCol w="418706">
                  <a:extLst>
                    <a:ext uri="{9D8B030D-6E8A-4147-A177-3AD203B41FA5}">
                      <a16:colId xmlns:a16="http://schemas.microsoft.com/office/drawing/2014/main" val="1885065700"/>
                    </a:ext>
                  </a:extLst>
                </a:gridCol>
                <a:gridCol w="418708">
                  <a:extLst>
                    <a:ext uri="{9D8B030D-6E8A-4147-A177-3AD203B41FA5}">
                      <a16:colId xmlns:a16="http://schemas.microsoft.com/office/drawing/2014/main" val="2177088567"/>
                    </a:ext>
                  </a:extLst>
                </a:gridCol>
                <a:gridCol w="575722">
                  <a:extLst>
                    <a:ext uri="{9D8B030D-6E8A-4147-A177-3AD203B41FA5}">
                      <a16:colId xmlns:a16="http://schemas.microsoft.com/office/drawing/2014/main" val="1696963832"/>
                    </a:ext>
                  </a:extLst>
                </a:gridCol>
                <a:gridCol w="558279">
                  <a:extLst>
                    <a:ext uri="{9D8B030D-6E8A-4147-A177-3AD203B41FA5}">
                      <a16:colId xmlns:a16="http://schemas.microsoft.com/office/drawing/2014/main" val="1864940081"/>
                    </a:ext>
                  </a:extLst>
                </a:gridCol>
                <a:gridCol w="540832">
                  <a:extLst>
                    <a:ext uri="{9D8B030D-6E8A-4147-A177-3AD203B41FA5}">
                      <a16:colId xmlns:a16="http://schemas.microsoft.com/office/drawing/2014/main" val="3854905977"/>
                    </a:ext>
                  </a:extLst>
                </a:gridCol>
                <a:gridCol w="540832">
                  <a:extLst>
                    <a:ext uri="{9D8B030D-6E8A-4147-A177-3AD203B41FA5}">
                      <a16:colId xmlns:a16="http://schemas.microsoft.com/office/drawing/2014/main" val="4176269575"/>
                    </a:ext>
                  </a:extLst>
                </a:gridCol>
                <a:gridCol w="540832">
                  <a:extLst>
                    <a:ext uri="{9D8B030D-6E8A-4147-A177-3AD203B41FA5}">
                      <a16:colId xmlns:a16="http://schemas.microsoft.com/office/drawing/2014/main" val="1665542848"/>
                    </a:ext>
                  </a:extLst>
                </a:gridCol>
                <a:gridCol w="540832">
                  <a:extLst>
                    <a:ext uri="{9D8B030D-6E8A-4147-A177-3AD203B41FA5}">
                      <a16:colId xmlns:a16="http://schemas.microsoft.com/office/drawing/2014/main" val="2715812328"/>
                    </a:ext>
                  </a:extLst>
                </a:gridCol>
                <a:gridCol w="593930">
                  <a:extLst>
                    <a:ext uri="{9D8B030D-6E8A-4147-A177-3AD203B41FA5}">
                      <a16:colId xmlns:a16="http://schemas.microsoft.com/office/drawing/2014/main" val="916984128"/>
                    </a:ext>
                  </a:extLst>
                </a:gridCol>
              </a:tblGrid>
              <a:tr h="625098">
                <a:tc>
                  <a:txBody>
                    <a:bodyPr/>
                    <a:lstStyle/>
                    <a:p>
                      <a:pPr algn="ctr"/>
                      <a:r>
                        <a:rPr lang="en-US" sz="1400" dirty="0">
                          <a:solidFill>
                            <a:schemeClr val="bg1"/>
                          </a:solidFill>
                          <a:latin typeface="Calibri" panose="020F0502020204030204" pitchFamily="34" charset="0"/>
                          <a:cs typeface="Calibri" panose="020F0502020204030204" pitchFamily="34" charset="0"/>
                        </a:rPr>
                        <a:t>Causes (inputs)</a:t>
                      </a:r>
                      <a:endParaRPr lang="uk-UA" sz="1400" dirty="0">
                        <a:solidFill>
                          <a:schemeClr val="bg1"/>
                        </a:solidFill>
                        <a:latin typeface="Calibri" panose="020F0502020204030204" pitchFamily="34" charset="0"/>
                        <a:cs typeface="Calibri" panose="020F0502020204030204" pitchFamily="34" charset="0"/>
                      </a:endParaRPr>
                    </a:p>
                  </a:txBody>
                  <a:tcPr marL="89779" marR="89779" marT="44889" marB="44889">
                    <a:solidFill>
                      <a:schemeClr val="accent1">
                        <a:lumMod val="60000"/>
                        <a:lumOff val="40000"/>
                      </a:schemeClr>
                    </a:solidFill>
                  </a:tcPr>
                </a:tc>
                <a:tc>
                  <a:txBody>
                    <a:bodyPr/>
                    <a:lstStyle/>
                    <a:p>
                      <a:r>
                        <a:rPr lang="en-US" sz="1400" dirty="0">
                          <a:solidFill>
                            <a:schemeClr val="bg1"/>
                          </a:solidFill>
                          <a:latin typeface="Calibri" panose="020F0502020204030204" pitchFamily="34" charset="0"/>
                          <a:cs typeface="Calibri" panose="020F0502020204030204" pitchFamily="34" charset="0"/>
                        </a:rPr>
                        <a:t>R1</a:t>
                      </a:r>
                      <a:endParaRPr lang="uk-UA" sz="1400" b="0" dirty="0">
                        <a:solidFill>
                          <a:schemeClr val="bg1"/>
                        </a:solidFill>
                        <a:latin typeface="Calibri" panose="020F0502020204030204" pitchFamily="34" charset="0"/>
                        <a:cs typeface="Calibri" panose="020F0502020204030204" pitchFamily="34" charset="0"/>
                      </a:endParaRPr>
                    </a:p>
                  </a:txBody>
                  <a:tcPr marL="89779" marR="89779" marT="44889" marB="44889">
                    <a:solidFill>
                      <a:schemeClr val="accent1">
                        <a:lumMod val="60000"/>
                        <a:lumOff val="40000"/>
                      </a:schemeClr>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en-US" sz="1400" kern="1200" dirty="0">
                          <a:solidFill>
                            <a:schemeClr val="bg1"/>
                          </a:solidFill>
                          <a:latin typeface="Calibri" panose="020F0502020204030204" pitchFamily="34" charset="0"/>
                          <a:cs typeface="Calibri" panose="020F0502020204030204" pitchFamily="34" charset="0"/>
                        </a:rPr>
                        <a:t>R2</a:t>
                      </a:r>
                      <a:endParaRPr lang="uk-UA" sz="1400" kern="1200" dirty="0">
                        <a:solidFill>
                          <a:schemeClr val="bg1"/>
                        </a:solidFill>
                        <a:latin typeface="Calibri" panose="020F0502020204030204" pitchFamily="34" charset="0"/>
                        <a:cs typeface="Calibri" panose="020F0502020204030204" pitchFamily="34" charset="0"/>
                      </a:endParaRPr>
                    </a:p>
                    <a:p>
                      <a:endParaRPr lang="uk-UA" sz="1400" b="0" kern="1200" dirty="0">
                        <a:solidFill>
                          <a:schemeClr val="bg1"/>
                        </a:solidFill>
                        <a:latin typeface="Calibri" panose="020F0502020204030204" pitchFamily="34" charset="0"/>
                        <a:ea typeface="+mn-ea"/>
                        <a:cs typeface="Calibri" panose="020F0502020204030204" pitchFamily="34" charset="0"/>
                      </a:endParaRPr>
                    </a:p>
                  </a:txBody>
                  <a:tcPr marL="89779" marR="89779" marT="44889" marB="44889">
                    <a:solidFill>
                      <a:schemeClr val="accent1">
                        <a:lumMod val="60000"/>
                        <a:lumOff val="40000"/>
                      </a:schemeClr>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Calibri" panose="020F0502020204030204" pitchFamily="34" charset="0"/>
                          <a:cs typeface="Calibri" panose="020F0502020204030204" pitchFamily="34" charset="0"/>
                        </a:rPr>
                        <a:t>R3</a:t>
                      </a:r>
                      <a:endParaRPr lang="uk-UA" sz="1400" dirty="0">
                        <a:solidFill>
                          <a:schemeClr val="bg1"/>
                        </a:solidFill>
                        <a:latin typeface="Calibri" panose="020F0502020204030204" pitchFamily="34" charset="0"/>
                        <a:cs typeface="Calibri" panose="020F0502020204030204" pitchFamily="34" charset="0"/>
                      </a:endParaRPr>
                    </a:p>
                    <a:p>
                      <a:endParaRPr lang="uk-UA" sz="1400" b="0" kern="1200" dirty="0">
                        <a:solidFill>
                          <a:schemeClr val="bg1"/>
                        </a:solidFill>
                        <a:latin typeface="Calibri" panose="020F0502020204030204" pitchFamily="34" charset="0"/>
                        <a:ea typeface="+mn-ea"/>
                        <a:cs typeface="Calibri" panose="020F0502020204030204" pitchFamily="34" charset="0"/>
                      </a:endParaRPr>
                    </a:p>
                  </a:txBody>
                  <a:tcPr marL="89779" marR="89779" marT="44889" marB="44889">
                    <a:solidFill>
                      <a:schemeClr val="accent1">
                        <a:lumMod val="60000"/>
                        <a:lumOff val="40000"/>
                      </a:schemeClr>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Calibri" panose="020F0502020204030204" pitchFamily="34" charset="0"/>
                          <a:cs typeface="Calibri" panose="020F0502020204030204" pitchFamily="34" charset="0"/>
                        </a:rPr>
                        <a:t>R4</a:t>
                      </a:r>
                      <a:endParaRPr lang="uk-UA" sz="1400" b="0" kern="1200" dirty="0">
                        <a:solidFill>
                          <a:schemeClr val="bg1"/>
                        </a:solidFill>
                        <a:latin typeface="Calibri" panose="020F0502020204030204" pitchFamily="34" charset="0"/>
                        <a:ea typeface="+mn-ea"/>
                        <a:cs typeface="Calibri" panose="020F0502020204030204" pitchFamily="34" charset="0"/>
                      </a:endParaRPr>
                    </a:p>
                  </a:txBody>
                  <a:tcPr marL="89779" marR="89779" marT="44889" marB="44889">
                    <a:solidFill>
                      <a:schemeClr val="accent1">
                        <a:lumMod val="60000"/>
                        <a:lumOff val="40000"/>
                      </a:schemeClr>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Calibri" panose="020F0502020204030204" pitchFamily="34" charset="0"/>
                          <a:cs typeface="Calibri" panose="020F0502020204030204" pitchFamily="34" charset="0"/>
                        </a:rPr>
                        <a:t>R5</a:t>
                      </a:r>
                      <a:endParaRPr lang="uk-UA" sz="1400" b="0" dirty="0">
                        <a:solidFill>
                          <a:schemeClr val="bg1"/>
                        </a:solidFill>
                        <a:latin typeface="Calibri" panose="020F0502020204030204" pitchFamily="34" charset="0"/>
                        <a:cs typeface="Calibri" panose="020F0502020204030204" pitchFamily="34" charset="0"/>
                      </a:endParaRPr>
                    </a:p>
                  </a:txBody>
                  <a:tcPr marL="89779" marR="89779" marT="44889" marB="44889">
                    <a:solidFill>
                      <a:schemeClr val="accent1">
                        <a:lumMod val="60000"/>
                        <a:lumOff val="40000"/>
                      </a:schemeClr>
                    </a:solidFill>
                  </a:tcPr>
                </a:tc>
                <a:tc>
                  <a:txBody>
                    <a:bodyPr/>
                    <a:lstStyle/>
                    <a:p>
                      <a:r>
                        <a:rPr lang="en-US" sz="1400" kern="1200" dirty="0">
                          <a:solidFill>
                            <a:schemeClr val="bg1"/>
                          </a:solidFill>
                          <a:latin typeface="Calibri" panose="020F0502020204030204" pitchFamily="34" charset="0"/>
                          <a:cs typeface="Calibri" panose="020F0502020204030204" pitchFamily="34" charset="0"/>
                        </a:rPr>
                        <a:t>R6</a:t>
                      </a:r>
                      <a:endParaRPr lang="uk-UA" sz="1400" b="0" kern="1200" dirty="0">
                        <a:solidFill>
                          <a:schemeClr val="bg1"/>
                        </a:solidFill>
                        <a:latin typeface="Calibri" panose="020F0502020204030204" pitchFamily="34" charset="0"/>
                        <a:ea typeface="+mn-ea"/>
                        <a:cs typeface="Calibri" panose="020F0502020204030204" pitchFamily="34" charset="0"/>
                      </a:endParaRPr>
                    </a:p>
                  </a:txBody>
                  <a:tcPr marL="89779" marR="89779" marT="44889" marB="44889">
                    <a:solidFill>
                      <a:schemeClr val="accent1">
                        <a:lumMod val="60000"/>
                        <a:lumOff val="40000"/>
                      </a:schemeClr>
                    </a:solidFill>
                  </a:tcPr>
                </a:tc>
                <a:tc>
                  <a:txBody>
                    <a:bodyPr/>
                    <a:lstStyle/>
                    <a:p>
                      <a:r>
                        <a:rPr lang="en-US" sz="1400" kern="1200" dirty="0">
                          <a:solidFill>
                            <a:schemeClr val="bg1"/>
                          </a:solidFill>
                          <a:latin typeface="Calibri" panose="020F0502020204030204" pitchFamily="34" charset="0"/>
                          <a:cs typeface="Calibri" panose="020F0502020204030204" pitchFamily="34" charset="0"/>
                        </a:rPr>
                        <a:t>R7</a:t>
                      </a:r>
                      <a:endParaRPr lang="uk-UA" sz="1400" b="0" kern="1200" dirty="0">
                        <a:solidFill>
                          <a:schemeClr val="bg1"/>
                        </a:solidFill>
                        <a:latin typeface="Calibri" panose="020F0502020204030204" pitchFamily="34" charset="0"/>
                        <a:ea typeface="+mn-ea"/>
                        <a:cs typeface="Calibri" panose="020F0502020204030204" pitchFamily="34" charset="0"/>
                      </a:endParaRPr>
                    </a:p>
                  </a:txBody>
                  <a:tcPr marL="89779" marR="89779" marT="44889" marB="44889">
                    <a:solidFill>
                      <a:schemeClr val="accent1">
                        <a:lumMod val="60000"/>
                        <a:lumOff val="40000"/>
                      </a:schemeClr>
                    </a:solidFill>
                  </a:tcPr>
                </a:tc>
                <a:tc>
                  <a:txBody>
                    <a:bodyPr/>
                    <a:lstStyle/>
                    <a:p>
                      <a:r>
                        <a:rPr lang="en-US" sz="1400" kern="1200" dirty="0">
                          <a:solidFill>
                            <a:schemeClr val="bg1"/>
                          </a:solidFill>
                          <a:latin typeface="Calibri" panose="020F0502020204030204" pitchFamily="34" charset="0"/>
                          <a:cs typeface="Calibri" panose="020F0502020204030204" pitchFamily="34" charset="0"/>
                        </a:rPr>
                        <a:t>R8</a:t>
                      </a:r>
                      <a:endParaRPr lang="uk-UA" sz="1400" b="0" kern="1200" dirty="0">
                        <a:solidFill>
                          <a:schemeClr val="bg1"/>
                        </a:solidFill>
                        <a:latin typeface="Calibri" panose="020F0502020204030204" pitchFamily="34" charset="0"/>
                        <a:ea typeface="+mn-ea"/>
                        <a:cs typeface="Calibri" panose="020F0502020204030204" pitchFamily="34" charset="0"/>
                      </a:endParaRPr>
                    </a:p>
                  </a:txBody>
                  <a:tcPr marL="89779" marR="89779" marT="44889" marB="44889">
                    <a:solidFill>
                      <a:schemeClr val="accent1">
                        <a:lumMod val="60000"/>
                        <a:lumOff val="40000"/>
                      </a:schemeClr>
                    </a:solidFill>
                  </a:tcPr>
                </a:tc>
                <a:tc>
                  <a:txBody>
                    <a:bodyPr/>
                    <a:lstStyle/>
                    <a:p>
                      <a:r>
                        <a:rPr lang="en-US" sz="1400" kern="1200" dirty="0">
                          <a:solidFill>
                            <a:schemeClr val="bg1"/>
                          </a:solidFill>
                          <a:latin typeface="Calibri" panose="020F0502020204030204" pitchFamily="34" charset="0"/>
                          <a:cs typeface="Calibri" panose="020F0502020204030204" pitchFamily="34" charset="0"/>
                        </a:rPr>
                        <a:t>R9</a:t>
                      </a:r>
                      <a:endParaRPr lang="uk-UA" sz="1400" b="0" kern="1200" dirty="0">
                        <a:solidFill>
                          <a:schemeClr val="bg1"/>
                        </a:solidFill>
                        <a:latin typeface="Calibri" panose="020F0502020204030204" pitchFamily="34" charset="0"/>
                        <a:ea typeface="+mn-ea"/>
                        <a:cs typeface="Calibri" panose="020F0502020204030204" pitchFamily="34" charset="0"/>
                      </a:endParaRPr>
                    </a:p>
                  </a:txBody>
                  <a:tcPr marL="89779" marR="89779" marT="44889" marB="44889">
                    <a:solidFill>
                      <a:schemeClr val="accent1">
                        <a:lumMod val="60000"/>
                        <a:lumOff val="40000"/>
                      </a:schemeClr>
                    </a:solidFill>
                  </a:tcPr>
                </a:tc>
                <a:tc>
                  <a:txBody>
                    <a:bodyPr/>
                    <a:lstStyle/>
                    <a:p>
                      <a:r>
                        <a:rPr lang="en-US" sz="1400" kern="1200" dirty="0">
                          <a:solidFill>
                            <a:schemeClr val="bg1"/>
                          </a:solidFill>
                          <a:latin typeface="Calibri" panose="020F0502020204030204" pitchFamily="34" charset="0"/>
                          <a:cs typeface="Calibri" panose="020F0502020204030204" pitchFamily="34" charset="0"/>
                        </a:rPr>
                        <a:t>R10</a:t>
                      </a:r>
                      <a:endParaRPr lang="uk-UA" sz="1400" b="0" kern="1200" dirty="0">
                        <a:solidFill>
                          <a:schemeClr val="bg1"/>
                        </a:solidFill>
                        <a:latin typeface="Calibri" panose="020F0502020204030204" pitchFamily="34" charset="0"/>
                        <a:ea typeface="+mn-ea"/>
                        <a:cs typeface="Calibri" panose="020F0502020204030204" pitchFamily="34" charset="0"/>
                      </a:endParaRPr>
                    </a:p>
                  </a:txBody>
                  <a:tcPr marL="89779" marR="89779" marT="44889" marB="44889">
                    <a:solidFill>
                      <a:schemeClr val="accent1">
                        <a:lumMod val="60000"/>
                        <a:lumOff val="40000"/>
                      </a:schemeClr>
                    </a:solidFill>
                  </a:tcPr>
                </a:tc>
                <a:tc>
                  <a:txBody>
                    <a:bodyPr/>
                    <a:lstStyle/>
                    <a:p>
                      <a:r>
                        <a:rPr lang="en-US" sz="1400" kern="1200" dirty="0">
                          <a:solidFill>
                            <a:schemeClr val="bg1"/>
                          </a:solidFill>
                          <a:latin typeface="Calibri" panose="020F0502020204030204" pitchFamily="34" charset="0"/>
                          <a:cs typeface="Calibri" panose="020F0502020204030204" pitchFamily="34" charset="0"/>
                        </a:rPr>
                        <a:t>R11</a:t>
                      </a:r>
                      <a:endParaRPr lang="uk-UA" sz="1400" b="0" kern="1200" dirty="0">
                        <a:solidFill>
                          <a:schemeClr val="bg1"/>
                        </a:solidFill>
                        <a:latin typeface="Calibri" panose="020F0502020204030204" pitchFamily="34" charset="0"/>
                        <a:ea typeface="+mn-ea"/>
                        <a:cs typeface="Calibri" panose="020F0502020204030204" pitchFamily="34" charset="0"/>
                      </a:endParaRPr>
                    </a:p>
                  </a:txBody>
                  <a:tcPr marL="89779" marR="89779" marT="44889" marB="44889">
                    <a:solidFill>
                      <a:schemeClr val="accent1">
                        <a:lumMod val="60000"/>
                        <a:lumOff val="40000"/>
                      </a:schemeClr>
                    </a:solidFill>
                  </a:tcPr>
                </a:tc>
                <a:tc>
                  <a:txBody>
                    <a:bodyPr/>
                    <a:lstStyle/>
                    <a:p>
                      <a:r>
                        <a:rPr lang="en-US" sz="1400" kern="1200" dirty="0">
                          <a:solidFill>
                            <a:schemeClr val="bg1"/>
                          </a:solidFill>
                          <a:latin typeface="Calibri" panose="020F0502020204030204" pitchFamily="34" charset="0"/>
                          <a:cs typeface="Calibri" panose="020F0502020204030204" pitchFamily="34" charset="0"/>
                        </a:rPr>
                        <a:t>R12</a:t>
                      </a:r>
                      <a:endParaRPr lang="uk-UA" sz="1400" b="0" kern="1200" dirty="0">
                        <a:solidFill>
                          <a:schemeClr val="bg1"/>
                        </a:solidFill>
                        <a:latin typeface="Calibri" panose="020F0502020204030204" pitchFamily="34" charset="0"/>
                        <a:ea typeface="+mn-ea"/>
                        <a:cs typeface="Calibri" panose="020F0502020204030204" pitchFamily="34" charset="0"/>
                      </a:endParaRPr>
                    </a:p>
                  </a:txBody>
                  <a:tcPr marL="89779" marR="89779" marT="44889" marB="44889">
                    <a:solidFill>
                      <a:schemeClr val="accent1">
                        <a:lumMod val="60000"/>
                        <a:lumOff val="40000"/>
                      </a:schemeClr>
                    </a:solidFill>
                  </a:tcPr>
                </a:tc>
                <a:tc>
                  <a:txBody>
                    <a:bodyPr/>
                    <a:lstStyle/>
                    <a:p>
                      <a:r>
                        <a:rPr lang="en-US" sz="1400" kern="1200" dirty="0">
                          <a:solidFill>
                            <a:schemeClr val="bg1"/>
                          </a:solidFill>
                          <a:latin typeface="Calibri" panose="020F0502020204030204" pitchFamily="34" charset="0"/>
                          <a:cs typeface="Calibri" panose="020F0502020204030204" pitchFamily="34" charset="0"/>
                        </a:rPr>
                        <a:t>R13</a:t>
                      </a:r>
                      <a:endParaRPr lang="uk-UA" sz="1400" b="0" kern="1200" dirty="0">
                        <a:solidFill>
                          <a:schemeClr val="bg1"/>
                        </a:solidFill>
                        <a:latin typeface="Calibri" panose="020F0502020204030204" pitchFamily="34" charset="0"/>
                        <a:ea typeface="+mn-ea"/>
                        <a:cs typeface="Calibri" panose="020F0502020204030204" pitchFamily="34" charset="0"/>
                      </a:endParaRPr>
                    </a:p>
                  </a:txBody>
                  <a:tcPr marL="89779" marR="89779" marT="44889" marB="44889">
                    <a:solidFill>
                      <a:schemeClr val="accent1">
                        <a:lumMod val="60000"/>
                        <a:lumOff val="40000"/>
                      </a:schemeClr>
                    </a:solidFill>
                  </a:tcPr>
                </a:tc>
                <a:tc>
                  <a:txBody>
                    <a:bodyPr/>
                    <a:lstStyle/>
                    <a:p>
                      <a:r>
                        <a:rPr lang="en-US" sz="1400" kern="1200" dirty="0">
                          <a:solidFill>
                            <a:schemeClr val="bg1"/>
                          </a:solidFill>
                          <a:latin typeface="Calibri" panose="020F0502020204030204" pitchFamily="34" charset="0"/>
                          <a:cs typeface="Calibri" panose="020F0502020204030204" pitchFamily="34" charset="0"/>
                        </a:rPr>
                        <a:t>R14</a:t>
                      </a:r>
                      <a:endParaRPr lang="uk-UA" sz="1400" b="0" kern="1200" dirty="0">
                        <a:solidFill>
                          <a:schemeClr val="bg1"/>
                        </a:solidFill>
                        <a:latin typeface="Calibri" panose="020F0502020204030204" pitchFamily="34" charset="0"/>
                        <a:ea typeface="+mn-ea"/>
                        <a:cs typeface="Calibri" panose="020F0502020204030204" pitchFamily="34" charset="0"/>
                      </a:endParaRPr>
                    </a:p>
                  </a:txBody>
                  <a:tcPr marL="89779" marR="89779" marT="44889" marB="44889">
                    <a:solidFill>
                      <a:schemeClr val="accent1">
                        <a:lumMod val="60000"/>
                        <a:lumOff val="40000"/>
                      </a:schemeClr>
                    </a:solidFill>
                  </a:tcPr>
                </a:tc>
                <a:tc>
                  <a:txBody>
                    <a:bodyPr/>
                    <a:lstStyle/>
                    <a:p>
                      <a:r>
                        <a:rPr lang="en-US" sz="1400" kern="1200" dirty="0">
                          <a:solidFill>
                            <a:schemeClr val="bg1"/>
                          </a:solidFill>
                          <a:latin typeface="Calibri" panose="020F0502020204030204" pitchFamily="34" charset="0"/>
                          <a:cs typeface="Calibri" panose="020F0502020204030204" pitchFamily="34" charset="0"/>
                        </a:rPr>
                        <a:t>R15</a:t>
                      </a:r>
                      <a:endParaRPr lang="uk-UA" sz="1400" b="0" kern="1200" dirty="0">
                        <a:solidFill>
                          <a:schemeClr val="bg1"/>
                        </a:solidFill>
                        <a:latin typeface="Calibri" panose="020F0502020204030204" pitchFamily="34" charset="0"/>
                        <a:ea typeface="+mn-ea"/>
                        <a:cs typeface="Calibri" panose="020F0502020204030204" pitchFamily="34" charset="0"/>
                      </a:endParaRPr>
                    </a:p>
                  </a:txBody>
                  <a:tcPr marL="89779" marR="89779" marT="44889" marB="44889">
                    <a:solidFill>
                      <a:schemeClr val="accent1">
                        <a:lumMod val="60000"/>
                        <a:lumOff val="40000"/>
                      </a:schemeClr>
                    </a:solidFill>
                  </a:tcPr>
                </a:tc>
                <a:tc>
                  <a:txBody>
                    <a:bodyPr/>
                    <a:lstStyle/>
                    <a:p>
                      <a:r>
                        <a:rPr lang="en-US" sz="1400" kern="1200" dirty="0">
                          <a:solidFill>
                            <a:schemeClr val="bg1"/>
                          </a:solidFill>
                          <a:latin typeface="Calibri" panose="020F0502020204030204" pitchFamily="34" charset="0"/>
                          <a:cs typeface="Calibri" panose="020F0502020204030204" pitchFamily="34" charset="0"/>
                        </a:rPr>
                        <a:t>R16</a:t>
                      </a:r>
                      <a:endParaRPr lang="uk-UA" sz="1400" b="0" kern="1200" dirty="0">
                        <a:solidFill>
                          <a:schemeClr val="bg1"/>
                        </a:solidFill>
                        <a:latin typeface="Calibri" panose="020F0502020204030204" pitchFamily="34" charset="0"/>
                        <a:ea typeface="+mn-ea"/>
                        <a:cs typeface="Calibri" panose="020F0502020204030204" pitchFamily="34" charset="0"/>
                      </a:endParaRPr>
                    </a:p>
                  </a:txBody>
                  <a:tcPr marL="89779" marR="89779" marT="44889" marB="44889">
                    <a:solidFill>
                      <a:schemeClr val="accent1">
                        <a:lumMod val="60000"/>
                        <a:lumOff val="40000"/>
                      </a:schemeClr>
                    </a:solidFill>
                  </a:tcPr>
                </a:tc>
                <a:extLst>
                  <a:ext uri="{0D108BD9-81ED-4DB2-BD59-A6C34878D82A}">
                    <a16:rowId xmlns:a16="http://schemas.microsoft.com/office/drawing/2014/main" val="1003397530"/>
                  </a:ext>
                </a:extLst>
              </a:tr>
              <a:tr h="625098">
                <a:tc>
                  <a:txBody>
                    <a:bodyPr/>
                    <a:lstStyle/>
                    <a:p>
                      <a:r>
                        <a:rPr lang="en-US" sz="1400" dirty="0">
                          <a:solidFill>
                            <a:schemeClr val="tx1"/>
                          </a:solidFill>
                          <a:latin typeface="Calibri" panose="020F0502020204030204" pitchFamily="34" charset="0"/>
                          <a:cs typeface="Calibri" panose="020F0502020204030204" pitchFamily="34" charset="0"/>
                        </a:rPr>
                        <a:t>A new customer opening a credit card account – 5%</a:t>
                      </a:r>
                      <a:endParaRPr lang="uk-UA" sz="1400" dirty="0">
                        <a:solidFill>
                          <a:schemeClr val="tx1"/>
                        </a:solidFill>
                        <a:latin typeface="Calibri" panose="020F0502020204030204" pitchFamily="34" charset="0"/>
                        <a:cs typeface="Calibri" panose="020F0502020204030204" pitchFamily="34" charset="0"/>
                      </a:endParaRPr>
                    </a:p>
                  </a:txBody>
                  <a:tcPr marL="89779" marR="89779" marT="44889" marB="44889">
                    <a:solidFill>
                      <a:schemeClr val="accent4">
                        <a:lumMod val="20000"/>
                        <a:lumOff val="80000"/>
                      </a:schemeClr>
                    </a:solidFill>
                  </a:tcPr>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extLst>
                  <a:ext uri="{0D108BD9-81ED-4DB2-BD59-A6C34878D82A}">
                    <a16:rowId xmlns:a16="http://schemas.microsoft.com/office/drawing/2014/main" val="624345165"/>
                  </a:ext>
                </a:extLst>
              </a:tr>
              <a:tr h="625098">
                <a:tc>
                  <a:txBody>
                    <a:bodyPr/>
                    <a:lstStyle/>
                    <a:p>
                      <a:r>
                        <a:rPr lang="en-US" sz="1400" kern="1200" dirty="0">
                          <a:solidFill>
                            <a:schemeClr val="tx1"/>
                          </a:solidFill>
                          <a:latin typeface="Calibri" panose="020F0502020204030204" pitchFamily="34" charset="0"/>
                          <a:cs typeface="Calibri" panose="020F0502020204030204" pitchFamily="34" charset="0"/>
                        </a:rPr>
                        <a:t>An existing customer and works with bank more than a year – 15%</a:t>
                      </a:r>
                      <a:endParaRPr lang="uk-UA" sz="1400" kern="1200" dirty="0">
                        <a:solidFill>
                          <a:schemeClr val="tx1"/>
                        </a:solidFill>
                        <a:latin typeface="Calibri" panose="020F0502020204030204" pitchFamily="34" charset="0"/>
                        <a:ea typeface="+mn-ea"/>
                        <a:cs typeface="Calibri" panose="020F0502020204030204" pitchFamily="34" charset="0"/>
                      </a:endParaRPr>
                    </a:p>
                  </a:txBody>
                  <a:tcPr marL="89779" marR="89779" marT="44889" marB="44889">
                    <a:solidFill>
                      <a:schemeClr val="accent4">
                        <a:lumMod val="20000"/>
                        <a:lumOff val="80000"/>
                      </a:schemeClr>
                    </a:solidFill>
                  </a:tcPr>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extLst>
                  <a:ext uri="{0D108BD9-81ED-4DB2-BD59-A6C34878D82A}">
                    <a16:rowId xmlns:a16="http://schemas.microsoft.com/office/drawing/2014/main" val="2625417598"/>
                  </a:ext>
                </a:extLst>
              </a:tr>
              <a:tr h="625098">
                <a:tc>
                  <a:txBody>
                    <a:bodyPr/>
                    <a:lstStyle/>
                    <a:p>
                      <a:pPr marL="0" algn="l" defTabSz="914309" rtl="0" eaLnBrk="1" latinLnBrk="0" hangingPunct="1"/>
                      <a:r>
                        <a:rPr lang="en-US" sz="1400" dirty="0">
                          <a:solidFill>
                            <a:schemeClr val="tx1"/>
                          </a:solidFill>
                          <a:latin typeface="Calibri" panose="020F0502020204030204" pitchFamily="34" charset="0"/>
                          <a:cs typeface="Calibri" panose="020F0502020204030204" pitchFamily="34" charset="0"/>
                        </a:rPr>
                        <a:t>A bank client and works with bank less than a year – 10%</a:t>
                      </a:r>
                      <a:endParaRPr lang="uk-UA" sz="1400" kern="1200" dirty="0">
                        <a:solidFill>
                          <a:schemeClr val="tx1"/>
                        </a:solidFill>
                        <a:latin typeface="Calibri" panose="020F0502020204030204" pitchFamily="34" charset="0"/>
                        <a:ea typeface="+mn-ea"/>
                        <a:cs typeface="Calibri" panose="020F0502020204030204" pitchFamily="34" charset="0"/>
                      </a:endParaRPr>
                    </a:p>
                  </a:txBody>
                  <a:tcPr marL="89779" marR="89779" marT="44889" marB="44889">
                    <a:solidFill>
                      <a:srgbClr val="FF0000"/>
                    </a:solidFill>
                  </a:tcPr>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solidFill>
                      <a:srgbClr val="FF0000"/>
                    </a:solidFill>
                  </a:tcPr>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solidFill>
                      <a:srgbClr val="FF0000"/>
                    </a:solidFill>
                  </a:tcPr>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solidFill>
                      <a:srgbClr val="FF0000"/>
                    </a:solidFill>
                  </a:tcPr>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solidFill>
                      <a:srgbClr val="FF0000"/>
                    </a:solidFill>
                  </a:tcPr>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solidFill>
                      <a:srgbClr val="FF0000"/>
                    </a:solidFill>
                  </a:tcPr>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solidFill>
                      <a:srgbClr val="FF0000"/>
                    </a:solidFill>
                  </a:tcPr>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solidFill>
                      <a:srgbClr val="FF0000"/>
                    </a:solidFill>
                  </a:tcPr>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solidFill>
                      <a:srgbClr val="FF0000"/>
                    </a:solidFill>
                  </a:tcPr>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solidFill>
                      <a:srgbClr val="FF0000"/>
                    </a:solidFill>
                  </a:tcPr>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solidFill>
                      <a:srgbClr val="FF0000"/>
                    </a:solidFill>
                  </a:tcPr>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solidFill>
                      <a:srgbClr val="FF0000"/>
                    </a:solidFill>
                  </a:tcPr>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solidFill>
                      <a:srgbClr val="FF0000"/>
                    </a:solidFill>
                  </a:tcPr>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solidFill>
                      <a:srgbClr val="FF0000"/>
                    </a:solidFill>
                  </a:tcPr>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solidFill>
                      <a:srgbClr val="FF0000"/>
                    </a:solidFill>
                  </a:tcPr>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solidFill>
                      <a:srgbClr val="FF0000"/>
                    </a:solidFill>
                  </a:tcPr>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solidFill>
                      <a:srgbClr val="FF0000"/>
                    </a:solidFill>
                  </a:tcPr>
                </a:tc>
                <a:extLst>
                  <a:ext uri="{0D108BD9-81ED-4DB2-BD59-A6C34878D82A}">
                    <a16:rowId xmlns:a16="http://schemas.microsoft.com/office/drawing/2014/main" val="560193415"/>
                  </a:ext>
                </a:extLst>
              </a:tr>
              <a:tr h="378693">
                <a:tc>
                  <a:txBody>
                    <a:bodyPr/>
                    <a:lstStyle/>
                    <a:p>
                      <a:pPr marL="0" algn="l" defTabSz="914309" rtl="0" eaLnBrk="1" latinLnBrk="0" hangingPunct="1"/>
                      <a:r>
                        <a:rPr lang="en-US" sz="1400" dirty="0">
                          <a:solidFill>
                            <a:schemeClr val="tx1"/>
                          </a:solidFill>
                          <a:latin typeface="Calibri" panose="020F0502020204030204" pitchFamily="34" charset="0"/>
                          <a:cs typeface="Calibri" panose="020F0502020204030204" pitchFamily="34" charset="0"/>
                        </a:rPr>
                        <a:t>Have a coupon – 20%</a:t>
                      </a:r>
                      <a:endParaRPr lang="uk-UA" sz="1400" kern="1200" dirty="0">
                        <a:solidFill>
                          <a:schemeClr val="tx1"/>
                        </a:solidFill>
                        <a:latin typeface="Calibri" panose="020F0502020204030204" pitchFamily="34" charset="0"/>
                        <a:ea typeface="+mn-ea"/>
                        <a:cs typeface="Calibri" panose="020F0502020204030204" pitchFamily="34" charset="0"/>
                      </a:endParaRPr>
                    </a:p>
                  </a:txBody>
                  <a:tcPr marL="89779" marR="89779" marT="44889" marB="44889">
                    <a:solidFill>
                      <a:schemeClr val="accent4">
                        <a:lumMod val="20000"/>
                        <a:lumOff val="80000"/>
                      </a:schemeClr>
                    </a:solidFill>
                  </a:tcPr>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89779" marR="89779" marT="44889" marB="44889"/>
                </a:tc>
                <a:extLst>
                  <a:ext uri="{0D108BD9-81ED-4DB2-BD59-A6C34878D82A}">
                    <a16:rowId xmlns:a16="http://schemas.microsoft.com/office/drawing/2014/main" val="2409206966"/>
                  </a:ext>
                </a:extLst>
              </a:tr>
              <a:tr h="378693">
                <a:tc gridSpan="17">
                  <a:txBody>
                    <a:bodyPr/>
                    <a:lstStyle/>
                    <a:p>
                      <a:pPr marL="0" algn="ctr" defTabSz="914309" rtl="0" eaLnBrk="1" latinLnBrk="0" hangingPunct="1"/>
                      <a:r>
                        <a:rPr lang="en-US" sz="1400" b="1" kern="1200" dirty="0">
                          <a:solidFill>
                            <a:schemeClr val="bg1"/>
                          </a:solidFill>
                          <a:latin typeface="Calibri" panose="020F0502020204030204" pitchFamily="34" charset="0"/>
                          <a:cs typeface="Calibri" panose="020F0502020204030204" pitchFamily="34" charset="0"/>
                        </a:rPr>
                        <a:t>Effects (Outputs)</a:t>
                      </a:r>
                      <a:endParaRPr lang="uk-UA" sz="1400" b="1" kern="1200" dirty="0">
                        <a:solidFill>
                          <a:schemeClr val="bg1"/>
                        </a:solidFill>
                        <a:latin typeface="Calibri" panose="020F0502020204030204" pitchFamily="34" charset="0"/>
                        <a:ea typeface="+mn-ea"/>
                        <a:cs typeface="Calibri" panose="020F0502020204030204" pitchFamily="34" charset="0"/>
                      </a:endParaRPr>
                    </a:p>
                  </a:txBody>
                  <a:tcPr marL="89779" marR="89779" marT="44889" marB="44889">
                    <a:solidFill>
                      <a:schemeClr val="accent1">
                        <a:lumMod val="60000"/>
                        <a:lumOff val="40000"/>
                      </a:schemeClr>
                    </a:solidFill>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extLst>
                  <a:ext uri="{0D108BD9-81ED-4DB2-BD59-A6C34878D82A}">
                    <a16:rowId xmlns:a16="http://schemas.microsoft.com/office/drawing/2014/main" val="4076137941"/>
                  </a:ext>
                </a:extLst>
              </a:tr>
              <a:tr h="440653">
                <a:tc>
                  <a:txBody>
                    <a:bodyPr/>
                    <a:lstStyle/>
                    <a:p>
                      <a:pPr marL="0" algn="l" defTabSz="914309" rtl="0" eaLnBrk="1" latinLnBrk="0" hangingPunct="1"/>
                      <a:r>
                        <a:rPr lang="en-US" sz="1400" kern="1200" dirty="0">
                          <a:solidFill>
                            <a:schemeClr val="tx1"/>
                          </a:solidFill>
                          <a:latin typeface="Calibri" panose="020F0502020204030204" pitchFamily="34" charset="0"/>
                          <a:cs typeface="Calibri" panose="020F0502020204030204" pitchFamily="34" charset="0"/>
                        </a:rPr>
                        <a:t>Discount (%)</a:t>
                      </a:r>
                      <a:endParaRPr lang="uk-UA" sz="1400" kern="1200" dirty="0">
                        <a:solidFill>
                          <a:schemeClr val="tx1"/>
                        </a:solidFill>
                        <a:latin typeface="Calibri" panose="020F0502020204030204" pitchFamily="34" charset="0"/>
                        <a:ea typeface="+mn-ea"/>
                        <a:cs typeface="Calibri" panose="020F0502020204030204" pitchFamily="34" charset="0"/>
                      </a:endParaRPr>
                    </a:p>
                  </a:txBody>
                  <a:tcPr marL="89779" marR="89779" marT="44889" marB="44889">
                    <a:solidFill>
                      <a:schemeClr val="accent4">
                        <a:lumMod val="20000"/>
                        <a:lumOff val="80000"/>
                      </a:schemeClr>
                    </a:solidFill>
                  </a:tcPr>
                </a:tc>
                <a:tc>
                  <a:txBody>
                    <a:bodyPr/>
                    <a:lstStyle/>
                    <a:p>
                      <a:r>
                        <a:rPr lang="en-US" sz="1400" dirty="0">
                          <a:latin typeface="Calibri" panose="020F0502020204030204" pitchFamily="34" charset="0"/>
                          <a:cs typeface="Calibri" panose="020F0502020204030204" pitchFamily="34" charset="0"/>
                        </a:rPr>
                        <a:t>0</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0</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0</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0</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0</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kern="1200" dirty="0">
                          <a:latin typeface="Calibri" panose="020F0502020204030204" pitchFamily="34" charset="0"/>
                          <a:cs typeface="Calibri" panose="020F0502020204030204" pitchFamily="34" charset="0"/>
                        </a:rPr>
                        <a:t>5</a:t>
                      </a:r>
                      <a:endParaRPr lang="uk-UA" sz="1400" kern="1200" dirty="0">
                        <a:solidFill>
                          <a:schemeClr val="tx1"/>
                        </a:solidFill>
                        <a:latin typeface="Calibri" panose="020F0502020204030204" pitchFamily="34" charset="0"/>
                        <a:ea typeface="+mn-ea"/>
                        <a:cs typeface="Calibri" panose="020F0502020204030204" pitchFamily="34" charset="0"/>
                      </a:endParaRPr>
                    </a:p>
                  </a:txBody>
                  <a:tcPr marL="89779" marR="89779" marT="44889" marB="44889"/>
                </a:tc>
                <a:tc>
                  <a:txBody>
                    <a:bodyPr/>
                    <a:lstStyle/>
                    <a:p>
                      <a:r>
                        <a:rPr lang="en-US" sz="1400" kern="1200" dirty="0">
                          <a:latin typeface="Calibri" panose="020F0502020204030204" pitchFamily="34" charset="0"/>
                          <a:cs typeface="Calibri" panose="020F0502020204030204" pitchFamily="34" charset="0"/>
                        </a:rPr>
                        <a:t>15</a:t>
                      </a:r>
                      <a:endParaRPr lang="uk-UA" sz="1400" kern="1200" dirty="0">
                        <a:solidFill>
                          <a:schemeClr val="tx1"/>
                        </a:solidFill>
                        <a:latin typeface="Calibri" panose="020F0502020204030204" pitchFamily="34" charset="0"/>
                        <a:ea typeface="+mn-ea"/>
                        <a:cs typeface="Calibri" panose="020F0502020204030204" pitchFamily="34" charset="0"/>
                      </a:endParaRPr>
                    </a:p>
                  </a:txBody>
                  <a:tcPr marL="89779" marR="89779" marT="44889" marB="44889"/>
                </a:tc>
                <a:tc>
                  <a:txBody>
                    <a:bodyPr/>
                    <a:lstStyle/>
                    <a:p>
                      <a:r>
                        <a:rPr lang="en-US" sz="1400" kern="1200" dirty="0">
                          <a:latin typeface="Calibri" panose="020F0502020204030204" pitchFamily="34" charset="0"/>
                          <a:cs typeface="Calibri" panose="020F0502020204030204" pitchFamily="34" charset="0"/>
                        </a:rPr>
                        <a:t>10</a:t>
                      </a:r>
                      <a:endParaRPr lang="uk-UA" sz="1400" kern="1200" dirty="0">
                        <a:solidFill>
                          <a:schemeClr val="tx1"/>
                        </a:solidFill>
                        <a:latin typeface="Calibri" panose="020F0502020204030204" pitchFamily="34" charset="0"/>
                        <a:ea typeface="+mn-ea"/>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20</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0</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kern="1200" dirty="0">
                          <a:latin typeface="Calibri" panose="020F0502020204030204" pitchFamily="34" charset="0"/>
                          <a:cs typeface="Calibri" panose="020F0502020204030204" pitchFamily="34" charset="0"/>
                        </a:rPr>
                        <a:t>10</a:t>
                      </a:r>
                      <a:endParaRPr lang="uk-UA" sz="1400" kern="1200" dirty="0">
                        <a:solidFill>
                          <a:schemeClr val="tx1"/>
                        </a:solidFill>
                        <a:latin typeface="Calibri" panose="020F0502020204030204" pitchFamily="34" charset="0"/>
                        <a:ea typeface="+mn-ea"/>
                        <a:cs typeface="Calibri" panose="020F0502020204030204" pitchFamily="34" charset="0"/>
                      </a:endParaRPr>
                    </a:p>
                  </a:txBody>
                  <a:tcPr marL="89779" marR="89779" marT="44889" marB="44889"/>
                </a:tc>
                <a:tc>
                  <a:txBody>
                    <a:bodyPr/>
                    <a:lstStyle/>
                    <a:p>
                      <a:r>
                        <a:rPr lang="en-US" sz="1400" kern="1200" dirty="0">
                          <a:solidFill>
                            <a:schemeClr val="dk1"/>
                          </a:solidFill>
                          <a:latin typeface="Calibri" panose="020F0502020204030204" pitchFamily="34" charset="0"/>
                          <a:ea typeface="+mn-ea"/>
                          <a:cs typeface="Calibri" panose="020F0502020204030204" pitchFamily="34" charset="0"/>
                        </a:rPr>
                        <a:t>20</a:t>
                      </a:r>
                      <a:endParaRPr lang="uk-UA" sz="1400" kern="1200" dirty="0">
                        <a:solidFill>
                          <a:schemeClr val="tx1"/>
                        </a:solidFill>
                        <a:latin typeface="Calibri" panose="020F0502020204030204" pitchFamily="34" charset="0"/>
                        <a:ea typeface="+mn-ea"/>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0</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0</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kern="1200" dirty="0">
                          <a:latin typeface="Calibri" panose="020F0502020204030204" pitchFamily="34" charset="0"/>
                          <a:cs typeface="Calibri" panose="020F0502020204030204" pitchFamily="34" charset="0"/>
                        </a:rPr>
                        <a:t>5</a:t>
                      </a:r>
                      <a:endParaRPr lang="uk-UA" sz="1400" kern="1200" dirty="0">
                        <a:solidFill>
                          <a:schemeClr val="tx1"/>
                        </a:solidFill>
                        <a:latin typeface="Calibri" panose="020F0502020204030204" pitchFamily="34" charset="0"/>
                        <a:ea typeface="+mn-ea"/>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0</a:t>
                      </a:r>
                      <a:endParaRPr lang="uk-UA" sz="1400" dirty="0">
                        <a:latin typeface="Calibri" panose="020F0502020204030204" pitchFamily="34" charset="0"/>
                        <a:cs typeface="Calibri" panose="020F0502020204030204" pitchFamily="34" charset="0"/>
                      </a:endParaRPr>
                    </a:p>
                  </a:txBody>
                  <a:tcPr marL="89779" marR="89779" marT="44889" marB="44889"/>
                </a:tc>
                <a:extLst>
                  <a:ext uri="{0D108BD9-81ED-4DB2-BD59-A6C34878D82A}">
                    <a16:rowId xmlns:a16="http://schemas.microsoft.com/office/drawing/2014/main" val="2101365174"/>
                  </a:ext>
                </a:extLst>
              </a:tr>
              <a:tr h="440653">
                <a:tc>
                  <a:txBody>
                    <a:bodyPr/>
                    <a:lstStyle/>
                    <a:p>
                      <a:pPr marL="0" algn="l" defTabSz="914309" rtl="0" eaLnBrk="1" latinLnBrk="0" hangingPunct="1"/>
                      <a:r>
                        <a:rPr lang="en-US" sz="1400" kern="1200" dirty="0">
                          <a:solidFill>
                            <a:schemeClr val="tx1"/>
                          </a:solidFill>
                          <a:latin typeface="Calibri" panose="020F0502020204030204" pitchFamily="34" charset="0"/>
                          <a:cs typeface="Calibri" panose="020F0502020204030204" pitchFamily="34" charset="0"/>
                        </a:rPr>
                        <a:t>Message*</a:t>
                      </a:r>
                      <a:endParaRPr lang="uk-UA" sz="1400" kern="1200" dirty="0">
                        <a:solidFill>
                          <a:schemeClr val="tx1"/>
                        </a:solidFill>
                        <a:latin typeface="Calibri" panose="020F0502020204030204" pitchFamily="34" charset="0"/>
                        <a:ea typeface="+mn-ea"/>
                        <a:cs typeface="Calibri" panose="020F0502020204030204" pitchFamily="34" charset="0"/>
                      </a:endParaRPr>
                    </a:p>
                  </a:txBody>
                  <a:tcPr marL="89779" marR="89779" marT="44889" marB="44889">
                    <a:solidFill>
                      <a:schemeClr val="accent4">
                        <a:lumMod val="20000"/>
                        <a:lumOff val="80000"/>
                      </a:schemeClr>
                    </a:solidFill>
                  </a:tcPr>
                </a:tc>
                <a:tc>
                  <a:txBody>
                    <a:bodyPr/>
                    <a:lstStyle/>
                    <a:p>
                      <a:r>
                        <a:rPr lang="en-US" sz="1400" dirty="0">
                          <a:latin typeface="Calibri" panose="020F0502020204030204" pitchFamily="34" charset="0"/>
                          <a:cs typeface="Calibri" panose="020F0502020204030204" pitchFamily="34" charset="0"/>
                        </a:rPr>
                        <a:t>*</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endParaRPr lang="uk-UA" sz="1400">
                        <a:latin typeface="Calibri" panose="020F0502020204030204" pitchFamily="34" charset="0"/>
                        <a:cs typeface="Calibri" panose="020F0502020204030204" pitchFamily="34" charset="0"/>
                      </a:endParaRPr>
                    </a:p>
                  </a:txBody>
                  <a:tcPr marL="89779" marR="89779" marT="44889" marB="44889"/>
                </a:tc>
                <a:tc>
                  <a:txBody>
                    <a:bodyPr/>
                    <a:lstStyle/>
                    <a:p>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solidFill>
                            <a:schemeClr val="tx1"/>
                          </a:solidFill>
                          <a:latin typeface="Calibri" panose="020F0502020204030204" pitchFamily="34" charset="0"/>
                          <a:cs typeface="Calibri" panose="020F0502020204030204" pitchFamily="34" charset="0"/>
                        </a:rPr>
                        <a:t>*</a:t>
                      </a:r>
                      <a:endParaRPr lang="uk-UA" sz="1400" dirty="0">
                        <a:solidFill>
                          <a:schemeClr val="tx1"/>
                        </a:solidFill>
                        <a:latin typeface="Calibri" panose="020F0502020204030204" pitchFamily="34" charset="0"/>
                        <a:cs typeface="Calibri" panose="020F0502020204030204" pitchFamily="34" charset="0"/>
                      </a:endParaRPr>
                    </a:p>
                  </a:txBody>
                  <a:tcPr marL="89779" marR="89779" marT="44889" marB="44889"/>
                </a:tc>
                <a:tc>
                  <a:txBody>
                    <a:bodyPr/>
                    <a:lstStyle/>
                    <a:p>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a:t>
                      </a:r>
                      <a:endParaRPr lang="uk-UA" sz="1400" dirty="0">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solidFill>
                            <a:schemeClr val="tx1"/>
                          </a:solidFill>
                          <a:latin typeface="Calibri" panose="020F0502020204030204" pitchFamily="34" charset="0"/>
                          <a:cs typeface="Calibri" panose="020F0502020204030204" pitchFamily="34" charset="0"/>
                        </a:rPr>
                        <a:t>*</a:t>
                      </a:r>
                      <a:endParaRPr lang="uk-UA" sz="1400" dirty="0">
                        <a:solidFill>
                          <a:schemeClr val="tx1"/>
                        </a:solidFill>
                        <a:latin typeface="Calibri" panose="020F0502020204030204" pitchFamily="34" charset="0"/>
                        <a:cs typeface="Calibri" panose="020F0502020204030204" pitchFamily="34" charset="0"/>
                      </a:endParaRPr>
                    </a:p>
                  </a:txBody>
                  <a:tcPr marL="89779" marR="89779" marT="44889" marB="44889"/>
                </a:tc>
                <a:tc>
                  <a:txBody>
                    <a:bodyPr/>
                    <a:lstStyle/>
                    <a:p>
                      <a:r>
                        <a:rPr lang="en-US" sz="1400" dirty="0">
                          <a:latin typeface="Calibri" panose="020F0502020204030204" pitchFamily="34" charset="0"/>
                          <a:cs typeface="Calibri" panose="020F0502020204030204" pitchFamily="34" charset="0"/>
                        </a:rPr>
                        <a:t>*</a:t>
                      </a:r>
                      <a:endParaRPr lang="uk-UA" sz="1400" dirty="0">
                        <a:latin typeface="Calibri" panose="020F0502020204030204" pitchFamily="34" charset="0"/>
                        <a:cs typeface="Calibri" panose="020F0502020204030204" pitchFamily="34" charset="0"/>
                      </a:endParaRPr>
                    </a:p>
                  </a:txBody>
                  <a:tcPr marL="89779" marR="89779" marT="44889" marB="44889"/>
                </a:tc>
                <a:extLst>
                  <a:ext uri="{0D108BD9-81ED-4DB2-BD59-A6C34878D82A}">
                    <a16:rowId xmlns:a16="http://schemas.microsoft.com/office/drawing/2014/main" val="928353113"/>
                  </a:ext>
                </a:extLst>
              </a:tr>
            </a:tbl>
          </a:graphicData>
        </a:graphic>
      </p:graphicFrame>
    </p:spTree>
    <p:extLst>
      <p:ext uri="{BB962C8B-B14F-4D97-AF65-F5344CB8AC3E}">
        <p14:creationId xmlns:p14="http://schemas.microsoft.com/office/powerpoint/2010/main" val="130861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A91E-F9D5-F096-9332-79F7DAC47918}"/>
              </a:ext>
            </a:extLst>
          </p:cNvPr>
          <p:cNvSpPr>
            <a:spLocks noGrp="1"/>
          </p:cNvSpPr>
          <p:nvPr>
            <p:ph type="title"/>
          </p:nvPr>
        </p:nvSpPr>
        <p:spPr/>
        <p:txBody>
          <a:bodyPr/>
          <a:lstStyle/>
          <a:p>
            <a:endParaRPr lang="en-UA" dirty="0"/>
          </a:p>
        </p:txBody>
      </p:sp>
      <p:graphicFrame>
        <p:nvGraphicFramePr>
          <p:cNvPr id="4" name="Content Placeholder 3">
            <a:extLst>
              <a:ext uri="{FF2B5EF4-FFF2-40B4-BE49-F238E27FC236}">
                <a16:creationId xmlns:a16="http://schemas.microsoft.com/office/drawing/2014/main" id="{F05B36B4-0B4D-E282-1633-B6B07B1C339F}"/>
              </a:ext>
            </a:extLst>
          </p:cNvPr>
          <p:cNvGraphicFramePr>
            <a:graphicFrameLocks noGrp="1"/>
          </p:cNvGraphicFramePr>
          <p:nvPr>
            <p:ph idx="1"/>
            <p:extLst>
              <p:ext uri="{D42A27DB-BD31-4B8C-83A1-F6EECF244321}">
                <p14:modId xmlns:p14="http://schemas.microsoft.com/office/powerpoint/2010/main" val="3915253413"/>
              </p:ext>
            </p:extLst>
          </p:nvPr>
        </p:nvGraphicFramePr>
        <p:xfrm>
          <a:off x="382139" y="1204721"/>
          <a:ext cx="5349922" cy="4609225"/>
        </p:xfrm>
        <a:graphic>
          <a:graphicData uri="http://schemas.openxmlformats.org/drawingml/2006/table">
            <a:tbl>
              <a:tblPr firstRow="1" bandRow="1">
                <a:tableStyleId>{D7AC3CCA-C797-4891-BE02-D94E43425B78}</a:tableStyleId>
              </a:tblPr>
              <a:tblGrid>
                <a:gridCol w="2518229">
                  <a:extLst>
                    <a:ext uri="{9D8B030D-6E8A-4147-A177-3AD203B41FA5}">
                      <a16:colId xmlns:a16="http://schemas.microsoft.com/office/drawing/2014/main" val="4048861167"/>
                    </a:ext>
                  </a:extLst>
                </a:gridCol>
                <a:gridCol w="356644">
                  <a:extLst>
                    <a:ext uri="{9D8B030D-6E8A-4147-A177-3AD203B41FA5}">
                      <a16:colId xmlns:a16="http://schemas.microsoft.com/office/drawing/2014/main" val="2410870354"/>
                    </a:ext>
                  </a:extLst>
                </a:gridCol>
                <a:gridCol w="356644">
                  <a:extLst>
                    <a:ext uri="{9D8B030D-6E8A-4147-A177-3AD203B41FA5}">
                      <a16:colId xmlns:a16="http://schemas.microsoft.com/office/drawing/2014/main" val="1035897480"/>
                    </a:ext>
                  </a:extLst>
                </a:gridCol>
                <a:gridCol w="365789">
                  <a:extLst>
                    <a:ext uri="{9D8B030D-6E8A-4147-A177-3AD203B41FA5}">
                      <a16:colId xmlns:a16="http://schemas.microsoft.com/office/drawing/2014/main" val="3076186223"/>
                    </a:ext>
                  </a:extLst>
                </a:gridCol>
                <a:gridCol w="356644">
                  <a:extLst>
                    <a:ext uri="{9D8B030D-6E8A-4147-A177-3AD203B41FA5}">
                      <a16:colId xmlns:a16="http://schemas.microsoft.com/office/drawing/2014/main" val="2195384232"/>
                    </a:ext>
                  </a:extLst>
                </a:gridCol>
                <a:gridCol w="365789">
                  <a:extLst>
                    <a:ext uri="{9D8B030D-6E8A-4147-A177-3AD203B41FA5}">
                      <a16:colId xmlns:a16="http://schemas.microsoft.com/office/drawing/2014/main" val="1849086708"/>
                    </a:ext>
                  </a:extLst>
                </a:gridCol>
                <a:gridCol w="344521">
                  <a:extLst>
                    <a:ext uri="{9D8B030D-6E8A-4147-A177-3AD203B41FA5}">
                      <a16:colId xmlns:a16="http://schemas.microsoft.com/office/drawing/2014/main" val="728757855"/>
                    </a:ext>
                  </a:extLst>
                </a:gridCol>
                <a:gridCol w="342831">
                  <a:extLst>
                    <a:ext uri="{9D8B030D-6E8A-4147-A177-3AD203B41FA5}">
                      <a16:colId xmlns:a16="http://schemas.microsoft.com/office/drawing/2014/main" val="193553488"/>
                    </a:ext>
                  </a:extLst>
                </a:gridCol>
                <a:gridCol w="342831">
                  <a:extLst>
                    <a:ext uri="{9D8B030D-6E8A-4147-A177-3AD203B41FA5}">
                      <a16:colId xmlns:a16="http://schemas.microsoft.com/office/drawing/2014/main" val="1451616791"/>
                    </a:ext>
                  </a:extLst>
                </a:gridCol>
              </a:tblGrid>
              <a:tr h="819929">
                <a:tc>
                  <a:txBody>
                    <a:bodyPr/>
                    <a:lstStyle/>
                    <a:p>
                      <a:pPr algn="ctr"/>
                      <a:r>
                        <a:rPr lang="en-US" sz="1400" dirty="0">
                          <a:solidFill>
                            <a:schemeClr val="bg1"/>
                          </a:solidFill>
                          <a:latin typeface="Calibri" panose="020F0502020204030204" pitchFamily="34" charset="0"/>
                          <a:cs typeface="Calibri" panose="020F0502020204030204" pitchFamily="34" charset="0"/>
                        </a:rPr>
                        <a:t>Causes (inputs)</a:t>
                      </a:r>
                      <a:endParaRPr lang="uk-UA" sz="1400" dirty="0">
                        <a:solidFill>
                          <a:schemeClr val="bg1"/>
                        </a:solidFill>
                        <a:latin typeface="Calibri" panose="020F0502020204030204" pitchFamily="34" charset="0"/>
                        <a:cs typeface="Calibri" panose="020F0502020204030204" pitchFamily="34" charset="0"/>
                      </a:endParaRPr>
                    </a:p>
                  </a:txBody>
                  <a:tcPr marL="71737" marR="71737" marT="35868" marB="35868">
                    <a:solidFill>
                      <a:schemeClr val="accent1">
                        <a:lumMod val="60000"/>
                        <a:lumOff val="40000"/>
                      </a:schemeClr>
                    </a:solidFill>
                  </a:tcPr>
                </a:tc>
                <a:tc>
                  <a:txBody>
                    <a:bodyPr/>
                    <a:lstStyle/>
                    <a:p>
                      <a:r>
                        <a:rPr lang="en-US" sz="1400" dirty="0">
                          <a:solidFill>
                            <a:schemeClr val="bg1"/>
                          </a:solidFill>
                          <a:latin typeface="Calibri" panose="020F0502020204030204" pitchFamily="34" charset="0"/>
                          <a:cs typeface="Calibri" panose="020F0502020204030204" pitchFamily="34" charset="0"/>
                        </a:rPr>
                        <a:t>R1</a:t>
                      </a:r>
                      <a:endParaRPr lang="uk-UA" sz="1400" b="0" dirty="0">
                        <a:solidFill>
                          <a:schemeClr val="bg1"/>
                        </a:solidFill>
                        <a:latin typeface="Calibri" panose="020F0502020204030204" pitchFamily="34" charset="0"/>
                        <a:cs typeface="Calibri" panose="020F0502020204030204" pitchFamily="34" charset="0"/>
                      </a:endParaRPr>
                    </a:p>
                  </a:txBody>
                  <a:tcPr marL="71737" marR="71737" marT="35868" marB="35868">
                    <a:solidFill>
                      <a:schemeClr val="accent1">
                        <a:lumMod val="60000"/>
                        <a:lumOff val="40000"/>
                      </a:schemeClr>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en-US" sz="1400" kern="1200" dirty="0">
                          <a:solidFill>
                            <a:schemeClr val="bg1"/>
                          </a:solidFill>
                          <a:latin typeface="Calibri" panose="020F0502020204030204" pitchFamily="34" charset="0"/>
                          <a:cs typeface="Calibri" panose="020F0502020204030204" pitchFamily="34" charset="0"/>
                        </a:rPr>
                        <a:t>R2</a:t>
                      </a:r>
                      <a:endParaRPr lang="uk-UA" sz="1400" kern="1200" dirty="0">
                        <a:solidFill>
                          <a:schemeClr val="bg1"/>
                        </a:solidFill>
                        <a:latin typeface="Calibri" panose="020F0502020204030204" pitchFamily="34" charset="0"/>
                        <a:cs typeface="Calibri" panose="020F0502020204030204" pitchFamily="34" charset="0"/>
                      </a:endParaRPr>
                    </a:p>
                    <a:p>
                      <a:endParaRPr lang="uk-UA" sz="1400" b="0" kern="1200" dirty="0">
                        <a:solidFill>
                          <a:schemeClr val="bg1"/>
                        </a:solidFill>
                        <a:latin typeface="Calibri" panose="020F0502020204030204" pitchFamily="34" charset="0"/>
                        <a:ea typeface="+mn-ea"/>
                        <a:cs typeface="Calibri" panose="020F0502020204030204" pitchFamily="34" charset="0"/>
                      </a:endParaRPr>
                    </a:p>
                  </a:txBody>
                  <a:tcPr marL="71737" marR="71737" marT="35868" marB="35868">
                    <a:solidFill>
                      <a:schemeClr val="accent1">
                        <a:lumMod val="60000"/>
                        <a:lumOff val="40000"/>
                      </a:schemeClr>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Calibri" panose="020F0502020204030204" pitchFamily="34" charset="0"/>
                          <a:cs typeface="Calibri" panose="020F0502020204030204" pitchFamily="34" charset="0"/>
                        </a:rPr>
                        <a:t>R3</a:t>
                      </a:r>
                      <a:endParaRPr lang="uk-UA" sz="1400" dirty="0">
                        <a:solidFill>
                          <a:schemeClr val="bg1"/>
                        </a:solidFill>
                        <a:latin typeface="Calibri" panose="020F0502020204030204" pitchFamily="34" charset="0"/>
                        <a:cs typeface="Calibri" panose="020F0502020204030204" pitchFamily="34" charset="0"/>
                      </a:endParaRPr>
                    </a:p>
                    <a:p>
                      <a:endParaRPr lang="uk-UA" sz="1400" b="0" kern="1200" dirty="0">
                        <a:solidFill>
                          <a:schemeClr val="bg1"/>
                        </a:solidFill>
                        <a:latin typeface="Calibri" panose="020F0502020204030204" pitchFamily="34" charset="0"/>
                        <a:ea typeface="+mn-ea"/>
                        <a:cs typeface="Calibri" panose="020F0502020204030204" pitchFamily="34" charset="0"/>
                      </a:endParaRPr>
                    </a:p>
                  </a:txBody>
                  <a:tcPr marL="71737" marR="71737" marT="35868" marB="35868">
                    <a:solidFill>
                      <a:schemeClr val="accent1">
                        <a:lumMod val="60000"/>
                        <a:lumOff val="40000"/>
                      </a:schemeClr>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Calibri" panose="020F0502020204030204" pitchFamily="34" charset="0"/>
                          <a:cs typeface="Calibri" panose="020F0502020204030204" pitchFamily="34" charset="0"/>
                        </a:rPr>
                        <a:t>R4</a:t>
                      </a:r>
                      <a:endParaRPr lang="uk-UA" sz="1400" b="0" kern="1200" dirty="0">
                        <a:solidFill>
                          <a:schemeClr val="bg1"/>
                        </a:solidFill>
                        <a:latin typeface="Calibri" panose="020F0502020204030204" pitchFamily="34" charset="0"/>
                        <a:ea typeface="+mn-ea"/>
                        <a:cs typeface="Calibri" panose="020F0502020204030204" pitchFamily="34" charset="0"/>
                      </a:endParaRPr>
                    </a:p>
                  </a:txBody>
                  <a:tcPr marL="71737" marR="71737" marT="35868" marB="35868">
                    <a:solidFill>
                      <a:schemeClr val="accent1">
                        <a:lumMod val="60000"/>
                        <a:lumOff val="40000"/>
                      </a:schemeClr>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Calibri" panose="020F0502020204030204" pitchFamily="34" charset="0"/>
                          <a:cs typeface="Calibri" panose="020F0502020204030204" pitchFamily="34" charset="0"/>
                        </a:rPr>
                        <a:t>R5</a:t>
                      </a:r>
                      <a:endParaRPr lang="uk-UA" sz="1400" b="0" dirty="0">
                        <a:solidFill>
                          <a:schemeClr val="bg1"/>
                        </a:solidFill>
                        <a:latin typeface="Calibri" panose="020F0502020204030204" pitchFamily="34" charset="0"/>
                        <a:cs typeface="Calibri" panose="020F0502020204030204" pitchFamily="34" charset="0"/>
                      </a:endParaRPr>
                    </a:p>
                  </a:txBody>
                  <a:tcPr marL="71737" marR="71737" marT="35868" marB="35868">
                    <a:solidFill>
                      <a:schemeClr val="accent1">
                        <a:lumMod val="60000"/>
                        <a:lumOff val="40000"/>
                      </a:schemeClr>
                    </a:solidFill>
                  </a:tcPr>
                </a:tc>
                <a:tc>
                  <a:txBody>
                    <a:bodyPr/>
                    <a:lstStyle/>
                    <a:p>
                      <a:r>
                        <a:rPr lang="en-US" sz="1400" kern="1200" dirty="0">
                          <a:solidFill>
                            <a:schemeClr val="bg1"/>
                          </a:solidFill>
                          <a:latin typeface="Calibri" panose="020F0502020204030204" pitchFamily="34" charset="0"/>
                          <a:cs typeface="Calibri" panose="020F0502020204030204" pitchFamily="34" charset="0"/>
                        </a:rPr>
                        <a:t>R6</a:t>
                      </a:r>
                      <a:endParaRPr lang="uk-UA" sz="1400" b="0" kern="1200" dirty="0">
                        <a:solidFill>
                          <a:schemeClr val="bg1"/>
                        </a:solidFill>
                        <a:latin typeface="Calibri" panose="020F0502020204030204" pitchFamily="34" charset="0"/>
                        <a:ea typeface="+mn-ea"/>
                        <a:cs typeface="Calibri" panose="020F0502020204030204" pitchFamily="34" charset="0"/>
                      </a:endParaRPr>
                    </a:p>
                  </a:txBody>
                  <a:tcPr marL="71737" marR="71737" marT="35868" marB="35868">
                    <a:solidFill>
                      <a:schemeClr val="accent1">
                        <a:lumMod val="60000"/>
                        <a:lumOff val="40000"/>
                      </a:schemeClr>
                    </a:solidFill>
                  </a:tcPr>
                </a:tc>
                <a:tc>
                  <a:txBody>
                    <a:bodyPr/>
                    <a:lstStyle/>
                    <a:p>
                      <a:r>
                        <a:rPr lang="en-US" sz="1400" kern="1200" dirty="0">
                          <a:solidFill>
                            <a:schemeClr val="bg1"/>
                          </a:solidFill>
                          <a:latin typeface="Calibri" panose="020F0502020204030204" pitchFamily="34" charset="0"/>
                          <a:cs typeface="Calibri" panose="020F0502020204030204" pitchFamily="34" charset="0"/>
                        </a:rPr>
                        <a:t>R7</a:t>
                      </a:r>
                      <a:endParaRPr lang="uk-UA" sz="1400" b="0" kern="1200" dirty="0">
                        <a:solidFill>
                          <a:schemeClr val="bg1"/>
                        </a:solidFill>
                        <a:latin typeface="Calibri" panose="020F0502020204030204" pitchFamily="34" charset="0"/>
                        <a:ea typeface="+mn-ea"/>
                        <a:cs typeface="Calibri" panose="020F0502020204030204" pitchFamily="34" charset="0"/>
                      </a:endParaRPr>
                    </a:p>
                  </a:txBody>
                  <a:tcPr marL="71737" marR="71737" marT="35868" marB="35868">
                    <a:solidFill>
                      <a:schemeClr val="accent1">
                        <a:lumMod val="60000"/>
                        <a:lumOff val="40000"/>
                      </a:schemeClr>
                    </a:solidFill>
                  </a:tcPr>
                </a:tc>
                <a:tc>
                  <a:txBody>
                    <a:bodyPr/>
                    <a:lstStyle/>
                    <a:p>
                      <a:r>
                        <a:rPr lang="en-US" sz="1400" kern="1200" dirty="0">
                          <a:solidFill>
                            <a:schemeClr val="bg1"/>
                          </a:solidFill>
                          <a:latin typeface="Calibri" panose="020F0502020204030204" pitchFamily="34" charset="0"/>
                          <a:cs typeface="Calibri" panose="020F0502020204030204" pitchFamily="34" charset="0"/>
                        </a:rPr>
                        <a:t>R8</a:t>
                      </a:r>
                      <a:endParaRPr lang="uk-UA" sz="1400" b="0" kern="1200" dirty="0">
                        <a:solidFill>
                          <a:schemeClr val="bg1"/>
                        </a:solidFill>
                        <a:latin typeface="Calibri" panose="020F0502020204030204" pitchFamily="34" charset="0"/>
                        <a:ea typeface="+mn-ea"/>
                        <a:cs typeface="Calibri" panose="020F0502020204030204" pitchFamily="34" charset="0"/>
                      </a:endParaRPr>
                    </a:p>
                  </a:txBody>
                  <a:tcPr marL="71737" marR="71737" marT="35868" marB="35868">
                    <a:solidFill>
                      <a:schemeClr val="accent1">
                        <a:lumMod val="60000"/>
                        <a:lumOff val="40000"/>
                      </a:schemeClr>
                    </a:solidFill>
                  </a:tcPr>
                </a:tc>
                <a:extLst>
                  <a:ext uri="{0D108BD9-81ED-4DB2-BD59-A6C34878D82A}">
                    <a16:rowId xmlns:a16="http://schemas.microsoft.com/office/drawing/2014/main" val="688248208"/>
                  </a:ext>
                </a:extLst>
              </a:tr>
              <a:tr h="819929">
                <a:tc>
                  <a:txBody>
                    <a:bodyPr/>
                    <a:lstStyle/>
                    <a:p>
                      <a:r>
                        <a:rPr lang="en-US" sz="1400" dirty="0">
                          <a:solidFill>
                            <a:schemeClr val="tx1"/>
                          </a:solidFill>
                          <a:latin typeface="Calibri" panose="020F0502020204030204" pitchFamily="34" charset="0"/>
                          <a:cs typeface="Calibri" panose="020F0502020204030204" pitchFamily="34" charset="0"/>
                        </a:rPr>
                        <a:t>A new customer opening a credit card account – 5%</a:t>
                      </a:r>
                      <a:endParaRPr lang="uk-UA" sz="1400" dirty="0">
                        <a:solidFill>
                          <a:schemeClr val="tx1"/>
                        </a:solidFill>
                        <a:latin typeface="Calibri" panose="020F0502020204030204" pitchFamily="34" charset="0"/>
                        <a:cs typeface="Calibri" panose="020F0502020204030204" pitchFamily="34" charset="0"/>
                      </a:endParaRPr>
                    </a:p>
                  </a:txBody>
                  <a:tcPr marL="71737" marR="71737" marT="35868" marB="35868">
                    <a:solidFill>
                      <a:schemeClr val="accent4">
                        <a:lumMod val="20000"/>
                        <a:lumOff val="80000"/>
                      </a:schemeClr>
                    </a:solidFill>
                  </a:tcPr>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71737" marR="71737" marT="35868" marB="35868"/>
                </a:tc>
                <a:extLst>
                  <a:ext uri="{0D108BD9-81ED-4DB2-BD59-A6C34878D82A}">
                    <a16:rowId xmlns:a16="http://schemas.microsoft.com/office/drawing/2014/main" val="2959238315"/>
                  </a:ext>
                </a:extLst>
              </a:tr>
              <a:tr h="819929">
                <a:tc>
                  <a:txBody>
                    <a:bodyPr/>
                    <a:lstStyle/>
                    <a:p>
                      <a:r>
                        <a:rPr lang="en-US" sz="1400" kern="1200" dirty="0">
                          <a:solidFill>
                            <a:schemeClr val="tx1"/>
                          </a:solidFill>
                          <a:latin typeface="Calibri" panose="020F0502020204030204" pitchFamily="34" charset="0"/>
                          <a:cs typeface="Calibri" panose="020F0502020204030204" pitchFamily="34" charset="0"/>
                        </a:rPr>
                        <a:t>An existing customer and works with bank more than a year – 15%</a:t>
                      </a:r>
                      <a:endParaRPr lang="uk-UA" sz="1400" kern="1200" dirty="0">
                        <a:solidFill>
                          <a:schemeClr val="tx1"/>
                        </a:solidFill>
                        <a:latin typeface="Calibri" panose="020F0502020204030204" pitchFamily="34" charset="0"/>
                        <a:ea typeface="+mn-ea"/>
                        <a:cs typeface="Calibri" panose="020F0502020204030204" pitchFamily="34" charset="0"/>
                      </a:endParaRPr>
                    </a:p>
                  </a:txBody>
                  <a:tcPr marL="71737" marR="71737" marT="35868" marB="35868">
                    <a:solidFill>
                      <a:schemeClr val="accent4">
                        <a:lumMod val="20000"/>
                        <a:lumOff val="80000"/>
                      </a:schemeClr>
                    </a:solidFill>
                  </a:tcPr>
                </a:tc>
                <a:tc>
                  <a:txBody>
                    <a:bodyPr/>
                    <a:lstStyle/>
                    <a:p>
                      <a:r>
                        <a:rPr lang="en-US" sz="1400" dirty="0">
                          <a:latin typeface="Calibri" panose="020F0502020204030204" pitchFamily="34" charset="0"/>
                          <a:cs typeface="Calibri" panose="020F0502020204030204" pitchFamily="34" charset="0"/>
                        </a:rPr>
                        <a:t>-</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71737" marR="71737" marT="35868" marB="35868"/>
                </a:tc>
                <a:extLst>
                  <a:ext uri="{0D108BD9-81ED-4DB2-BD59-A6C34878D82A}">
                    <a16:rowId xmlns:a16="http://schemas.microsoft.com/office/drawing/2014/main" val="3411768645"/>
                  </a:ext>
                </a:extLst>
              </a:tr>
              <a:tr h="496724">
                <a:tc>
                  <a:txBody>
                    <a:bodyPr/>
                    <a:lstStyle/>
                    <a:p>
                      <a:pPr marL="0" algn="l" defTabSz="914309" rtl="0" eaLnBrk="1" latinLnBrk="0" hangingPunct="1"/>
                      <a:r>
                        <a:rPr lang="en-US" sz="1400" dirty="0">
                          <a:solidFill>
                            <a:schemeClr val="tx1"/>
                          </a:solidFill>
                          <a:latin typeface="Calibri" panose="020F0502020204030204" pitchFamily="34" charset="0"/>
                          <a:cs typeface="Calibri" panose="020F0502020204030204" pitchFamily="34" charset="0"/>
                        </a:rPr>
                        <a:t>Have a coupon – 20%</a:t>
                      </a:r>
                      <a:endParaRPr lang="uk-UA" sz="1400" kern="1200" dirty="0">
                        <a:solidFill>
                          <a:schemeClr val="tx1"/>
                        </a:solidFill>
                        <a:latin typeface="Calibri" panose="020F0502020204030204" pitchFamily="34" charset="0"/>
                        <a:ea typeface="+mn-ea"/>
                        <a:cs typeface="Calibri" panose="020F0502020204030204" pitchFamily="34" charset="0"/>
                      </a:endParaRPr>
                    </a:p>
                  </a:txBody>
                  <a:tcPr marL="71737" marR="71737" marT="35868" marB="35868">
                    <a:solidFill>
                      <a:schemeClr val="accent4">
                        <a:lumMod val="20000"/>
                        <a:lumOff val="80000"/>
                      </a:schemeClr>
                    </a:solidFill>
                  </a:tcPr>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Y</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N</a:t>
                      </a:r>
                      <a:endParaRPr lang="uk-UA" sz="1400" dirty="0">
                        <a:latin typeface="Calibri" panose="020F0502020204030204" pitchFamily="34" charset="0"/>
                        <a:cs typeface="Calibri" panose="020F0502020204030204" pitchFamily="34" charset="0"/>
                      </a:endParaRPr>
                    </a:p>
                  </a:txBody>
                  <a:tcPr marL="71737" marR="71737" marT="35868" marB="35868"/>
                </a:tc>
                <a:extLst>
                  <a:ext uri="{0D108BD9-81ED-4DB2-BD59-A6C34878D82A}">
                    <a16:rowId xmlns:a16="http://schemas.microsoft.com/office/drawing/2014/main" val="3867972031"/>
                  </a:ext>
                </a:extLst>
              </a:tr>
              <a:tr h="496724">
                <a:tc gridSpan="9">
                  <a:txBody>
                    <a:bodyPr/>
                    <a:lstStyle/>
                    <a:p>
                      <a:pPr marL="0" algn="ctr" defTabSz="914309" rtl="0" eaLnBrk="1" latinLnBrk="0" hangingPunct="1"/>
                      <a:r>
                        <a:rPr lang="en-US" sz="1400" b="1" kern="1200" dirty="0">
                          <a:solidFill>
                            <a:schemeClr val="bg1"/>
                          </a:solidFill>
                          <a:latin typeface="Calibri" panose="020F0502020204030204" pitchFamily="34" charset="0"/>
                          <a:cs typeface="Calibri" panose="020F0502020204030204" pitchFamily="34" charset="0"/>
                        </a:rPr>
                        <a:t>Effects (Outputs)</a:t>
                      </a:r>
                      <a:endParaRPr lang="uk-UA" sz="1400" b="1" kern="1200" dirty="0">
                        <a:solidFill>
                          <a:schemeClr val="bg1"/>
                        </a:solidFill>
                        <a:latin typeface="Calibri" panose="020F0502020204030204" pitchFamily="34" charset="0"/>
                        <a:ea typeface="+mn-ea"/>
                        <a:cs typeface="Calibri" panose="020F0502020204030204" pitchFamily="34" charset="0"/>
                      </a:endParaRPr>
                    </a:p>
                  </a:txBody>
                  <a:tcPr marL="90686" marR="90686" marT="45343" marB="45343">
                    <a:solidFill>
                      <a:schemeClr val="accent1">
                        <a:lumMod val="60000"/>
                        <a:lumOff val="40000"/>
                      </a:schemeClr>
                    </a:solidFill>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tc hMerge="1">
                  <a:txBody>
                    <a:bodyPr/>
                    <a:lstStyle/>
                    <a:p>
                      <a:endParaRPr lang="uk-UA"/>
                    </a:p>
                  </a:txBody>
                  <a:tcPr/>
                </a:tc>
                <a:extLst>
                  <a:ext uri="{0D108BD9-81ED-4DB2-BD59-A6C34878D82A}">
                    <a16:rowId xmlns:a16="http://schemas.microsoft.com/office/drawing/2014/main" val="3618883118"/>
                  </a:ext>
                </a:extLst>
              </a:tr>
              <a:tr h="577995">
                <a:tc>
                  <a:txBody>
                    <a:bodyPr/>
                    <a:lstStyle/>
                    <a:p>
                      <a:pPr marL="0" algn="l" defTabSz="914309" rtl="0" eaLnBrk="1" latinLnBrk="0" hangingPunct="1"/>
                      <a:r>
                        <a:rPr lang="en-US" sz="1400" kern="1200" dirty="0">
                          <a:solidFill>
                            <a:schemeClr val="tx1"/>
                          </a:solidFill>
                          <a:latin typeface="Calibri" panose="020F0502020204030204" pitchFamily="34" charset="0"/>
                          <a:cs typeface="Calibri" panose="020F0502020204030204" pitchFamily="34" charset="0"/>
                        </a:rPr>
                        <a:t>Discount (%)</a:t>
                      </a:r>
                      <a:endParaRPr lang="uk-UA" sz="1400" kern="1200" dirty="0">
                        <a:solidFill>
                          <a:schemeClr val="tx1"/>
                        </a:solidFill>
                        <a:latin typeface="Calibri" panose="020F0502020204030204" pitchFamily="34" charset="0"/>
                        <a:ea typeface="+mn-ea"/>
                        <a:cs typeface="Calibri" panose="020F0502020204030204" pitchFamily="34" charset="0"/>
                      </a:endParaRPr>
                    </a:p>
                  </a:txBody>
                  <a:tcPr marL="71737" marR="71737" marT="35868" marB="35868">
                    <a:solidFill>
                      <a:schemeClr val="accent4">
                        <a:lumMod val="20000"/>
                        <a:lumOff val="80000"/>
                      </a:schemeClr>
                    </a:solidFill>
                  </a:tcPr>
                </a:tc>
                <a:tc>
                  <a:txBody>
                    <a:bodyPr/>
                    <a:lstStyle/>
                    <a:p>
                      <a:r>
                        <a:rPr lang="en-US" sz="1400" dirty="0">
                          <a:latin typeface="Calibri" panose="020F0502020204030204" pitchFamily="34" charset="0"/>
                          <a:cs typeface="Calibri" panose="020F0502020204030204" pitchFamily="34" charset="0"/>
                        </a:rPr>
                        <a:t>0</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0</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0</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5</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15</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kern="1200" dirty="0">
                          <a:solidFill>
                            <a:schemeClr val="tx1"/>
                          </a:solidFill>
                          <a:latin typeface="Calibri" panose="020F0502020204030204" pitchFamily="34" charset="0"/>
                          <a:ea typeface="+mn-ea"/>
                          <a:cs typeface="Calibri" panose="020F0502020204030204" pitchFamily="34" charset="0"/>
                        </a:rPr>
                        <a:t>20</a:t>
                      </a:r>
                      <a:endParaRPr lang="uk-UA" sz="1400" kern="1200" dirty="0">
                        <a:solidFill>
                          <a:schemeClr val="tx1"/>
                        </a:solidFill>
                        <a:latin typeface="Calibri" panose="020F0502020204030204" pitchFamily="34" charset="0"/>
                        <a:ea typeface="+mn-ea"/>
                        <a:cs typeface="Calibri" panose="020F0502020204030204" pitchFamily="34" charset="0"/>
                      </a:endParaRPr>
                    </a:p>
                  </a:txBody>
                  <a:tcPr marL="71737" marR="71737" marT="35868" marB="35868"/>
                </a:tc>
                <a:tc>
                  <a:txBody>
                    <a:bodyPr/>
                    <a:lstStyle/>
                    <a:p>
                      <a:r>
                        <a:rPr lang="en-US" sz="1400" kern="1200" dirty="0">
                          <a:latin typeface="Calibri" panose="020F0502020204030204" pitchFamily="34" charset="0"/>
                          <a:cs typeface="Calibri" panose="020F0502020204030204" pitchFamily="34" charset="0"/>
                        </a:rPr>
                        <a:t>15</a:t>
                      </a:r>
                      <a:endParaRPr lang="uk-UA" sz="1400" kern="1200" dirty="0">
                        <a:solidFill>
                          <a:schemeClr val="tx1"/>
                        </a:solidFill>
                        <a:latin typeface="Calibri" panose="020F0502020204030204" pitchFamily="34" charset="0"/>
                        <a:ea typeface="+mn-ea"/>
                        <a:cs typeface="Calibri" panose="020F0502020204030204" pitchFamily="34" charset="0"/>
                      </a:endParaRPr>
                    </a:p>
                  </a:txBody>
                  <a:tcPr marL="71737" marR="71737" marT="35868" marB="35868"/>
                </a:tc>
                <a:tc>
                  <a:txBody>
                    <a:bodyPr/>
                    <a:lstStyle/>
                    <a:p>
                      <a:r>
                        <a:rPr lang="en-US" sz="1400" kern="1200" dirty="0">
                          <a:latin typeface="Calibri" panose="020F0502020204030204" pitchFamily="34" charset="0"/>
                          <a:cs typeface="Calibri" panose="020F0502020204030204" pitchFamily="34" charset="0"/>
                        </a:rPr>
                        <a:t>10</a:t>
                      </a:r>
                      <a:endParaRPr lang="uk-UA" sz="1400" kern="1200" dirty="0">
                        <a:solidFill>
                          <a:schemeClr val="tx1"/>
                        </a:solidFill>
                        <a:latin typeface="Calibri" panose="020F0502020204030204" pitchFamily="34" charset="0"/>
                        <a:ea typeface="+mn-ea"/>
                        <a:cs typeface="Calibri" panose="020F0502020204030204" pitchFamily="34" charset="0"/>
                      </a:endParaRPr>
                    </a:p>
                  </a:txBody>
                  <a:tcPr marL="71737" marR="71737" marT="35868" marB="35868"/>
                </a:tc>
                <a:extLst>
                  <a:ext uri="{0D108BD9-81ED-4DB2-BD59-A6C34878D82A}">
                    <a16:rowId xmlns:a16="http://schemas.microsoft.com/office/drawing/2014/main" val="42437793"/>
                  </a:ext>
                </a:extLst>
              </a:tr>
              <a:tr h="577995">
                <a:tc>
                  <a:txBody>
                    <a:bodyPr/>
                    <a:lstStyle/>
                    <a:p>
                      <a:pPr marL="0" algn="l" defTabSz="914309" rtl="0" eaLnBrk="1" latinLnBrk="0" hangingPunct="1"/>
                      <a:r>
                        <a:rPr lang="en-US" sz="1400" kern="1200" dirty="0">
                          <a:solidFill>
                            <a:schemeClr val="tx1"/>
                          </a:solidFill>
                          <a:latin typeface="Calibri" panose="020F0502020204030204" pitchFamily="34" charset="0"/>
                          <a:cs typeface="Calibri" panose="020F0502020204030204" pitchFamily="34" charset="0"/>
                        </a:rPr>
                        <a:t>Message*</a:t>
                      </a:r>
                      <a:endParaRPr lang="uk-UA" sz="1400" kern="1200" dirty="0">
                        <a:solidFill>
                          <a:schemeClr val="tx1"/>
                        </a:solidFill>
                        <a:latin typeface="Calibri" panose="020F0502020204030204" pitchFamily="34" charset="0"/>
                        <a:ea typeface="+mn-ea"/>
                        <a:cs typeface="Calibri" panose="020F0502020204030204" pitchFamily="34" charset="0"/>
                      </a:endParaRPr>
                    </a:p>
                  </a:txBody>
                  <a:tcPr marL="71737" marR="71737" marT="35868" marB="35868">
                    <a:solidFill>
                      <a:schemeClr val="accent4">
                        <a:lumMod val="20000"/>
                        <a:lumOff val="80000"/>
                      </a:schemeClr>
                    </a:solidFill>
                  </a:tcPr>
                </a:tc>
                <a:tc>
                  <a:txBody>
                    <a:bodyPr/>
                    <a:lstStyle/>
                    <a:p>
                      <a:r>
                        <a:rPr lang="en-US" sz="1400" dirty="0">
                          <a:latin typeface="Calibri" panose="020F0502020204030204" pitchFamily="34" charset="0"/>
                          <a:cs typeface="Calibri" panose="020F0502020204030204" pitchFamily="34" charset="0"/>
                        </a:rPr>
                        <a:t>*</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r>
                        <a:rPr lang="en-US" sz="1400" dirty="0">
                          <a:latin typeface="Calibri" panose="020F0502020204030204" pitchFamily="34" charset="0"/>
                          <a:cs typeface="Calibri" panose="020F0502020204030204" pitchFamily="34" charset="0"/>
                        </a:rPr>
                        <a:t>*</a:t>
                      </a:r>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endParaRPr lang="uk-UA" sz="1400" dirty="0">
                        <a:latin typeface="Calibri" panose="020F0502020204030204" pitchFamily="34" charset="0"/>
                        <a:cs typeface="Calibri" panose="020F0502020204030204" pitchFamily="34" charset="0"/>
                      </a:endParaRPr>
                    </a:p>
                  </a:txBody>
                  <a:tcPr marL="71737" marR="71737" marT="35868" marB="35868"/>
                </a:tc>
                <a:tc>
                  <a:txBody>
                    <a:bodyPr/>
                    <a:lstStyle/>
                    <a:p>
                      <a:endParaRPr lang="uk-UA" sz="1400" dirty="0">
                        <a:latin typeface="Calibri" panose="020F0502020204030204" pitchFamily="34" charset="0"/>
                        <a:cs typeface="Calibri" panose="020F0502020204030204" pitchFamily="34" charset="0"/>
                      </a:endParaRPr>
                    </a:p>
                  </a:txBody>
                  <a:tcPr marL="71737" marR="71737" marT="35868" marB="35868"/>
                </a:tc>
                <a:extLst>
                  <a:ext uri="{0D108BD9-81ED-4DB2-BD59-A6C34878D82A}">
                    <a16:rowId xmlns:a16="http://schemas.microsoft.com/office/drawing/2014/main" val="90923370"/>
                  </a:ext>
                </a:extLst>
              </a:tr>
            </a:tbl>
          </a:graphicData>
        </a:graphic>
      </p:graphicFrame>
      <p:sp>
        <p:nvSpPr>
          <p:cNvPr id="5" name="TextBox 4">
            <a:extLst>
              <a:ext uri="{FF2B5EF4-FFF2-40B4-BE49-F238E27FC236}">
                <a16:creationId xmlns:a16="http://schemas.microsoft.com/office/drawing/2014/main" id="{E1BFE621-F429-DF96-7650-38B709373ABD}"/>
              </a:ext>
            </a:extLst>
          </p:cNvPr>
          <p:cNvSpPr txBox="1"/>
          <p:nvPr/>
        </p:nvSpPr>
        <p:spPr>
          <a:xfrm>
            <a:off x="189836" y="426375"/>
            <a:ext cx="6100548" cy="584775"/>
          </a:xfrm>
          <a:prstGeom prst="rect">
            <a:avLst/>
          </a:prstGeom>
          <a:noFill/>
        </p:spPr>
        <p:txBody>
          <a:bodyPr wrap="square">
            <a:spAutoFit/>
          </a:bodyPr>
          <a:lstStyle/>
          <a:p>
            <a:pPr algn="ctr"/>
            <a:r>
              <a:rPr lang="en-UA" sz="3200" dirty="0"/>
              <a:t>Decision Table</a:t>
            </a:r>
          </a:p>
        </p:txBody>
      </p:sp>
      <p:graphicFrame>
        <p:nvGraphicFramePr>
          <p:cNvPr id="6" name="Table 5">
            <a:extLst>
              <a:ext uri="{FF2B5EF4-FFF2-40B4-BE49-F238E27FC236}">
                <a16:creationId xmlns:a16="http://schemas.microsoft.com/office/drawing/2014/main" id="{9F49B3F7-0389-2D41-C2A8-F6E54E70693B}"/>
              </a:ext>
            </a:extLst>
          </p:cNvPr>
          <p:cNvGraphicFramePr>
            <a:graphicFrameLocks noGrp="1"/>
          </p:cNvGraphicFramePr>
          <p:nvPr>
            <p:extLst>
              <p:ext uri="{D42A27DB-BD31-4B8C-83A1-F6EECF244321}">
                <p14:modId xmlns:p14="http://schemas.microsoft.com/office/powerpoint/2010/main" val="3393199449"/>
              </p:ext>
            </p:extLst>
          </p:nvPr>
        </p:nvGraphicFramePr>
        <p:xfrm>
          <a:off x="5869624" y="506708"/>
          <a:ext cx="6283557" cy="6005250"/>
        </p:xfrm>
        <a:graphic>
          <a:graphicData uri="http://schemas.openxmlformats.org/drawingml/2006/table">
            <a:tbl>
              <a:tblPr firstRow="1" bandRow="1">
                <a:tableStyleId>{F5AB1C69-6EDB-4FF4-983F-18BD219EF322}</a:tableStyleId>
              </a:tblPr>
              <a:tblGrid>
                <a:gridCol w="489820">
                  <a:extLst>
                    <a:ext uri="{9D8B030D-6E8A-4147-A177-3AD203B41FA5}">
                      <a16:colId xmlns:a16="http://schemas.microsoft.com/office/drawing/2014/main" val="1384393091"/>
                    </a:ext>
                  </a:extLst>
                </a:gridCol>
                <a:gridCol w="2631343">
                  <a:extLst>
                    <a:ext uri="{9D8B030D-6E8A-4147-A177-3AD203B41FA5}">
                      <a16:colId xmlns:a16="http://schemas.microsoft.com/office/drawing/2014/main" val="2964392948"/>
                    </a:ext>
                  </a:extLst>
                </a:gridCol>
                <a:gridCol w="3162394">
                  <a:extLst>
                    <a:ext uri="{9D8B030D-6E8A-4147-A177-3AD203B41FA5}">
                      <a16:colId xmlns:a16="http://schemas.microsoft.com/office/drawing/2014/main" val="394901477"/>
                    </a:ext>
                  </a:extLst>
                </a:gridCol>
              </a:tblGrid>
              <a:tr h="494097">
                <a:tc>
                  <a:txBody>
                    <a:bodyPr/>
                    <a:lstStyle>
                      <a:defPPr>
                        <a:defRPr lang="en-US"/>
                      </a:defPPr>
                      <a:lvl1pPr marL="0" algn="l" defTabSz="914400" rtl="0" eaLnBrk="1" latinLnBrk="0" hangingPunct="1">
                        <a:defRPr sz="1800" b="1" kern="1200">
                          <a:solidFill>
                            <a:schemeClr val="dk1"/>
                          </a:solidFill>
                          <a:latin typeface="Open Sans"/>
                        </a:defRPr>
                      </a:lvl1pPr>
                      <a:lvl2pPr marL="457200" algn="l" defTabSz="914400" rtl="0" eaLnBrk="1" latinLnBrk="0" hangingPunct="1">
                        <a:defRPr sz="1800" b="1" kern="1200">
                          <a:solidFill>
                            <a:schemeClr val="dk1"/>
                          </a:solidFill>
                          <a:latin typeface="Open Sans"/>
                        </a:defRPr>
                      </a:lvl2pPr>
                      <a:lvl3pPr marL="914400" algn="l" defTabSz="914400" rtl="0" eaLnBrk="1" latinLnBrk="0" hangingPunct="1">
                        <a:defRPr sz="1800" b="1" kern="1200">
                          <a:solidFill>
                            <a:schemeClr val="dk1"/>
                          </a:solidFill>
                          <a:latin typeface="Open Sans"/>
                        </a:defRPr>
                      </a:lvl3pPr>
                      <a:lvl4pPr marL="1371600" algn="l" defTabSz="914400" rtl="0" eaLnBrk="1" latinLnBrk="0" hangingPunct="1">
                        <a:defRPr sz="1800" b="1" kern="1200">
                          <a:solidFill>
                            <a:schemeClr val="dk1"/>
                          </a:solidFill>
                          <a:latin typeface="Open Sans"/>
                        </a:defRPr>
                      </a:lvl4pPr>
                      <a:lvl5pPr marL="1828800" algn="l" defTabSz="914400" rtl="0" eaLnBrk="1" latinLnBrk="0" hangingPunct="1">
                        <a:defRPr sz="1800" b="1" kern="1200">
                          <a:solidFill>
                            <a:schemeClr val="dk1"/>
                          </a:solidFill>
                          <a:latin typeface="Open Sans"/>
                        </a:defRPr>
                      </a:lvl5pPr>
                      <a:lvl6pPr marL="2286000" algn="l" defTabSz="914400" rtl="0" eaLnBrk="1" latinLnBrk="0" hangingPunct="1">
                        <a:defRPr sz="1800" b="1" kern="1200">
                          <a:solidFill>
                            <a:schemeClr val="dk1"/>
                          </a:solidFill>
                          <a:latin typeface="Open Sans"/>
                        </a:defRPr>
                      </a:lvl6pPr>
                      <a:lvl7pPr marL="2743200" algn="l" defTabSz="914400" rtl="0" eaLnBrk="1" latinLnBrk="0" hangingPunct="1">
                        <a:defRPr sz="1800" b="1" kern="1200">
                          <a:solidFill>
                            <a:schemeClr val="dk1"/>
                          </a:solidFill>
                          <a:latin typeface="Open Sans"/>
                        </a:defRPr>
                      </a:lvl7pPr>
                      <a:lvl8pPr marL="3200400" algn="l" defTabSz="914400" rtl="0" eaLnBrk="1" latinLnBrk="0" hangingPunct="1">
                        <a:defRPr sz="1800" b="1" kern="1200">
                          <a:solidFill>
                            <a:schemeClr val="dk1"/>
                          </a:solidFill>
                          <a:latin typeface="Open Sans"/>
                        </a:defRPr>
                      </a:lvl8pPr>
                      <a:lvl9pPr marL="3657600" algn="l" defTabSz="914400" rtl="0" eaLnBrk="1" latinLnBrk="0" hangingPunct="1">
                        <a:defRPr sz="1800" b="1" kern="1200">
                          <a:solidFill>
                            <a:schemeClr val="dk1"/>
                          </a:solidFill>
                          <a:latin typeface="Open Sans"/>
                        </a:defRPr>
                      </a:lvl9pPr>
                    </a:lstStyle>
                    <a:p>
                      <a:pPr>
                        <a:lnSpc>
                          <a:spcPct val="100000"/>
                        </a:lnSpc>
                      </a:pPr>
                      <a:endParaRPr lang="uk-UA" sz="2300" dirty="0">
                        <a:solidFill>
                          <a:schemeClr val="bg1"/>
                        </a:solidFill>
                        <a:latin typeface="Calibri" panose="020F0502020204030204" pitchFamily="34" charset="0"/>
                        <a:cs typeface="Calibri" panose="020F0502020204030204" pitchFamily="34" charset="0"/>
                      </a:endParaRPr>
                    </a:p>
                  </a:txBody>
                  <a:tcPr marL="114656" marR="114656" marT="57328" marB="57328"/>
                </a:tc>
                <a:tc>
                  <a:txBody>
                    <a:bodyPr/>
                    <a:lstStyle>
                      <a:defPPr>
                        <a:defRPr lang="en-US"/>
                      </a:defPPr>
                      <a:lvl1pPr marL="0" algn="l" defTabSz="914400" rtl="0" eaLnBrk="1" latinLnBrk="0" hangingPunct="1">
                        <a:defRPr sz="1800" b="1" kern="1200">
                          <a:solidFill>
                            <a:schemeClr val="dk1"/>
                          </a:solidFill>
                          <a:latin typeface="Open Sans"/>
                        </a:defRPr>
                      </a:lvl1pPr>
                      <a:lvl2pPr marL="457200" algn="l" defTabSz="914400" rtl="0" eaLnBrk="1" latinLnBrk="0" hangingPunct="1">
                        <a:defRPr sz="1800" b="1" kern="1200">
                          <a:solidFill>
                            <a:schemeClr val="dk1"/>
                          </a:solidFill>
                          <a:latin typeface="Open Sans"/>
                        </a:defRPr>
                      </a:lvl2pPr>
                      <a:lvl3pPr marL="914400" algn="l" defTabSz="914400" rtl="0" eaLnBrk="1" latinLnBrk="0" hangingPunct="1">
                        <a:defRPr sz="1800" b="1" kern="1200">
                          <a:solidFill>
                            <a:schemeClr val="dk1"/>
                          </a:solidFill>
                          <a:latin typeface="Open Sans"/>
                        </a:defRPr>
                      </a:lvl3pPr>
                      <a:lvl4pPr marL="1371600" algn="l" defTabSz="914400" rtl="0" eaLnBrk="1" latinLnBrk="0" hangingPunct="1">
                        <a:defRPr sz="1800" b="1" kern="1200">
                          <a:solidFill>
                            <a:schemeClr val="dk1"/>
                          </a:solidFill>
                          <a:latin typeface="Open Sans"/>
                        </a:defRPr>
                      </a:lvl4pPr>
                      <a:lvl5pPr marL="1828800" algn="l" defTabSz="914400" rtl="0" eaLnBrk="1" latinLnBrk="0" hangingPunct="1">
                        <a:defRPr sz="1800" b="1" kern="1200">
                          <a:solidFill>
                            <a:schemeClr val="dk1"/>
                          </a:solidFill>
                          <a:latin typeface="Open Sans"/>
                        </a:defRPr>
                      </a:lvl5pPr>
                      <a:lvl6pPr marL="2286000" algn="l" defTabSz="914400" rtl="0" eaLnBrk="1" latinLnBrk="0" hangingPunct="1">
                        <a:defRPr sz="1800" b="1" kern="1200">
                          <a:solidFill>
                            <a:schemeClr val="dk1"/>
                          </a:solidFill>
                          <a:latin typeface="Open Sans"/>
                        </a:defRPr>
                      </a:lvl6pPr>
                      <a:lvl7pPr marL="2743200" algn="l" defTabSz="914400" rtl="0" eaLnBrk="1" latinLnBrk="0" hangingPunct="1">
                        <a:defRPr sz="1800" b="1" kern="1200">
                          <a:solidFill>
                            <a:schemeClr val="dk1"/>
                          </a:solidFill>
                          <a:latin typeface="Open Sans"/>
                        </a:defRPr>
                      </a:lvl7pPr>
                      <a:lvl8pPr marL="3200400" algn="l" defTabSz="914400" rtl="0" eaLnBrk="1" latinLnBrk="0" hangingPunct="1">
                        <a:defRPr sz="1800" b="1" kern="1200">
                          <a:solidFill>
                            <a:schemeClr val="dk1"/>
                          </a:solidFill>
                          <a:latin typeface="Open Sans"/>
                        </a:defRPr>
                      </a:lvl8pPr>
                      <a:lvl9pPr marL="3657600" algn="l" defTabSz="914400" rtl="0" eaLnBrk="1" latinLnBrk="0" hangingPunct="1">
                        <a:defRPr sz="1800" b="1" kern="1200">
                          <a:solidFill>
                            <a:schemeClr val="dk1"/>
                          </a:solidFill>
                          <a:latin typeface="Open Sans"/>
                        </a:defRPr>
                      </a:lvl9pPr>
                    </a:lstStyle>
                    <a:p>
                      <a:pPr marL="0" marR="0" indent="0" algn="ctr" defTabSz="914309" rtl="0" eaLnBrk="1" fontAlgn="auto" latinLnBrk="0" hangingPunct="1">
                        <a:lnSpc>
                          <a:spcPct val="100000"/>
                        </a:lnSpc>
                        <a:spcBef>
                          <a:spcPts val="0"/>
                        </a:spcBef>
                        <a:spcAft>
                          <a:spcPts val="0"/>
                        </a:spcAft>
                        <a:buClrTx/>
                        <a:buSzTx/>
                        <a:buFontTx/>
                        <a:buNone/>
                        <a:tabLst/>
                        <a:defRPr/>
                      </a:pPr>
                      <a:r>
                        <a:rPr lang="en-US" sz="2100" dirty="0">
                          <a:solidFill>
                            <a:schemeClr val="bg1"/>
                          </a:solidFill>
                          <a:latin typeface="Calibri" panose="020F0502020204030204" pitchFamily="34" charset="0"/>
                          <a:cs typeface="Calibri" panose="020F0502020204030204" pitchFamily="34" charset="0"/>
                        </a:rPr>
                        <a:t>Test Items</a:t>
                      </a:r>
                      <a:endParaRPr lang="uk-UA" sz="2100" dirty="0">
                        <a:solidFill>
                          <a:schemeClr val="bg1"/>
                        </a:solidFill>
                        <a:latin typeface="Calibri" panose="020F0502020204030204" pitchFamily="34" charset="0"/>
                        <a:cs typeface="Calibri" panose="020F0502020204030204" pitchFamily="34" charset="0"/>
                      </a:endParaRPr>
                    </a:p>
                  </a:txBody>
                  <a:tcPr marL="114656" marR="114656" marT="57328" marB="57328"/>
                </a:tc>
                <a:tc>
                  <a:txBody>
                    <a:bodyPr/>
                    <a:lstStyle/>
                    <a:p>
                      <a:pPr>
                        <a:lnSpc>
                          <a:spcPct val="100000"/>
                        </a:lnSpc>
                      </a:pPr>
                      <a:r>
                        <a:rPr lang="en-UA" sz="2100" dirty="0">
                          <a:latin typeface="Calibri" panose="020F0502020204030204" pitchFamily="34" charset="0"/>
                          <a:cs typeface="Calibri" panose="020F0502020204030204" pitchFamily="34" charset="0"/>
                        </a:rPr>
                        <a:t>Expected Result</a:t>
                      </a:r>
                    </a:p>
                  </a:txBody>
                  <a:tcPr marL="93946" marR="93946" marT="46973" marB="46973"/>
                </a:tc>
                <a:extLst>
                  <a:ext uri="{0D108BD9-81ED-4DB2-BD59-A6C34878D82A}">
                    <a16:rowId xmlns:a16="http://schemas.microsoft.com/office/drawing/2014/main" val="316068941"/>
                  </a:ext>
                </a:extLst>
              </a:tr>
              <a:tr h="821050">
                <a:tc>
                  <a:txBody>
                    <a:bodyPr/>
                    <a:lstStyle/>
                    <a:p>
                      <a:pPr>
                        <a:lnSpc>
                          <a:spcPct val="100000"/>
                        </a:lnSpc>
                      </a:pPr>
                      <a:r>
                        <a:rPr lang="en-UA" sz="1800" dirty="0">
                          <a:latin typeface="Calibri" panose="020F0502020204030204" pitchFamily="34" charset="0"/>
                          <a:cs typeface="Calibri" panose="020F0502020204030204" pitchFamily="34" charset="0"/>
                        </a:rPr>
                        <a:t>1</a:t>
                      </a:r>
                    </a:p>
                  </a:txBody>
                  <a:tcPr marL="93946" marR="93946" marT="46973" marB="46973"/>
                </a:tc>
                <a:tc>
                  <a:txBody>
                    <a:bodyPr/>
                    <a:lstStyle>
                      <a:defPPr>
                        <a:defRPr lang="en-US"/>
                      </a:defPPr>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nSpc>
                          <a:spcPct val="100000"/>
                        </a:lnSpc>
                      </a:pPr>
                      <a:r>
                        <a:rPr lang="en-US" sz="1400" dirty="0">
                          <a:solidFill>
                            <a:schemeClr val="tx1"/>
                          </a:solidFill>
                          <a:latin typeface="Calibri" panose="020F0502020204030204" pitchFamily="34" charset="0"/>
                          <a:cs typeface="Calibri" panose="020F0502020204030204" pitchFamily="34" charset="0"/>
                        </a:rPr>
                        <a:t>Verify discount if new customer opening a credit card account </a:t>
                      </a:r>
                      <a:endParaRPr lang="uk-UA" sz="1400" dirty="0">
                        <a:solidFill>
                          <a:schemeClr val="tx1"/>
                        </a:solidFill>
                        <a:latin typeface="Calibri" panose="020F0502020204030204" pitchFamily="34" charset="0"/>
                        <a:cs typeface="Calibri" panose="020F0502020204030204" pitchFamily="34" charset="0"/>
                      </a:endParaRPr>
                    </a:p>
                  </a:txBody>
                  <a:tcPr marL="114656" marR="114656" marT="57328" marB="57328"/>
                </a:tc>
                <a:tc>
                  <a:txBody>
                    <a:bodyPr/>
                    <a:lstStyle>
                      <a:defPPr>
                        <a:defRPr lang="en-US"/>
                      </a:defPPr>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53975" indent="-53975">
                        <a:lnSpc>
                          <a:spcPct val="100000"/>
                        </a:lnSpc>
                        <a:buFont typeface="+mj-lt"/>
                        <a:buNone/>
                        <a:tabLst/>
                      </a:pPr>
                      <a:r>
                        <a:rPr lang="en-US" sz="1400" kern="1200" dirty="0">
                          <a:solidFill>
                            <a:schemeClr val="tx1"/>
                          </a:solidFill>
                          <a:latin typeface="Calibri" panose="020F0502020204030204" pitchFamily="34" charset="0"/>
                          <a:cs typeface="Calibri" panose="020F0502020204030204" pitchFamily="34" charset="0"/>
                        </a:rPr>
                        <a:t>Customer has 5% discount on all purchases</a:t>
                      </a:r>
                      <a:r>
                        <a:rPr lang="en-US" sz="1400" kern="1200" baseline="0" dirty="0">
                          <a:solidFill>
                            <a:schemeClr val="tx1"/>
                          </a:solidFill>
                          <a:latin typeface="Calibri" panose="020F0502020204030204" pitchFamily="34" charset="0"/>
                          <a:cs typeface="Calibri" panose="020F0502020204030204" pitchFamily="34" charset="0"/>
                        </a:rPr>
                        <a:t> </a:t>
                      </a:r>
                      <a:r>
                        <a:rPr lang="en-US" sz="1400" kern="1200" dirty="0">
                          <a:solidFill>
                            <a:schemeClr val="tx1"/>
                          </a:solidFill>
                          <a:latin typeface="Calibri" panose="020F0502020204030204" pitchFamily="34" charset="0"/>
                          <a:cs typeface="Calibri" panose="020F0502020204030204" pitchFamily="34" charset="0"/>
                        </a:rPr>
                        <a:t>today</a:t>
                      </a:r>
                    </a:p>
                  </a:txBody>
                  <a:tcPr marL="114656" marR="114656" marT="57328" marB="57328"/>
                </a:tc>
                <a:extLst>
                  <a:ext uri="{0D108BD9-81ED-4DB2-BD59-A6C34878D82A}">
                    <a16:rowId xmlns:a16="http://schemas.microsoft.com/office/drawing/2014/main" val="1879834003"/>
                  </a:ext>
                </a:extLst>
              </a:tr>
              <a:tr h="821050">
                <a:tc>
                  <a:txBody>
                    <a:bodyPr/>
                    <a:lstStyle/>
                    <a:p>
                      <a:pPr>
                        <a:lnSpc>
                          <a:spcPct val="100000"/>
                        </a:lnSpc>
                      </a:pPr>
                      <a:r>
                        <a:rPr lang="en-UA" sz="1800" dirty="0">
                          <a:latin typeface="Calibri" panose="020F0502020204030204" pitchFamily="34" charset="0"/>
                          <a:cs typeface="Calibri" panose="020F0502020204030204" pitchFamily="34" charset="0"/>
                        </a:rPr>
                        <a:t>2</a:t>
                      </a:r>
                    </a:p>
                  </a:txBody>
                  <a:tcPr marL="93946" marR="93946" marT="46973" marB="46973"/>
                </a:tc>
                <a:tc>
                  <a:txBody>
                    <a:bodyPr/>
                    <a:lstStyle>
                      <a:defPPr>
                        <a:defRPr lang="en-US"/>
                      </a:defPPr>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nSpc>
                          <a:spcPct val="100000"/>
                        </a:lnSpc>
                      </a:pPr>
                      <a:r>
                        <a:rPr lang="en-US" sz="1400" kern="1200" dirty="0">
                          <a:solidFill>
                            <a:schemeClr val="tx1"/>
                          </a:solidFill>
                          <a:latin typeface="Calibri" panose="020F0502020204030204" pitchFamily="34" charset="0"/>
                          <a:cs typeface="Calibri" panose="020F0502020204030204" pitchFamily="34" charset="0"/>
                        </a:rPr>
                        <a:t>Verify discount if customer works with bank more than year</a:t>
                      </a:r>
                      <a:endParaRPr lang="uk-UA" sz="1400" kern="1200" dirty="0">
                        <a:solidFill>
                          <a:schemeClr val="tx1"/>
                        </a:solidFill>
                        <a:latin typeface="Calibri" panose="020F0502020204030204" pitchFamily="34" charset="0"/>
                        <a:ea typeface="+mn-ea"/>
                        <a:cs typeface="Calibri" panose="020F0502020204030204" pitchFamily="34" charset="0"/>
                      </a:endParaRPr>
                    </a:p>
                  </a:txBody>
                  <a:tcPr marL="114656" marR="114656" marT="57328" marB="57328"/>
                </a:tc>
                <a:tc>
                  <a:txBody>
                    <a:bodyPr/>
                    <a:lstStyle>
                      <a:defPPr>
                        <a:defRPr lang="en-US"/>
                      </a:defPPr>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nSpc>
                          <a:spcPct val="100000"/>
                        </a:lnSpc>
                      </a:pPr>
                      <a:r>
                        <a:rPr lang="en-US" sz="1400" kern="1200" dirty="0">
                          <a:solidFill>
                            <a:schemeClr val="tx1"/>
                          </a:solidFill>
                          <a:latin typeface="Calibri" panose="020F0502020204030204" pitchFamily="34" charset="0"/>
                          <a:cs typeface="Calibri" panose="020F0502020204030204" pitchFamily="34" charset="0"/>
                        </a:rPr>
                        <a:t>15% discount will be given</a:t>
                      </a:r>
                      <a:endParaRPr lang="uk-UA" sz="1400" kern="1200" dirty="0">
                        <a:solidFill>
                          <a:schemeClr val="tx1"/>
                        </a:solidFill>
                        <a:latin typeface="Calibri" panose="020F0502020204030204" pitchFamily="34" charset="0"/>
                        <a:ea typeface="+mn-ea"/>
                        <a:cs typeface="Calibri" panose="020F0502020204030204" pitchFamily="34" charset="0"/>
                      </a:endParaRPr>
                    </a:p>
                  </a:txBody>
                  <a:tcPr marL="114656" marR="114656" marT="57328" marB="57328"/>
                </a:tc>
                <a:extLst>
                  <a:ext uri="{0D108BD9-81ED-4DB2-BD59-A6C34878D82A}">
                    <a16:rowId xmlns:a16="http://schemas.microsoft.com/office/drawing/2014/main" val="1654769024"/>
                  </a:ext>
                </a:extLst>
              </a:tr>
              <a:tr h="821050">
                <a:tc>
                  <a:txBody>
                    <a:bodyPr/>
                    <a:lstStyle/>
                    <a:p>
                      <a:pPr>
                        <a:lnSpc>
                          <a:spcPct val="100000"/>
                        </a:lnSpc>
                      </a:pPr>
                      <a:r>
                        <a:rPr lang="en-UA" sz="1800" dirty="0">
                          <a:latin typeface="Calibri" panose="020F0502020204030204" pitchFamily="34" charset="0"/>
                          <a:cs typeface="Calibri" panose="020F0502020204030204" pitchFamily="34" charset="0"/>
                        </a:rPr>
                        <a:t>3</a:t>
                      </a:r>
                    </a:p>
                  </a:txBody>
                  <a:tcPr marL="93946" marR="93946" marT="46973" marB="46973"/>
                </a:tc>
                <a:tc>
                  <a:txBody>
                    <a:bodyPr/>
                    <a:lstStyle>
                      <a:defPPr>
                        <a:defRPr lang="en-US"/>
                      </a:defPPr>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nSpc>
                          <a:spcPct val="100000"/>
                        </a:lnSpc>
                      </a:pPr>
                      <a:r>
                        <a:rPr lang="en-US" sz="1400" kern="1200" dirty="0">
                          <a:solidFill>
                            <a:schemeClr val="tx1"/>
                          </a:solidFill>
                          <a:latin typeface="Calibri" panose="020F0502020204030204" pitchFamily="34" charset="0"/>
                          <a:cs typeface="Calibri" panose="020F0502020204030204" pitchFamily="34" charset="0"/>
                        </a:rPr>
                        <a:t>Verify discount if customer works with bank less than a year</a:t>
                      </a:r>
                      <a:endParaRPr lang="en-US" sz="1400" kern="1200" dirty="0">
                        <a:solidFill>
                          <a:schemeClr val="tx1"/>
                        </a:solidFill>
                        <a:latin typeface="Calibri" panose="020F0502020204030204" pitchFamily="34" charset="0"/>
                        <a:ea typeface="+mn-ea"/>
                        <a:cs typeface="Calibri" panose="020F0502020204030204" pitchFamily="34" charset="0"/>
                      </a:endParaRPr>
                    </a:p>
                  </a:txBody>
                  <a:tcPr marL="114656" marR="114656" marT="57328" marB="57328"/>
                </a:tc>
                <a:tc>
                  <a:txBody>
                    <a:bodyPr/>
                    <a:lstStyle>
                      <a:defPPr>
                        <a:defRPr lang="en-US"/>
                      </a:defPPr>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228600" indent="-228600">
                        <a:lnSpc>
                          <a:spcPct val="100000"/>
                        </a:lnSpc>
                        <a:buFont typeface="+mj-lt"/>
                        <a:buNone/>
                      </a:pPr>
                      <a:r>
                        <a:rPr lang="en-US" sz="1400" kern="1200" dirty="0">
                          <a:solidFill>
                            <a:schemeClr val="tx1"/>
                          </a:solidFill>
                          <a:latin typeface="Calibri" panose="020F0502020204030204" pitchFamily="34" charset="0"/>
                          <a:cs typeface="Calibri" panose="020F0502020204030204" pitchFamily="34" charset="0"/>
                        </a:rPr>
                        <a:t>10% discount will be given</a:t>
                      </a:r>
                    </a:p>
                  </a:txBody>
                  <a:tcPr marL="114656" marR="114656" marT="57328" marB="57328"/>
                </a:tc>
                <a:extLst>
                  <a:ext uri="{0D108BD9-81ED-4DB2-BD59-A6C34878D82A}">
                    <a16:rowId xmlns:a16="http://schemas.microsoft.com/office/drawing/2014/main" val="824924417"/>
                  </a:ext>
                </a:extLst>
              </a:tr>
              <a:tr h="1002001">
                <a:tc>
                  <a:txBody>
                    <a:bodyPr/>
                    <a:lstStyle/>
                    <a:p>
                      <a:pPr>
                        <a:lnSpc>
                          <a:spcPct val="100000"/>
                        </a:lnSpc>
                      </a:pPr>
                      <a:r>
                        <a:rPr lang="en-UA" sz="1800" dirty="0">
                          <a:latin typeface="Calibri" panose="020F0502020204030204" pitchFamily="34" charset="0"/>
                          <a:cs typeface="Calibri" panose="020F0502020204030204" pitchFamily="34" charset="0"/>
                        </a:rPr>
                        <a:t>4</a:t>
                      </a:r>
                    </a:p>
                  </a:txBody>
                  <a:tcPr marL="93946" marR="93946" marT="46973" marB="46973"/>
                </a:tc>
                <a:tc>
                  <a:txBody>
                    <a:bodyPr/>
                    <a:lstStyle>
                      <a:defPPr>
                        <a:defRPr lang="en-US"/>
                      </a:defPPr>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Calibri" panose="020F0502020204030204" pitchFamily="34" charset="0"/>
                          <a:cs typeface="Calibri" panose="020F0502020204030204" pitchFamily="34" charset="0"/>
                        </a:rPr>
                        <a:t>Verify discount if customer works with bank more than a year</a:t>
                      </a:r>
                      <a:r>
                        <a:rPr lang="uk-UA" sz="1400" kern="1200" dirty="0">
                          <a:solidFill>
                            <a:schemeClr val="tx1"/>
                          </a:solidFill>
                          <a:latin typeface="Calibri" panose="020F0502020204030204" pitchFamily="34" charset="0"/>
                          <a:cs typeface="Calibri" panose="020F0502020204030204" pitchFamily="34" charset="0"/>
                        </a:rPr>
                        <a:t> </a:t>
                      </a:r>
                      <a:r>
                        <a:rPr lang="en-US" sz="1400" kern="1200" dirty="0">
                          <a:solidFill>
                            <a:schemeClr val="tx1"/>
                          </a:solidFill>
                          <a:latin typeface="Calibri" panose="020F0502020204030204" pitchFamily="34" charset="0"/>
                          <a:cs typeface="Calibri" panose="020F0502020204030204" pitchFamily="34" charset="0"/>
                        </a:rPr>
                        <a:t>and</a:t>
                      </a:r>
                      <a:r>
                        <a:rPr lang="en-US" sz="1400" kern="1200" baseline="0" dirty="0">
                          <a:solidFill>
                            <a:schemeClr val="tx1"/>
                          </a:solidFill>
                          <a:latin typeface="Calibri" panose="020F0502020204030204" pitchFamily="34" charset="0"/>
                          <a:cs typeface="Calibri" panose="020F0502020204030204" pitchFamily="34" charset="0"/>
                        </a:rPr>
                        <a:t> </a:t>
                      </a:r>
                      <a:r>
                        <a:rPr lang="en-US" sz="1400" kern="1200" dirty="0">
                          <a:solidFill>
                            <a:schemeClr val="tx1"/>
                          </a:solidFill>
                          <a:latin typeface="Calibri" panose="020F0502020204030204" pitchFamily="34" charset="0"/>
                          <a:cs typeface="Calibri" panose="020F0502020204030204" pitchFamily="34" charset="0"/>
                        </a:rPr>
                        <a:t>has coupon</a:t>
                      </a:r>
                      <a:endParaRPr lang="uk-UA" sz="1400" kern="1200" dirty="0">
                        <a:solidFill>
                          <a:schemeClr val="tx1"/>
                        </a:solidFill>
                        <a:latin typeface="Calibri" panose="020F0502020204030204" pitchFamily="34" charset="0"/>
                        <a:ea typeface="+mn-ea"/>
                        <a:cs typeface="Calibri" panose="020F0502020204030204" pitchFamily="34" charset="0"/>
                      </a:endParaRPr>
                    </a:p>
                  </a:txBody>
                  <a:tcPr marL="114656" marR="114656" marT="57328" marB="57328"/>
                </a:tc>
                <a:tc>
                  <a:txBody>
                    <a:bodyPr/>
                    <a:lstStyle>
                      <a:defPPr>
                        <a:defRPr lang="en-US"/>
                      </a:defPPr>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0" marR="0" indent="0" algn="l" defTabSz="914309"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Calibri" panose="020F0502020204030204" pitchFamily="34" charset="0"/>
                          <a:cs typeface="Calibri" panose="020F0502020204030204" pitchFamily="34" charset="0"/>
                        </a:rPr>
                        <a:t>20% discount will be given</a:t>
                      </a:r>
                      <a:endParaRPr lang="uk-UA" sz="1400" kern="1200" dirty="0">
                        <a:solidFill>
                          <a:schemeClr val="tx1"/>
                        </a:solidFill>
                        <a:latin typeface="Calibri" panose="020F0502020204030204" pitchFamily="34" charset="0"/>
                        <a:cs typeface="Calibri" panose="020F0502020204030204" pitchFamily="34" charset="0"/>
                      </a:endParaRPr>
                    </a:p>
                  </a:txBody>
                  <a:tcPr marL="114656" marR="114656" marT="57328" marB="57328"/>
                </a:tc>
                <a:extLst>
                  <a:ext uri="{0D108BD9-81ED-4DB2-BD59-A6C34878D82A}">
                    <a16:rowId xmlns:a16="http://schemas.microsoft.com/office/drawing/2014/main" val="1555622711"/>
                  </a:ext>
                </a:extLst>
              </a:tr>
              <a:tr h="1028283">
                <a:tc>
                  <a:txBody>
                    <a:bodyPr/>
                    <a:lstStyle/>
                    <a:p>
                      <a:pPr>
                        <a:lnSpc>
                          <a:spcPct val="100000"/>
                        </a:lnSpc>
                      </a:pPr>
                      <a:r>
                        <a:rPr lang="en-UA" sz="1800" dirty="0">
                          <a:latin typeface="Calibri" panose="020F0502020204030204" pitchFamily="34" charset="0"/>
                          <a:cs typeface="Calibri" panose="020F0502020204030204" pitchFamily="34" charset="0"/>
                        </a:rPr>
                        <a:t>5</a:t>
                      </a:r>
                    </a:p>
                  </a:txBody>
                  <a:tcPr marL="93946" marR="93946" marT="46973" marB="46973"/>
                </a:tc>
                <a:tc>
                  <a:txBody>
                    <a:bodyPr/>
                    <a:lstStyle>
                      <a:defPPr>
                        <a:defRPr lang="en-US"/>
                      </a:defPPr>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Calibri" panose="020F0502020204030204" pitchFamily="34" charset="0"/>
                          <a:cs typeface="Calibri" panose="020F0502020204030204" pitchFamily="34" charset="0"/>
                        </a:rPr>
                        <a:t>Verify discount if customer works with bank less than a year and has</a:t>
                      </a:r>
                      <a:r>
                        <a:rPr lang="en-US" sz="1400" kern="1200" baseline="0" dirty="0">
                          <a:solidFill>
                            <a:schemeClr val="tx1"/>
                          </a:solidFill>
                          <a:latin typeface="Calibri" panose="020F0502020204030204" pitchFamily="34" charset="0"/>
                          <a:cs typeface="Calibri" panose="020F0502020204030204" pitchFamily="34" charset="0"/>
                        </a:rPr>
                        <a:t> </a:t>
                      </a:r>
                      <a:r>
                        <a:rPr lang="en-US" sz="1400" dirty="0">
                          <a:solidFill>
                            <a:schemeClr val="tx1"/>
                          </a:solidFill>
                          <a:latin typeface="Calibri" panose="020F0502020204030204" pitchFamily="34" charset="0"/>
                          <a:cs typeface="Calibri" panose="020F0502020204030204" pitchFamily="34" charset="0"/>
                        </a:rPr>
                        <a:t>coupon</a:t>
                      </a:r>
                      <a:endParaRPr lang="en-US" sz="1400" kern="1200" dirty="0">
                        <a:solidFill>
                          <a:schemeClr val="tx1"/>
                        </a:solidFill>
                        <a:latin typeface="Calibri" panose="020F0502020204030204" pitchFamily="34" charset="0"/>
                        <a:ea typeface="+mn-ea"/>
                        <a:cs typeface="Calibri" panose="020F0502020204030204" pitchFamily="34" charset="0"/>
                      </a:endParaRPr>
                    </a:p>
                  </a:txBody>
                  <a:tcPr marL="114656" marR="114656" marT="57328" marB="57328"/>
                </a:tc>
                <a:tc>
                  <a:txBody>
                    <a:bodyPr/>
                    <a:lstStyle>
                      <a:defPPr>
                        <a:defRPr lang="en-US"/>
                      </a:defPPr>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a:solidFill>
                            <a:schemeClr val="tx1"/>
                          </a:solidFill>
                          <a:latin typeface="Calibri" panose="020F0502020204030204" pitchFamily="34" charset="0"/>
                          <a:cs typeface="Calibri" panose="020F0502020204030204" pitchFamily="34" charset="0"/>
                        </a:rPr>
                        <a:t>Message appears: “Coupon can't be used with ‘less than a year existing customer’ discount”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kern="1200" dirty="0">
                          <a:solidFill>
                            <a:schemeClr val="tx1"/>
                          </a:solidFill>
                          <a:latin typeface="Calibri" panose="020F0502020204030204" pitchFamily="34" charset="0"/>
                          <a:cs typeface="Calibri" panose="020F0502020204030204" pitchFamily="34" charset="0"/>
                        </a:rPr>
                        <a:t>10% discount will be given</a:t>
                      </a:r>
                    </a:p>
                  </a:txBody>
                  <a:tcPr marL="114656" marR="114656" marT="57328" marB="57328"/>
                </a:tc>
                <a:extLst>
                  <a:ext uri="{0D108BD9-81ED-4DB2-BD59-A6C34878D82A}">
                    <a16:rowId xmlns:a16="http://schemas.microsoft.com/office/drawing/2014/main" val="4094808331"/>
                  </a:ext>
                </a:extLst>
              </a:tr>
              <a:tr h="1017719">
                <a:tc>
                  <a:txBody>
                    <a:bodyPr/>
                    <a:lstStyle/>
                    <a:p>
                      <a:pPr>
                        <a:lnSpc>
                          <a:spcPct val="100000"/>
                        </a:lnSpc>
                      </a:pPr>
                      <a:r>
                        <a:rPr lang="en-UA" sz="1800" dirty="0">
                          <a:latin typeface="Calibri" panose="020F0502020204030204" pitchFamily="34" charset="0"/>
                          <a:cs typeface="Calibri" panose="020F0502020204030204" pitchFamily="34" charset="0"/>
                        </a:rPr>
                        <a:t>6</a:t>
                      </a:r>
                    </a:p>
                  </a:txBody>
                  <a:tcPr marL="93946" marR="93946" marT="46973" marB="46973"/>
                </a:tc>
                <a:tc>
                  <a:txBody>
                    <a:bodyPr/>
                    <a:lstStyle>
                      <a:defPPr>
                        <a:defRPr lang="en-US"/>
                      </a:defPPr>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Calibri" panose="020F0502020204030204" pitchFamily="34" charset="0"/>
                          <a:cs typeface="Calibri" panose="020F0502020204030204" pitchFamily="34" charset="0"/>
                        </a:rPr>
                        <a:t>Verify discount if new customer opening a credit card account and has coupon</a:t>
                      </a:r>
                      <a:endParaRPr lang="uk-UA" sz="1400" dirty="0">
                        <a:solidFill>
                          <a:schemeClr val="tx1"/>
                        </a:solidFill>
                        <a:latin typeface="Calibri" panose="020F0502020204030204" pitchFamily="34" charset="0"/>
                        <a:cs typeface="Calibri" panose="020F0502020204030204" pitchFamily="34" charset="0"/>
                      </a:endParaRPr>
                    </a:p>
                  </a:txBody>
                  <a:tcPr marL="114656" marR="114656" marT="57328" marB="57328"/>
                </a:tc>
                <a:tc>
                  <a:txBody>
                    <a:bodyPr/>
                    <a:lstStyle>
                      <a:defPPr>
                        <a:defRPr lang="en-US"/>
                      </a:defPPr>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a:lnSpc>
                          <a:spcPct val="100000"/>
                        </a:lnSpc>
                        <a:buFont typeface="Arial" pitchFamily="34" charset="0"/>
                        <a:buChar char="•"/>
                      </a:pPr>
                      <a:r>
                        <a:rPr lang="en-US" sz="1400" kern="1200" baseline="0" dirty="0">
                          <a:solidFill>
                            <a:schemeClr val="tx1"/>
                          </a:solidFill>
                          <a:latin typeface="Calibri" panose="020F0502020204030204" pitchFamily="34" charset="0"/>
                          <a:cs typeface="Calibri" panose="020F0502020204030204" pitchFamily="34" charset="0"/>
                        </a:rPr>
                        <a:t>Message appears: “C</a:t>
                      </a:r>
                      <a:r>
                        <a:rPr lang="en-US" sz="1400" dirty="0">
                          <a:solidFill>
                            <a:schemeClr val="tx1"/>
                          </a:solidFill>
                          <a:latin typeface="Calibri" panose="020F0502020204030204" pitchFamily="34" charset="0"/>
                          <a:cs typeface="Calibri" panose="020F0502020204030204" pitchFamily="34" charset="0"/>
                        </a:rPr>
                        <a:t>oupon can't be used with the 'new customer' discount”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kern="1200" dirty="0">
                          <a:solidFill>
                            <a:schemeClr val="tx1"/>
                          </a:solidFill>
                          <a:latin typeface="Calibri" panose="020F0502020204030204" pitchFamily="34" charset="0"/>
                          <a:cs typeface="Calibri" panose="020F0502020204030204" pitchFamily="34" charset="0"/>
                        </a:rPr>
                        <a:t>5% discount will be given</a:t>
                      </a:r>
                    </a:p>
                  </a:txBody>
                  <a:tcPr marL="114656" marR="114656" marT="57328" marB="57328"/>
                </a:tc>
                <a:extLst>
                  <a:ext uri="{0D108BD9-81ED-4DB2-BD59-A6C34878D82A}">
                    <a16:rowId xmlns:a16="http://schemas.microsoft.com/office/drawing/2014/main" val="2648173730"/>
                  </a:ext>
                </a:extLst>
              </a:tr>
            </a:tbl>
          </a:graphicData>
        </a:graphic>
      </p:graphicFrame>
    </p:spTree>
    <p:extLst>
      <p:ext uri="{BB962C8B-B14F-4D97-AF65-F5344CB8AC3E}">
        <p14:creationId xmlns:p14="http://schemas.microsoft.com/office/powerpoint/2010/main" val="3128002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F7B4-7FAA-02C7-F675-2BCE7B902DEE}"/>
              </a:ext>
            </a:extLst>
          </p:cNvPr>
          <p:cNvSpPr>
            <a:spLocks noGrp="1"/>
          </p:cNvSpPr>
          <p:nvPr>
            <p:ph type="title"/>
          </p:nvPr>
        </p:nvSpPr>
        <p:spPr>
          <a:xfrm>
            <a:off x="924378" y="333864"/>
            <a:ext cx="8267296" cy="820022"/>
          </a:xfrm>
        </p:spPr>
        <p:txBody>
          <a:bodyPr/>
          <a:lstStyle/>
          <a:p>
            <a:pPr algn="ctr"/>
            <a:r>
              <a:rPr lang="en-UA" dirty="0"/>
              <a:t>State Transition</a:t>
            </a:r>
          </a:p>
        </p:txBody>
      </p:sp>
      <p:sp>
        <p:nvSpPr>
          <p:cNvPr id="6" name="Content Placeholder 5">
            <a:extLst>
              <a:ext uri="{FF2B5EF4-FFF2-40B4-BE49-F238E27FC236}">
                <a16:creationId xmlns:a16="http://schemas.microsoft.com/office/drawing/2014/main" id="{BFD15598-AADD-2A54-8773-89D618818A57}"/>
              </a:ext>
            </a:extLst>
          </p:cNvPr>
          <p:cNvSpPr>
            <a:spLocks noGrp="1"/>
          </p:cNvSpPr>
          <p:nvPr>
            <p:ph idx="1"/>
          </p:nvPr>
        </p:nvSpPr>
        <p:spPr>
          <a:xfrm>
            <a:off x="516618" y="968828"/>
            <a:ext cx="11158764" cy="5555307"/>
          </a:xfrm>
        </p:spPr>
        <p:txBody>
          <a:bodyPr/>
          <a:lstStyle/>
          <a:p>
            <a:pPr marL="0" indent="0">
              <a:buNone/>
            </a:pPr>
            <a:r>
              <a:rPr lang="en-UA" dirty="0"/>
              <a:t>Task: </a:t>
            </a:r>
            <a:r>
              <a:rPr lang="en-US" sz="1800" dirty="0">
                <a:effectLst/>
                <a:latin typeface="Calibri" panose="020F0502020204030204" pitchFamily="34" charset="0"/>
                <a:ea typeface="Calibri" panose="020F0502020204030204" pitchFamily="34" charset="0"/>
                <a:cs typeface="Calibri" panose="020F0502020204030204" pitchFamily="34" charset="0"/>
              </a:rPr>
              <a:t>User sends message using mobile phone. He enters a text of a message, and then phone number of recipient and click ‘Send’. Assume that delivery report option is enabled. If user gets positive delivery report, then message will be delivered to recipient. If not, then message will be stored on server for 12 hours. If recipient turns on the phone until 12 hours over, then message will be delivered. If not, then user will get negative delivery report and should re-send message again.</a:t>
            </a:r>
            <a:endParaRPr lang="en-U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Oval 2">
            <a:extLst>
              <a:ext uri="{FF2B5EF4-FFF2-40B4-BE49-F238E27FC236}">
                <a16:creationId xmlns:a16="http://schemas.microsoft.com/office/drawing/2014/main" id="{FF7E81A4-D80D-2934-8E73-5A10E5F6C2FF}"/>
              </a:ext>
            </a:extLst>
          </p:cNvPr>
          <p:cNvSpPr/>
          <p:nvPr/>
        </p:nvSpPr>
        <p:spPr>
          <a:xfrm>
            <a:off x="1503682" y="2682181"/>
            <a:ext cx="325664" cy="34834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A" dirty="0"/>
          </a:p>
        </p:txBody>
      </p:sp>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317B82D2-8609-989A-BFDB-2FDEB6B694C5}"/>
                  </a:ext>
                </a:extLst>
              </p14:cNvPr>
              <p14:cNvContentPartPr/>
              <p14:nvPr/>
            </p14:nvContentPartPr>
            <p14:xfrm>
              <a:off x="10927611" y="3893760"/>
              <a:ext cx="360" cy="2880"/>
            </p14:xfrm>
          </p:contentPart>
        </mc:Choice>
        <mc:Fallback xmlns="">
          <p:pic>
            <p:nvPicPr>
              <p:cNvPr id="20" name="Ink 19">
                <a:extLst>
                  <a:ext uri="{FF2B5EF4-FFF2-40B4-BE49-F238E27FC236}">
                    <a16:creationId xmlns:a16="http://schemas.microsoft.com/office/drawing/2014/main" id="{317B82D2-8609-989A-BFDB-2FDEB6B694C5}"/>
                  </a:ext>
                </a:extLst>
              </p:cNvPr>
              <p:cNvPicPr/>
              <p:nvPr/>
            </p:nvPicPr>
            <p:blipFill>
              <a:blip r:embed="rId4"/>
              <a:stretch>
                <a:fillRect/>
              </a:stretch>
            </p:blipFill>
            <p:spPr>
              <a:xfrm>
                <a:off x="10918971" y="3885120"/>
                <a:ext cx="18000" cy="20520"/>
              </a:xfrm>
              <a:prstGeom prst="rect">
                <a:avLst/>
              </a:prstGeom>
            </p:spPr>
          </p:pic>
        </mc:Fallback>
      </mc:AlternateContent>
      <p:sp>
        <p:nvSpPr>
          <p:cNvPr id="22" name="Doughnut 21">
            <a:extLst>
              <a:ext uri="{FF2B5EF4-FFF2-40B4-BE49-F238E27FC236}">
                <a16:creationId xmlns:a16="http://schemas.microsoft.com/office/drawing/2014/main" id="{18215C2F-CBE7-7CED-3306-4BB1867DA3AD}"/>
              </a:ext>
            </a:extLst>
          </p:cNvPr>
          <p:cNvSpPr/>
          <p:nvPr/>
        </p:nvSpPr>
        <p:spPr>
          <a:xfrm>
            <a:off x="10736357" y="2694388"/>
            <a:ext cx="361447" cy="348337"/>
          </a:xfrm>
          <a:prstGeom prst="don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A">
              <a:solidFill>
                <a:schemeClr val="tx1"/>
              </a:solidFill>
            </a:endParaRPr>
          </a:p>
        </p:txBody>
      </p:sp>
      <p:sp>
        <p:nvSpPr>
          <p:cNvPr id="24" name="TextBox 23">
            <a:extLst>
              <a:ext uri="{FF2B5EF4-FFF2-40B4-BE49-F238E27FC236}">
                <a16:creationId xmlns:a16="http://schemas.microsoft.com/office/drawing/2014/main" id="{E079FC15-A858-0077-DB04-985E12896890}"/>
              </a:ext>
            </a:extLst>
          </p:cNvPr>
          <p:cNvSpPr txBox="1"/>
          <p:nvPr/>
        </p:nvSpPr>
        <p:spPr>
          <a:xfrm>
            <a:off x="1420002" y="2994569"/>
            <a:ext cx="849086" cy="369332"/>
          </a:xfrm>
          <a:prstGeom prst="rect">
            <a:avLst/>
          </a:prstGeom>
          <a:noFill/>
        </p:spPr>
        <p:txBody>
          <a:bodyPr wrap="square">
            <a:spAutoFit/>
          </a:bodyPr>
          <a:lstStyle/>
          <a:p>
            <a:r>
              <a:rPr lang="en-US" b="1" dirty="0"/>
              <a:t>START</a:t>
            </a:r>
            <a:endParaRPr lang="ru-RU" b="1" dirty="0"/>
          </a:p>
        </p:txBody>
      </p:sp>
      <p:sp>
        <p:nvSpPr>
          <p:cNvPr id="25" name="TextBox 24">
            <a:extLst>
              <a:ext uri="{FF2B5EF4-FFF2-40B4-BE49-F238E27FC236}">
                <a16:creationId xmlns:a16="http://schemas.microsoft.com/office/drawing/2014/main" id="{BDB02E46-510D-9082-7225-E9DF653168FC}"/>
              </a:ext>
            </a:extLst>
          </p:cNvPr>
          <p:cNvSpPr txBox="1"/>
          <p:nvPr/>
        </p:nvSpPr>
        <p:spPr>
          <a:xfrm>
            <a:off x="10533718" y="2989838"/>
            <a:ext cx="945410" cy="369332"/>
          </a:xfrm>
          <a:prstGeom prst="rect">
            <a:avLst/>
          </a:prstGeom>
          <a:noFill/>
        </p:spPr>
        <p:txBody>
          <a:bodyPr wrap="square">
            <a:spAutoFit/>
          </a:bodyPr>
          <a:lstStyle/>
          <a:p>
            <a:r>
              <a:rPr lang="en-US" b="1" dirty="0"/>
              <a:t>FINISH</a:t>
            </a:r>
            <a:endParaRPr lang="ru-RU" b="1" dirty="0"/>
          </a:p>
        </p:txBody>
      </p:sp>
      <p:sp>
        <p:nvSpPr>
          <p:cNvPr id="26" name="Oval 25">
            <a:extLst>
              <a:ext uri="{FF2B5EF4-FFF2-40B4-BE49-F238E27FC236}">
                <a16:creationId xmlns:a16="http://schemas.microsoft.com/office/drawing/2014/main" id="{4C771C8D-CD7E-01F5-5763-9EB9ABAB232A}"/>
              </a:ext>
            </a:extLst>
          </p:cNvPr>
          <p:cNvSpPr/>
          <p:nvPr/>
        </p:nvSpPr>
        <p:spPr>
          <a:xfrm>
            <a:off x="5096065" y="2308430"/>
            <a:ext cx="1194549" cy="11205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A" sz="1200" dirty="0"/>
              <a:t>Message sent</a:t>
            </a:r>
          </a:p>
        </p:txBody>
      </p:sp>
      <p:sp>
        <p:nvSpPr>
          <p:cNvPr id="27" name="Oval 26">
            <a:extLst>
              <a:ext uri="{FF2B5EF4-FFF2-40B4-BE49-F238E27FC236}">
                <a16:creationId xmlns:a16="http://schemas.microsoft.com/office/drawing/2014/main" id="{F45E30B4-147D-324D-94E9-B9A15ADC21F2}"/>
              </a:ext>
            </a:extLst>
          </p:cNvPr>
          <p:cNvSpPr/>
          <p:nvPr/>
        </p:nvSpPr>
        <p:spPr>
          <a:xfrm>
            <a:off x="8641392" y="2279313"/>
            <a:ext cx="1100564" cy="10554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A" sz="1200" dirty="0"/>
              <a:t>Positive delivery report</a:t>
            </a:r>
          </a:p>
        </p:txBody>
      </p:sp>
      <p:sp>
        <p:nvSpPr>
          <p:cNvPr id="38" name="TextBox 37">
            <a:extLst>
              <a:ext uri="{FF2B5EF4-FFF2-40B4-BE49-F238E27FC236}">
                <a16:creationId xmlns:a16="http://schemas.microsoft.com/office/drawing/2014/main" id="{362391BB-19CD-CB13-2005-448B0F489552}"/>
              </a:ext>
            </a:extLst>
          </p:cNvPr>
          <p:cNvSpPr txBox="1"/>
          <p:nvPr/>
        </p:nvSpPr>
        <p:spPr>
          <a:xfrm>
            <a:off x="6538704" y="2597252"/>
            <a:ext cx="1809340" cy="24622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t>Recipient is available</a:t>
            </a:r>
          </a:p>
        </p:txBody>
      </p:sp>
      <p:sp>
        <p:nvSpPr>
          <p:cNvPr id="39" name="TextBox 38">
            <a:extLst>
              <a:ext uri="{FF2B5EF4-FFF2-40B4-BE49-F238E27FC236}">
                <a16:creationId xmlns:a16="http://schemas.microsoft.com/office/drawing/2014/main" id="{496DE429-D5D0-EB2B-34C5-F7AA4CFDB9BC}"/>
              </a:ext>
            </a:extLst>
          </p:cNvPr>
          <p:cNvSpPr txBox="1"/>
          <p:nvPr/>
        </p:nvSpPr>
        <p:spPr>
          <a:xfrm>
            <a:off x="2432239" y="2551202"/>
            <a:ext cx="2682986" cy="24622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t>Enter text and phone number. Click ’Send’ </a:t>
            </a:r>
          </a:p>
        </p:txBody>
      </p:sp>
      <p:sp>
        <p:nvSpPr>
          <p:cNvPr id="40" name="Oval 39">
            <a:extLst>
              <a:ext uri="{FF2B5EF4-FFF2-40B4-BE49-F238E27FC236}">
                <a16:creationId xmlns:a16="http://schemas.microsoft.com/office/drawing/2014/main" id="{FDEC5028-23C4-E917-CD94-647746D14C0C}"/>
              </a:ext>
            </a:extLst>
          </p:cNvPr>
          <p:cNvSpPr/>
          <p:nvPr/>
        </p:nvSpPr>
        <p:spPr>
          <a:xfrm>
            <a:off x="5254063" y="5802529"/>
            <a:ext cx="1194549" cy="10554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A" sz="1200" dirty="0"/>
              <a:t>Message stored on server for. 12 hours</a:t>
            </a:r>
          </a:p>
        </p:txBody>
      </p:sp>
      <p:sp>
        <p:nvSpPr>
          <p:cNvPr id="41" name="Oval 40">
            <a:extLst>
              <a:ext uri="{FF2B5EF4-FFF2-40B4-BE49-F238E27FC236}">
                <a16:creationId xmlns:a16="http://schemas.microsoft.com/office/drawing/2014/main" id="{CCC35B0B-EC2D-724F-4079-09ABBE2424F6}"/>
              </a:ext>
            </a:extLst>
          </p:cNvPr>
          <p:cNvSpPr/>
          <p:nvPr/>
        </p:nvSpPr>
        <p:spPr>
          <a:xfrm>
            <a:off x="1079398" y="4675159"/>
            <a:ext cx="1194549" cy="10554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A" sz="1200" dirty="0"/>
              <a:t>Negative delivery report</a:t>
            </a:r>
          </a:p>
        </p:txBody>
      </p:sp>
      <p:sp>
        <p:nvSpPr>
          <p:cNvPr id="50" name="TextBox 49">
            <a:extLst>
              <a:ext uri="{FF2B5EF4-FFF2-40B4-BE49-F238E27FC236}">
                <a16:creationId xmlns:a16="http://schemas.microsoft.com/office/drawing/2014/main" id="{67CEC27B-17F2-D8AB-FFA3-501EED6774C6}"/>
              </a:ext>
            </a:extLst>
          </p:cNvPr>
          <p:cNvSpPr txBox="1"/>
          <p:nvPr/>
        </p:nvSpPr>
        <p:spPr>
          <a:xfrm rot="5400000">
            <a:off x="4891058" y="4541434"/>
            <a:ext cx="2133881" cy="250606"/>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t>Recipient is NOT  available </a:t>
            </a:r>
          </a:p>
        </p:txBody>
      </p:sp>
      <p:sp>
        <p:nvSpPr>
          <p:cNvPr id="52" name="TextBox 51">
            <a:extLst>
              <a:ext uri="{FF2B5EF4-FFF2-40B4-BE49-F238E27FC236}">
                <a16:creationId xmlns:a16="http://schemas.microsoft.com/office/drawing/2014/main" id="{62AD7DA9-AF65-955F-EE81-3C7FE0983C0D}"/>
              </a:ext>
            </a:extLst>
          </p:cNvPr>
          <p:cNvSpPr txBox="1"/>
          <p:nvPr/>
        </p:nvSpPr>
        <p:spPr>
          <a:xfrm rot="18755957">
            <a:off x="5982978" y="4543625"/>
            <a:ext cx="2609251" cy="246221"/>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rPr>
              <a:t>Recipient is available </a:t>
            </a:r>
          </a:p>
        </p:txBody>
      </p:sp>
      <p:sp>
        <p:nvSpPr>
          <p:cNvPr id="7" name="TextBox 6">
            <a:extLst>
              <a:ext uri="{FF2B5EF4-FFF2-40B4-BE49-F238E27FC236}">
                <a16:creationId xmlns:a16="http://schemas.microsoft.com/office/drawing/2014/main" id="{CC6CEA30-861C-DF7F-0710-4A9826B60226}"/>
              </a:ext>
            </a:extLst>
          </p:cNvPr>
          <p:cNvSpPr txBox="1"/>
          <p:nvPr/>
        </p:nvSpPr>
        <p:spPr>
          <a:xfrm rot="1094772">
            <a:off x="2767527" y="5266064"/>
            <a:ext cx="1744684" cy="254074"/>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rPr>
              <a:t> Recipient is NOT available  </a:t>
            </a:r>
          </a:p>
        </p:txBody>
      </p:sp>
      <p:cxnSp>
        <p:nvCxnSpPr>
          <p:cNvPr id="14" name="Straight Arrow Connector 13">
            <a:extLst>
              <a:ext uri="{FF2B5EF4-FFF2-40B4-BE49-F238E27FC236}">
                <a16:creationId xmlns:a16="http://schemas.microsoft.com/office/drawing/2014/main" id="{39131137-7FF2-AEF4-5698-D92B822A4D06}"/>
              </a:ext>
            </a:extLst>
          </p:cNvPr>
          <p:cNvCxnSpPr>
            <a:cxnSpLocks/>
          </p:cNvCxnSpPr>
          <p:nvPr/>
        </p:nvCxnSpPr>
        <p:spPr>
          <a:xfrm flipV="1">
            <a:off x="1987209" y="2843473"/>
            <a:ext cx="3031102" cy="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8F2BBE8-072D-5C25-27C6-22B5244FB5A7}"/>
              </a:ext>
            </a:extLst>
          </p:cNvPr>
          <p:cNvCxnSpPr>
            <a:cxnSpLocks/>
          </p:cNvCxnSpPr>
          <p:nvPr/>
        </p:nvCxnSpPr>
        <p:spPr>
          <a:xfrm>
            <a:off x="6395892" y="2919909"/>
            <a:ext cx="2094965"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D3616FF-8FBD-AB88-3972-EFC1ACD6F9DD}"/>
              </a:ext>
            </a:extLst>
          </p:cNvPr>
          <p:cNvCxnSpPr/>
          <p:nvPr/>
        </p:nvCxnSpPr>
        <p:spPr>
          <a:xfrm>
            <a:off x="9818914" y="2807048"/>
            <a:ext cx="82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5D67B9C-5409-EB4C-E4F7-8070F365806D}"/>
              </a:ext>
            </a:extLst>
          </p:cNvPr>
          <p:cNvCxnSpPr>
            <a:cxnSpLocks/>
          </p:cNvCxnSpPr>
          <p:nvPr/>
        </p:nvCxnSpPr>
        <p:spPr>
          <a:xfrm>
            <a:off x="5736588" y="3439884"/>
            <a:ext cx="21660" cy="21989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9B48F8C-55D1-BC1D-0006-2BFEC446C933}"/>
              </a:ext>
            </a:extLst>
          </p:cNvPr>
          <p:cNvCxnSpPr>
            <a:cxnSpLocks/>
          </p:cNvCxnSpPr>
          <p:nvPr/>
        </p:nvCxnSpPr>
        <p:spPr>
          <a:xfrm flipV="1">
            <a:off x="6349573" y="3334784"/>
            <a:ext cx="2369884" cy="255438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02E9E4A-B3ED-3992-3B6D-D588B90D3FE6}"/>
              </a:ext>
            </a:extLst>
          </p:cNvPr>
          <p:cNvCxnSpPr/>
          <p:nvPr/>
        </p:nvCxnSpPr>
        <p:spPr>
          <a:xfrm flipH="1" flipV="1">
            <a:off x="2351314" y="5116286"/>
            <a:ext cx="2902749" cy="990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03A17B2-E058-CF50-FB0D-89C0035555A4}"/>
              </a:ext>
            </a:extLst>
          </p:cNvPr>
          <p:cNvCxnSpPr>
            <a:cxnSpLocks/>
          </p:cNvCxnSpPr>
          <p:nvPr/>
        </p:nvCxnSpPr>
        <p:spPr>
          <a:xfrm flipV="1">
            <a:off x="1676672" y="3334784"/>
            <a:ext cx="0" cy="1224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C8EACED-0B9B-C2ED-1BE2-98F940BA8785}"/>
              </a:ext>
            </a:extLst>
          </p:cNvPr>
          <p:cNvSpPr txBox="1"/>
          <p:nvPr/>
        </p:nvSpPr>
        <p:spPr>
          <a:xfrm rot="18755957">
            <a:off x="5727671" y="4600609"/>
            <a:ext cx="3831682" cy="246221"/>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rPr>
              <a:t>/Verify if recipient is available during 12 hours </a:t>
            </a:r>
          </a:p>
        </p:txBody>
      </p:sp>
      <p:sp>
        <p:nvSpPr>
          <p:cNvPr id="45" name="TextBox 44">
            <a:extLst>
              <a:ext uri="{FF2B5EF4-FFF2-40B4-BE49-F238E27FC236}">
                <a16:creationId xmlns:a16="http://schemas.microsoft.com/office/drawing/2014/main" id="{712F7B5F-0336-4894-17DE-70C91BE8AC60}"/>
              </a:ext>
            </a:extLst>
          </p:cNvPr>
          <p:cNvSpPr txBox="1"/>
          <p:nvPr/>
        </p:nvSpPr>
        <p:spPr>
          <a:xfrm rot="1125947">
            <a:off x="2055071" y="5676369"/>
            <a:ext cx="3353120" cy="246221"/>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rPr>
              <a:t>/Verify if recipient is available during 12 hours</a:t>
            </a:r>
          </a:p>
        </p:txBody>
      </p:sp>
    </p:spTree>
    <p:extLst>
      <p:ext uri="{BB962C8B-B14F-4D97-AF65-F5344CB8AC3E}">
        <p14:creationId xmlns:p14="http://schemas.microsoft.com/office/powerpoint/2010/main" val="3344596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F784-84B0-449E-AA4D-98E3A51754D3}"/>
              </a:ext>
            </a:extLst>
          </p:cNvPr>
          <p:cNvSpPr>
            <a:spLocks noGrp="1"/>
          </p:cNvSpPr>
          <p:nvPr>
            <p:ph type="title"/>
          </p:nvPr>
        </p:nvSpPr>
        <p:spPr/>
        <p:txBody>
          <a:bodyPr/>
          <a:lstStyle/>
          <a:p>
            <a:endParaRPr lang="en-UA"/>
          </a:p>
        </p:txBody>
      </p:sp>
      <p:graphicFrame>
        <p:nvGraphicFramePr>
          <p:cNvPr id="4" name="Table 4">
            <a:extLst>
              <a:ext uri="{FF2B5EF4-FFF2-40B4-BE49-F238E27FC236}">
                <a16:creationId xmlns:a16="http://schemas.microsoft.com/office/drawing/2014/main" id="{3776572E-243A-00C3-9E33-461D7F432780}"/>
              </a:ext>
            </a:extLst>
          </p:cNvPr>
          <p:cNvGraphicFramePr>
            <a:graphicFrameLocks noGrp="1"/>
          </p:cNvGraphicFramePr>
          <p:nvPr>
            <p:ph idx="1"/>
            <p:extLst>
              <p:ext uri="{D42A27DB-BD31-4B8C-83A1-F6EECF244321}">
                <p14:modId xmlns:p14="http://schemas.microsoft.com/office/powerpoint/2010/main" val="359547124"/>
              </p:ext>
            </p:extLst>
          </p:nvPr>
        </p:nvGraphicFramePr>
        <p:xfrm>
          <a:off x="565148" y="881742"/>
          <a:ext cx="10773411" cy="5376816"/>
        </p:xfrm>
        <a:graphic>
          <a:graphicData uri="http://schemas.openxmlformats.org/drawingml/2006/table">
            <a:tbl>
              <a:tblPr firstRow="1" bandRow="1">
                <a:tableStyleId>{5C22544A-7EE6-4342-B048-85BDC9FD1C3A}</a:tableStyleId>
              </a:tblPr>
              <a:tblGrid>
                <a:gridCol w="593031">
                  <a:extLst>
                    <a:ext uri="{9D8B030D-6E8A-4147-A177-3AD203B41FA5}">
                      <a16:colId xmlns:a16="http://schemas.microsoft.com/office/drawing/2014/main" val="1897071982"/>
                    </a:ext>
                  </a:extLst>
                </a:gridCol>
                <a:gridCol w="5151950">
                  <a:extLst>
                    <a:ext uri="{9D8B030D-6E8A-4147-A177-3AD203B41FA5}">
                      <a16:colId xmlns:a16="http://schemas.microsoft.com/office/drawing/2014/main" val="744291096"/>
                    </a:ext>
                  </a:extLst>
                </a:gridCol>
                <a:gridCol w="5028430">
                  <a:extLst>
                    <a:ext uri="{9D8B030D-6E8A-4147-A177-3AD203B41FA5}">
                      <a16:colId xmlns:a16="http://schemas.microsoft.com/office/drawing/2014/main" val="1867161457"/>
                    </a:ext>
                  </a:extLst>
                </a:gridCol>
              </a:tblGrid>
              <a:tr h="892101">
                <a:tc>
                  <a:txBody>
                    <a:bodyPr/>
                    <a:lstStyle/>
                    <a:p>
                      <a:endParaRPr lang="en-UA" dirty="0"/>
                    </a:p>
                  </a:txBody>
                  <a:tcPr/>
                </a:tc>
                <a:tc>
                  <a:txBody>
                    <a:bodyPr/>
                    <a:lstStyle/>
                    <a:p>
                      <a:pPr algn="ctr"/>
                      <a:endParaRPr lang="en-UA" sz="2000" dirty="0"/>
                    </a:p>
                    <a:p>
                      <a:pPr algn="ctr"/>
                      <a:r>
                        <a:rPr lang="en-UA" sz="2000" dirty="0"/>
                        <a:t>Test Items</a:t>
                      </a:r>
                    </a:p>
                  </a:txBody>
                  <a:tcPr/>
                </a:tc>
                <a:tc>
                  <a:txBody>
                    <a:bodyPr/>
                    <a:lstStyle/>
                    <a:p>
                      <a:pPr algn="ctr"/>
                      <a:endParaRPr lang="en-UA" sz="2000" dirty="0"/>
                    </a:p>
                    <a:p>
                      <a:pPr algn="ctr"/>
                      <a:r>
                        <a:rPr lang="en-UA" sz="2000" dirty="0"/>
                        <a:t>Expected Result</a:t>
                      </a:r>
                    </a:p>
                  </a:txBody>
                  <a:tcPr/>
                </a:tc>
                <a:extLst>
                  <a:ext uri="{0D108BD9-81ED-4DB2-BD59-A6C34878D82A}">
                    <a16:rowId xmlns:a16="http://schemas.microsoft.com/office/drawing/2014/main" val="3801693969"/>
                  </a:ext>
                </a:extLst>
              </a:tr>
              <a:tr h="1494905">
                <a:tc>
                  <a:txBody>
                    <a:bodyPr/>
                    <a:lstStyle/>
                    <a:p>
                      <a:r>
                        <a:rPr lang="en-UA" dirty="0"/>
                        <a:t>1</a:t>
                      </a:r>
                    </a:p>
                  </a:txBody>
                  <a:tcPr/>
                </a:tc>
                <a:tc>
                  <a:txBody>
                    <a:bodyPr/>
                    <a:lstStyle>
                      <a:defPPr>
                        <a:defRPr lang="en-US"/>
                      </a:defPPr>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r>
                        <a:rPr lang="en-US" sz="1600" dirty="0">
                          <a:ln>
                            <a:noFill/>
                          </a:ln>
                          <a:solidFill>
                            <a:schemeClr val="tx1"/>
                          </a:solidFill>
                          <a:latin typeface="Open Sans" panose="020B0606030504020204" pitchFamily="34" charset="0"/>
                          <a:ea typeface="Open Sans" panose="020B0606030504020204" pitchFamily="34" charset="0"/>
                          <a:cs typeface="Open Sans" panose="020B0606030504020204" pitchFamily="34" charset="0"/>
                        </a:rPr>
                        <a:t>Verify that message is delivered to recipient  </a:t>
                      </a:r>
                      <a:r>
                        <a:rPr lang="en-US" sz="1600" kern="1200" dirty="0">
                          <a:ln>
                            <a:noFill/>
                          </a:ln>
                          <a:solidFill>
                            <a:schemeClr val="tx1"/>
                          </a:solidFill>
                          <a:latin typeface="Open Sans" panose="020B0606030504020204" pitchFamily="34" charset="0"/>
                          <a:ea typeface="Open Sans" panose="020B0606030504020204" pitchFamily="34" charset="0"/>
                          <a:cs typeface="Open Sans" panose="020B0606030504020204" pitchFamily="34" charset="0"/>
                        </a:rPr>
                        <a:t>and user gets positive delivery report </a:t>
                      </a:r>
                      <a:r>
                        <a:rPr lang="en-US" sz="1600" dirty="0">
                          <a:ln>
                            <a:noFill/>
                          </a:ln>
                          <a:solidFill>
                            <a:schemeClr val="tx1"/>
                          </a:solidFill>
                          <a:latin typeface="Open Sans" panose="020B0606030504020204" pitchFamily="34" charset="0"/>
                          <a:ea typeface="Open Sans" panose="020B0606030504020204" pitchFamily="34" charset="0"/>
                          <a:cs typeface="Open Sans" panose="020B0606030504020204" pitchFamily="34" charset="0"/>
                        </a:rPr>
                        <a:t>when recipient's phone is on.</a:t>
                      </a:r>
                      <a:endParaRPr lang="uk-UA" sz="1600" kern="1200" dirty="0">
                        <a:ln>
                          <a:noFill/>
                        </a:ln>
                        <a:solidFill>
                          <a:schemeClr val="tx1"/>
                        </a:solidFill>
                        <a:latin typeface="+mn-lt"/>
                        <a:ea typeface="+mn-ea"/>
                        <a:cs typeface="+mn-cs"/>
                      </a:endParaRPr>
                    </a:p>
                  </a:txBody>
                  <a:tcPr marL="111598" marR="111598" marT="55799" marB="55799"/>
                </a:tc>
                <a:tc>
                  <a:txBody>
                    <a:bodyPr/>
                    <a:lstStyle>
                      <a:defPPr>
                        <a:defRPr lang="en-US"/>
                      </a:defPPr>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342900" indent="-342900">
                        <a:buFont typeface="+mj-lt"/>
                        <a:buAutoNum type="arabicPeriod"/>
                      </a:pPr>
                      <a:r>
                        <a:rPr lang="en-US" sz="1600" kern="1200" dirty="0">
                          <a:ln>
                            <a:noFill/>
                          </a:ln>
                          <a:solidFill>
                            <a:schemeClr val="dk1"/>
                          </a:solidFill>
                          <a:latin typeface="Open Sans" panose="020B0606030504020204" pitchFamily="34" charset="0"/>
                          <a:ea typeface="Open Sans" panose="020B0606030504020204" pitchFamily="34" charset="0"/>
                          <a:cs typeface="Open Sans" panose="020B0606030504020204" pitchFamily="34" charset="0"/>
                        </a:rPr>
                        <a:t>Message delivered to recipient</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ln>
                            <a:noFill/>
                          </a:ln>
                          <a:solidFill>
                            <a:schemeClr val="dk1"/>
                          </a:solidFill>
                          <a:latin typeface="Open Sans" panose="020B0606030504020204" pitchFamily="34" charset="0"/>
                          <a:ea typeface="Open Sans" panose="020B0606030504020204" pitchFamily="34" charset="0"/>
                          <a:cs typeface="Open Sans" panose="020B0606030504020204" pitchFamily="34" charset="0"/>
                        </a:rPr>
                        <a:t>User gets positive delivery report</a:t>
                      </a:r>
                      <a:endParaRPr lang="uk-UA" sz="1600" kern="1200" dirty="0">
                        <a:ln>
                          <a:noFill/>
                        </a:ln>
                        <a:solidFill>
                          <a:schemeClr val="dk1"/>
                        </a:solidFill>
                        <a:latin typeface="Open Sans" panose="020B0606030504020204" pitchFamily="34" charset="0"/>
                        <a:ea typeface="Open Sans" panose="020B0606030504020204" pitchFamily="34" charset="0"/>
                        <a:cs typeface="Open Sans" panose="020B0606030504020204" pitchFamily="34" charset="0"/>
                      </a:endParaRPr>
                    </a:p>
                  </a:txBody>
                  <a:tcPr marL="111598" marR="111598" marT="55799" marB="55799"/>
                </a:tc>
                <a:extLst>
                  <a:ext uri="{0D108BD9-81ED-4DB2-BD59-A6C34878D82A}">
                    <a16:rowId xmlns:a16="http://schemas.microsoft.com/office/drawing/2014/main" val="3284073759"/>
                  </a:ext>
                </a:extLst>
              </a:tr>
              <a:tr h="1494905">
                <a:tc>
                  <a:txBody>
                    <a:bodyPr/>
                    <a:lstStyle/>
                    <a:p>
                      <a:r>
                        <a:rPr lang="en-UA" dirty="0"/>
                        <a:t>2</a:t>
                      </a:r>
                    </a:p>
                  </a:txBody>
                  <a:tcPr/>
                </a:tc>
                <a:tc>
                  <a:txBody>
                    <a:bodyPr/>
                    <a:lstStyle>
                      <a:defPPr>
                        <a:defRPr lang="en-US"/>
                      </a:defPPr>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n>
                            <a:noFill/>
                          </a:ln>
                          <a:solidFill>
                            <a:schemeClr val="tx1"/>
                          </a:solidFill>
                          <a:latin typeface="Open Sans" panose="020B0606030504020204" pitchFamily="34" charset="0"/>
                          <a:ea typeface="Open Sans" panose="020B0606030504020204" pitchFamily="34" charset="0"/>
                          <a:cs typeface="Open Sans" panose="020B0606030504020204" pitchFamily="34" charset="0"/>
                        </a:rPr>
                        <a:t>Recipient appears on server during 12 hours. Verify that message is delivered to recipient </a:t>
                      </a:r>
                      <a:r>
                        <a:rPr lang="en-US" sz="1600" kern="1200" dirty="0">
                          <a:ln>
                            <a:noFill/>
                          </a:ln>
                          <a:solidFill>
                            <a:schemeClr val="tx1"/>
                          </a:solidFill>
                          <a:latin typeface="Open Sans" panose="020B0606030504020204" pitchFamily="34" charset="0"/>
                          <a:ea typeface="Open Sans" panose="020B0606030504020204" pitchFamily="34" charset="0"/>
                          <a:cs typeface="Open Sans" panose="020B0606030504020204" pitchFamily="34" charset="0"/>
                        </a:rPr>
                        <a:t>and user gets positive delivery report </a:t>
                      </a:r>
                      <a:r>
                        <a:rPr lang="en-US" sz="1600" dirty="0">
                          <a:ln>
                            <a:noFill/>
                          </a:ln>
                          <a:solidFill>
                            <a:schemeClr val="tx1"/>
                          </a:solidFill>
                          <a:latin typeface="Open Sans" panose="020B0606030504020204" pitchFamily="34" charset="0"/>
                          <a:ea typeface="Open Sans" panose="020B0606030504020204" pitchFamily="34" charset="0"/>
                          <a:cs typeface="Open Sans" panose="020B0606030504020204" pitchFamily="34" charset="0"/>
                        </a:rPr>
                        <a:t> after saving on server</a:t>
                      </a:r>
                      <a:r>
                        <a:rPr lang="en-US" sz="1600" kern="1200" dirty="0">
                          <a:ln>
                            <a:noFill/>
                          </a:ln>
                          <a:solidFill>
                            <a:schemeClr val="tx1"/>
                          </a:solidFill>
                          <a:latin typeface="Open Sans" panose="020B0606030504020204" pitchFamily="34" charset="0"/>
                          <a:ea typeface="Open Sans" panose="020B0606030504020204" pitchFamily="34" charset="0"/>
                          <a:cs typeface="Open Sans" panose="020B0606030504020204" pitchFamily="34" charset="0"/>
                        </a:rPr>
                        <a:t>.</a:t>
                      </a:r>
                      <a:endParaRPr lang="uk-UA" sz="1600" kern="1200" dirty="0">
                        <a:ln>
                          <a:noFill/>
                        </a:ln>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111598" marR="111598" marT="55799" marB="55799"/>
                </a:tc>
                <a:tc>
                  <a:txBody>
                    <a:bodyPr/>
                    <a:lstStyle>
                      <a:defPPr>
                        <a:defRPr lang="en-US"/>
                      </a:defPPr>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ln>
                            <a:noFill/>
                          </a:ln>
                          <a:solidFill>
                            <a:schemeClr val="dk1"/>
                          </a:solidFill>
                          <a:latin typeface="Open Sans" panose="020B0606030504020204" pitchFamily="34" charset="0"/>
                          <a:ea typeface="Open Sans" panose="020B0606030504020204" pitchFamily="34" charset="0"/>
                          <a:cs typeface="Open Sans" panose="020B0606030504020204" pitchFamily="34" charset="0"/>
                        </a:rPr>
                        <a:t>Message stored on server</a:t>
                      </a:r>
                    </a:p>
                    <a:p>
                      <a:pPr marL="342900" indent="-342900">
                        <a:buFont typeface="+mj-lt"/>
                        <a:buAutoNum type="arabicPeriod"/>
                      </a:pPr>
                      <a:r>
                        <a:rPr lang="en-US" sz="1600" kern="1200" dirty="0">
                          <a:ln>
                            <a:noFill/>
                          </a:ln>
                          <a:solidFill>
                            <a:schemeClr val="dk1"/>
                          </a:solidFill>
                          <a:latin typeface="Open Sans" panose="020B0606030504020204" pitchFamily="34" charset="0"/>
                          <a:ea typeface="Open Sans" panose="020B0606030504020204" pitchFamily="34" charset="0"/>
                          <a:cs typeface="Open Sans" panose="020B0606030504020204" pitchFamily="34" charset="0"/>
                        </a:rPr>
                        <a:t>Message delivered to recipient</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ln>
                            <a:noFill/>
                          </a:ln>
                          <a:solidFill>
                            <a:schemeClr val="dk1"/>
                          </a:solidFill>
                          <a:latin typeface="Open Sans" panose="020B0606030504020204" pitchFamily="34" charset="0"/>
                          <a:ea typeface="Open Sans" panose="020B0606030504020204" pitchFamily="34" charset="0"/>
                          <a:cs typeface="Open Sans" panose="020B0606030504020204" pitchFamily="34" charset="0"/>
                        </a:rPr>
                        <a:t>User gets positive delivery report</a:t>
                      </a:r>
                    </a:p>
                  </a:txBody>
                  <a:tcPr marL="111598" marR="111598" marT="55799" marB="55799"/>
                </a:tc>
                <a:extLst>
                  <a:ext uri="{0D108BD9-81ED-4DB2-BD59-A6C34878D82A}">
                    <a16:rowId xmlns:a16="http://schemas.microsoft.com/office/drawing/2014/main" val="2159956563"/>
                  </a:ext>
                </a:extLst>
              </a:tr>
              <a:tr h="1494905">
                <a:tc>
                  <a:txBody>
                    <a:bodyPr/>
                    <a:lstStyle/>
                    <a:p>
                      <a:r>
                        <a:rPr lang="en-UA" dirty="0"/>
                        <a:t>3</a:t>
                      </a:r>
                    </a:p>
                    <a:p>
                      <a:endParaRPr lang="en-UA" dirty="0"/>
                    </a:p>
                  </a:txBody>
                  <a:tcPr/>
                </a:tc>
                <a:tc>
                  <a:txBody>
                    <a:bodyPr/>
                    <a:lstStyle>
                      <a:defPPr>
                        <a:defRPr lang="en-US"/>
                      </a:defPPr>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r>
                        <a:rPr lang="en-US" sz="1600" dirty="0">
                          <a:ln>
                            <a:noFill/>
                          </a:ln>
                          <a:solidFill>
                            <a:schemeClr val="tx1"/>
                          </a:solidFill>
                          <a:latin typeface="Open Sans" panose="020B0606030504020204" pitchFamily="34" charset="0"/>
                          <a:ea typeface="Open Sans" panose="020B0606030504020204" pitchFamily="34" charset="0"/>
                          <a:cs typeface="Open Sans" panose="020B0606030504020204" pitchFamily="34" charset="0"/>
                        </a:rPr>
                        <a:t>Recipient doesn’t appear on server during 12 hours. </a:t>
                      </a:r>
                      <a:r>
                        <a:rPr lang="en-US" sz="1600" kern="1200" dirty="0">
                          <a:ln>
                            <a:noFill/>
                          </a:ln>
                          <a:solidFill>
                            <a:schemeClr val="tx1"/>
                          </a:solidFill>
                          <a:latin typeface="Open Sans" panose="020B0606030504020204" pitchFamily="34" charset="0"/>
                          <a:ea typeface="Open Sans" panose="020B0606030504020204" pitchFamily="34" charset="0"/>
                          <a:cs typeface="Open Sans" panose="020B0606030504020204" pitchFamily="34" charset="0"/>
                        </a:rPr>
                        <a:t>Verify that message is not delivered to recipient and user gets negative </a:t>
                      </a:r>
                      <a:r>
                        <a:rPr lang="en-US" sz="1600" kern="1200">
                          <a:ln>
                            <a:noFill/>
                          </a:ln>
                          <a:solidFill>
                            <a:schemeClr val="tx1"/>
                          </a:solidFill>
                          <a:latin typeface="Open Sans" panose="020B0606030504020204" pitchFamily="34" charset="0"/>
                          <a:ea typeface="Open Sans" panose="020B0606030504020204" pitchFamily="34" charset="0"/>
                          <a:cs typeface="Open Sans" panose="020B0606030504020204" pitchFamily="34" charset="0"/>
                        </a:rPr>
                        <a:t>delivery report.</a:t>
                      </a:r>
                      <a:endParaRPr lang="en-US" sz="1600" kern="1200" dirty="0">
                        <a:ln>
                          <a:noFill/>
                        </a:ln>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111598" marR="111598" marT="55799" marB="55799"/>
                </a:tc>
                <a:tc>
                  <a:txBody>
                    <a:bodyPr/>
                    <a:lstStyle>
                      <a:defPPr>
                        <a:defRPr lang="en-US"/>
                      </a:defPPr>
                      <a:lvl1pPr marL="0" algn="l" defTabSz="914400" rtl="0" eaLnBrk="1" latinLnBrk="0" hangingPunct="1">
                        <a:defRPr sz="1800" kern="1200">
                          <a:solidFill>
                            <a:schemeClr val="dk1"/>
                          </a:solidFill>
                          <a:latin typeface="Open Sans"/>
                        </a:defRPr>
                      </a:lvl1pPr>
                      <a:lvl2pPr marL="457200" algn="l" defTabSz="914400" rtl="0" eaLnBrk="1" latinLnBrk="0" hangingPunct="1">
                        <a:defRPr sz="1800" kern="1200">
                          <a:solidFill>
                            <a:schemeClr val="dk1"/>
                          </a:solidFill>
                          <a:latin typeface="Open Sans"/>
                        </a:defRPr>
                      </a:lvl2pPr>
                      <a:lvl3pPr marL="914400" algn="l" defTabSz="914400" rtl="0" eaLnBrk="1" latinLnBrk="0" hangingPunct="1">
                        <a:defRPr sz="1800" kern="1200">
                          <a:solidFill>
                            <a:schemeClr val="dk1"/>
                          </a:solidFill>
                          <a:latin typeface="Open Sans"/>
                        </a:defRPr>
                      </a:lvl3pPr>
                      <a:lvl4pPr marL="1371600" algn="l" defTabSz="914400" rtl="0" eaLnBrk="1" latinLnBrk="0" hangingPunct="1">
                        <a:defRPr sz="1800" kern="1200">
                          <a:solidFill>
                            <a:schemeClr val="dk1"/>
                          </a:solidFill>
                          <a:latin typeface="Open Sans"/>
                        </a:defRPr>
                      </a:lvl4pPr>
                      <a:lvl5pPr marL="1828800" algn="l" defTabSz="914400" rtl="0" eaLnBrk="1" latinLnBrk="0" hangingPunct="1">
                        <a:defRPr sz="1800" kern="1200">
                          <a:solidFill>
                            <a:schemeClr val="dk1"/>
                          </a:solidFill>
                          <a:latin typeface="Open Sans"/>
                        </a:defRPr>
                      </a:lvl5pPr>
                      <a:lvl6pPr marL="2286000" algn="l" defTabSz="914400" rtl="0" eaLnBrk="1" latinLnBrk="0" hangingPunct="1">
                        <a:defRPr sz="1800" kern="1200">
                          <a:solidFill>
                            <a:schemeClr val="dk1"/>
                          </a:solidFill>
                          <a:latin typeface="Open Sans"/>
                        </a:defRPr>
                      </a:lvl6pPr>
                      <a:lvl7pPr marL="2743200" algn="l" defTabSz="914400" rtl="0" eaLnBrk="1" latinLnBrk="0" hangingPunct="1">
                        <a:defRPr sz="1800" kern="1200">
                          <a:solidFill>
                            <a:schemeClr val="dk1"/>
                          </a:solidFill>
                          <a:latin typeface="Open Sans"/>
                        </a:defRPr>
                      </a:lvl7pPr>
                      <a:lvl8pPr marL="3200400" algn="l" defTabSz="914400" rtl="0" eaLnBrk="1" latinLnBrk="0" hangingPunct="1">
                        <a:defRPr sz="1800" kern="1200">
                          <a:solidFill>
                            <a:schemeClr val="dk1"/>
                          </a:solidFill>
                          <a:latin typeface="Open Sans"/>
                        </a:defRPr>
                      </a:lvl8pPr>
                      <a:lvl9pPr marL="3657600" algn="l" defTabSz="914400" rtl="0" eaLnBrk="1" latinLnBrk="0" hangingPunct="1">
                        <a:defRPr sz="1800" kern="1200">
                          <a:solidFill>
                            <a:schemeClr val="dk1"/>
                          </a:solidFill>
                          <a:latin typeface="Open Sans"/>
                        </a:defRPr>
                      </a:lvl9p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ln>
                            <a:noFill/>
                          </a:ln>
                          <a:solidFill>
                            <a:schemeClr val="dk1"/>
                          </a:solidFill>
                          <a:latin typeface="Open Sans" panose="020B0606030504020204" pitchFamily="34" charset="0"/>
                          <a:ea typeface="Open Sans" panose="020B0606030504020204" pitchFamily="34" charset="0"/>
                          <a:cs typeface="Open Sans" panose="020B0606030504020204" pitchFamily="34" charset="0"/>
                        </a:rPr>
                        <a:t>Message stored on server</a:t>
                      </a:r>
                    </a:p>
                    <a:p>
                      <a:pPr marL="228600" indent="-228600">
                        <a:buFont typeface="+mj-lt"/>
                        <a:buAutoNum type="arabicPeriod"/>
                      </a:pPr>
                      <a:r>
                        <a:rPr lang="en-US" sz="1600" kern="1200" dirty="0">
                          <a:ln>
                            <a:noFill/>
                          </a:ln>
                          <a:solidFill>
                            <a:schemeClr val="dk1"/>
                          </a:solidFill>
                          <a:latin typeface="Open Sans" panose="020B0606030504020204" pitchFamily="34" charset="0"/>
                          <a:ea typeface="Open Sans" panose="020B0606030504020204" pitchFamily="34" charset="0"/>
                          <a:cs typeface="Open Sans" panose="020B0606030504020204" pitchFamily="34" charset="0"/>
                        </a:rPr>
                        <a:t>Message is not delivered to recipient</a:t>
                      </a:r>
                    </a:p>
                    <a:p>
                      <a:pPr marL="228600" indent="-228600">
                        <a:buFont typeface="+mj-lt"/>
                        <a:buAutoNum type="arabicPeriod"/>
                      </a:pPr>
                      <a:r>
                        <a:rPr lang="en-US" sz="1600" kern="1200" dirty="0">
                          <a:ln>
                            <a:noFill/>
                          </a:ln>
                          <a:solidFill>
                            <a:schemeClr val="dk1"/>
                          </a:solidFill>
                          <a:latin typeface="Open Sans" panose="020B0606030504020204" pitchFamily="34" charset="0"/>
                          <a:ea typeface="Open Sans" panose="020B0606030504020204" pitchFamily="34" charset="0"/>
                          <a:cs typeface="Open Sans" panose="020B0606030504020204" pitchFamily="34" charset="0"/>
                        </a:rPr>
                        <a:t>User gets negative delivery report </a:t>
                      </a:r>
                    </a:p>
                  </a:txBody>
                  <a:tcPr marL="111598" marR="111598" marT="55799" marB="55799"/>
                </a:tc>
                <a:extLst>
                  <a:ext uri="{0D108BD9-81ED-4DB2-BD59-A6C34878D82A}">
                    <a16:rowId xmlns:a16="http://schemas.microsoft.com/office/drawing/2014/main" val="3494446977"/>
                  </a:ext>
                </a:extLst>
              </a:tr>
            </a:tbl>
          </a:graphicData>
        </a:graphic>
      </p:graphicFrame>
    </p:spTree>
    <p:extLst>
      <p:ext uri="{BB962C8B-B14F-4D97-AF65-F5344CB8AC3E}">
        <p14:creationId xmlns:p14="http://schemas.microsoft.com/office/powerpoint/2010/main" val="929014980"/>
      </p:ext>
    </p:extLst>
  </p:cSld>
  <p:clrMapOvr>
    <a:masterClrMapping/>
  </p:clrMapOvr>
</p:sld>
</file>

<file path=ppt/theme/theme1.xml><?xml version="1.0" encoding="utf-8"?>
<a:theme xmlns:a="http://schemas.openxmlformats.org/drawingml/2006/main" name="MadridVTI">
  <a:themeElements>
    <a:clrScheme name="AnalogousFromRegularSeedRightStep">
      <a:dk1>
        <a:srgbClr val="000000"/>
      </a:dk1>
      <a:lt1>
        <a:srgbClr val="FFFFFF"/>
      </a:lt1>
      <a:dk2>
        <a:srgbClr val="34381F"/>
      </a:dk2>
      <a:lt2>
        <a:srgbClr val="E2E6E8"/>
      </a:lt2>
      <a:accent1>
        <a:srgbClr val="C3724D"/>
      </a:accent1>
      <a:accent2>
        <a:srgbClr val="B1923B"/>
      </a:accent2>
      <a:accent3>
        <a:srgbClr val="9BAB43"/>
      </a:accent3>
      <a:accent4>
        <a:srgbClr val="6EB13B"/>
      </a:accent4>
      <a:accent5>
        <a:srgbClr val="4AB848"/>
      </a:accent5>
      <a:accent6>
        <a:srgbClr val="3BB16A"/>
      </a:accent6>
      <a:hlink>
        <a:srgbClr val="3A8BB0"/>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1143</Words>
  <Application>Microsoft Macintosh PowerPoint</Application>
  <PresentationFormat>Widescreen</PresentationFormat>
  <Paragraphs>286</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Open Sans</vt:lpstr>
      <vt:lpstr>Seaford Display</vt:lpstr>
      <vt:lpstr>System Font Regular</vt:lpstr>
      <vt:lpstr>Tenorite</vt:lpstr>
      <vt:lpstr>MadridVTI</vt:lpstr>
      <vt:lpstr>Test Design Techniques </vt:lpstr>
      <vt:lpstr>Equivalence partitioning and Boundary value analysis </vt:lpstr>
      <vt:lpstr>PowerPoint Presentation</vt:lpstr>
      <vt:lpstr>Decision Table</vt:lpstr>
      <vt:lpstr>PowerPoint Presentation</vt:lpstr>
      <vt:lpstr>State Transition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Design Techniques </dc:title>
  <dc:creator>Serhii Lototskyi</dc:creator>
  <cp:lastModifiedBy>Serhii Lototskyi</cp:lastModifiedBy>
  <cp:revision>19</cp:revision>
  <dcterms:created xsi:type="dcterms:W3CDTF">2022-12-28T14:31:11Z</dcterms:created>
  <dcterms:modified xsi:type="dcterms:W3CDTF">2023-01-04T10:47:32Z</dcterms:modified>
</cp:coreProperties>
</file>