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3" autoAdjust="0"/>
    <p:restoredTop sz="86351" autoAdjust="0"/>
  </p:normalViewPr>
  <p:slideViewPr>
    <p:cSldViewPr snapToGrid="0" snapToObjects="1" showGuides="1">
      <p:cViewPr varScale="1">
        <p:scale>
          <a:sx n="22" d="100"/>
          <a:sy n="22" d="100"/>
        </p:scale>
        <p:origin x="2512" y="35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88"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7" name="Table 6">
            <a:extLst>
              <a:ext uri="{FF2B5EF4-FFF2-40B4-BE49-F238E27FC236}">
                <a16:creationId xmlns:a16="http://schemas.microsoft.com/office/drawing/2014/main" id="{F996620D-E92A-774B-8741-82D96712A9A9}"/>
              </a:ext>
            </a:extLst>
          </p:cNvPr>
          <p:cNvGraphicFramePr>
            <a:graphicFrameLocks noGrp="1"/>
          </p:cNvGraphicFramePr>
          <p:nvPr userDrawn="1">
            <p:extLst>
              <p:ext uri="{D42A27DB-BD31-4B8C-83A1-F6EECF244321}">
                <p14:modId xmlns:p14="http://schemas.microsoft.com/office/powerpoint/2010/main" val="159118919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905EDBB6-780F-FD49-9538-B30724256FC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doi.org/10.1016/j.dajour.2023.100296" TargetMode="External"/><Relationship Id="rId7" Type="http://schemas.openxmlformats.org/officeDocument/2006/relationships/image" Target="../media/image10.png"/><Relationship Id="rId2" Type="http://schemas.openxmlformats.org/officeDocument/2006/relationships/hyperlink" Target="https://www.kaggle.com/datasets/cviaxmiwnptr/nfl-team-stats-20022019-espn" TargetMode="External"/><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hyperlink" Target="mailto:nromano@bellarmine.edu" TargetMode="External"/><Relationship Id="rId10" Type="http://schemas.openxmlformats.org/officeDocument/2006/relationships/image" Target="../media/image13.png"/><Relationship Id="rId4" Type="http://schemas.openxmlformats.org/officeDocument/2006/relationships/hyperlink" Target="https://www.espn.com/nfl/schedule/_/week/5/year/2022/seasontype/3" TargetMode="External"/><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5688234"/>
            <a:ext cx="10056813" cy="4693570"/>
          </a:xfrm>
          <a:solidFill>
            <a:schemeClr val="bg1">
              <a:lumMod val="85000"/>
            </a:schemeClr>
          </a:solidFill>
          <a:ln>
            <a:noFill/>
          </a:ln>
        </p:spPr>
        <p:txBody>
          <a:bodyPr/>
          <a:lstStyle/>
          <a:p>
            <a:r>
              <a:rPr lang="en-US" kern="100" dirty="0">
                <a:ea typeface="Aptos" panose="020B0004020202020204" pitchFamily="34" charset="0"/>
              </a:rPr>
              <a:t>          </a:t>
            </a:r>
            <a:r>
              <a:rPr lang="en-US" kern="100" dirty="0">
                <a:effectLst/>
                <a:ea typeface="Aptos" panose="020B0004020202020204" pitchFamily="34" charset="0"/>
              </a:rPr>
              <a:t>In recent years, the NFL has seen a rise in the use of sports analytics alongside an increasing volume of available data, in applications ranging from player health and safety to evaluating player performance. This project aims to develop a predictive analytics model to predict the results of upcoming NFL games by using team statistics of previous games. The dataset used for this project includes game data that was pulled from ESPN and includes a wide variety of team statistics for both the home and away team, ranging from third down and fourth down efficiencies to passing yards gained, rushing yards gained, and offensive time of possession. The data manipulation, visualization and modeling for this project was performed using Python</a:t>
            </a:r>
            <a:r>
              <a:rPr lang="en-US" sz="2400" kern="100" dirty="0">
                <a:effectLst/>
                <a:latin typeface="Abadi" panose="020B0604020104020204" pitchFamily="34" charset="0"/>
                <a:ea typeface="Aptos" panose="020B0004020202020204" pitchFamily="34" charset="0"/>
              </a:rPr>
              <a:t>.</a:t>
            </a: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542920" y="4880732"/>
            <a:ext cx="10048875" cy="754045"/>
          </a:xfrm>
        </p:spPr>
        <p:txBody>
          <a:bodyPr/>
          <a:lstStyle/>
          <a:p>
            <a:pPr algn="ctr"/>
            <a:r>
              <a:rPr lang="en-US" dirty="0"/>
              <a:t>Abstract</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53890" y="11465718"/>
            <a:ext cx="10050462" cy="754045"/>
          </a:xfrm>
        </p:spPr>
        <p:txBody>
          <a:bodyPr/>
          <a:lstStyle/>
          <a:p>
            <a:pPr algn="ctr"/>
            <a:r>
              <a:rPr lang="en-US" dirty="0"/>
              <a:t>Introduction/Objectives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5688235"/>
            <a:ext cx="10048874" cy="17004633"/>
          </a:xfrm>
          <a:noFill/>
        </p:spPr>
        <p:txBody>
          <a:bodyPr/>
          <a:lstStyle/>
          <a:p>
            <a:r>
              <a:rPr lang="en-US" b="1" dirty="0"/>
              <a:t>Data Collection:</a:t>
            </a:r>
            <a:endParaRPr lang="en-US" dirty="0"/>
          </a:p>
          <a:p>
            <a:r>
              <a:rPr lang="en-US" dirty="0"/>
              <a:t>The data for this project was from a dataset from Kaggle posted by user CVIAXMIWNPTR. At the time of retrieval, the dataset contained game data dating back to the 2002-2003 to the 2022-2023 NFL seasons and includes both regular and postseason games. The user obtained the data by scraping the data from ESPN. </a:t>
            </a:r>
          </a:p>
          <a:p>
            <a:endParaRPr lang="en-US" dirty="0"/>
          </a:p>
          <a:p>
            <a:r>
              <a:rPr lang="en-US" b="1" dirty="0"/>
              <a:t>Data Cleaning</a:t>
            </a:r>
          </a:p>
          <a:p>
            <a:pPr marL="342900" indent="-342900">
              <a:buFont typeface="Arial" panose="020B0604020202020204" pitchFamily="34" charset="0"/>
              <a:buChar char="•"/>
            </a:pPr>
            <a:r>
              <a:rPr lang="en-US" dirty="0">
                <a:solidFill>
                  <a:schemeClr val="tx1"/>
                </a:solidFill>
              </a:rPr>
              <a:t>Dealing With Games Resulting in a Tie</a:t>
            </a:r>
          </a:p>
          <a:p>
            <a:pPr lvl="1"/>
            <a:r>
              <a:rPr lang="en-US" dirty="0">
                <a:latin typeface="Times New Roman" panose="02020603050405020304" pitchFamily="18" charset="0"/>
                <a:cs typeface="Times New Roman" panose="02020603050405020304" pitchFamily="18" charset="0"/>
              </a:rPr>
              <a:t>Out of the total number of games played in the entire dataset 14 games resulted in a tie (0.2482%). These 14 games were dropped from the dataset, enabling the target variable (</a:t>
            </a:r>
            <a:r>
              <a:rPr lang="en-US" dirty="0" err="1">
                <a:latin typeface="Times New Roman" panose="02020603050405020304" pitchFamily="18" charset="0"/>
                <a:cs typeface="Times New Roman" panose="02020603050405020304" pitchFamily="18" charset="0"/>
              </a:rPr>
              <a:t>game_result</a:t>
            </a:r>
            <a:r>
              <a:rPr lang="en-US" dirty="0">
                <a:latin typeface="Times New Roman" panose="02020603050405020304" pitchFamily="18" charset="0"/>
                <a:cs typeface="Times New Roman" panose="02020603050405020304" pitchFamily="18" charset="0"/>
              </a:rPr>
              <a:t>) to be binary (either the home team or away team wins).</a:t>
            </a:r>
          </a:p>
          <a:p>
            <a:pPr marL="342900" indent="-342900">
              <a:buFont typeface="Arial" panose="020B0604020202020204" pitchFamily="34" charset="0"/>
              <a:buChar char="•"/>
            </a:pPr>
            <a:r>
              <a:rPr lang="en-US" dirty="0"/>
              <a:t>Dealing With Postseason Games</a:t>
            </a:r>
          </a:p>
          <a:p>
            <a:pPr lvl="1"/>
            <a:r>
              <a:rPr lang="en-US" dirty="0">
                <a:latin typeface="Times New Roman" panose="02020603050405020304" pitchFamily="18" charset="0"/>
                <a:cs typeface="Times New Roman" panose="02020603050405020304" pitchFamily="18" charset="0"/>
              </a:rPr>
              <a:t>With the dataset including postseason games, this in turn causes teams to have differing number of games played. The solution to this was to obtain the dates of the first and last postseason games of each season and drop them from the dataset. </a:t>
            </a:r>
          </a:p>
          <a:p>
            <a:pPr marL="342900" indent="-342900">
              <a:buFont typeface="Arial" panose="020B0604020202020204" pitchFamily="34" charset="0"/>
              <a:buChar char="•"/>
            </a:pPr>
            <a:r>
              <a:rPr lang="en-US" dirty="0"/>
              <a:t>Obtaining Team and Average Team Statistics</a:t>
            </a:r>
          </a:p>
          <a:p>
            <a:pPr lvl="1"/>
            <a:r>
              <a:rPr lang="en-US" dirty="0">
                <a:latin typeface="Times New Roman" panose="02020603050405020304" pitchFamily="18" charset="0"/>
                <a:cs typeface="Times New Roman" panose="02020603050405020304" pitchFamily="18" charset="0"/>
              </a:rPr>
              <a:t>With the data containing both the home and away team statistics for each game, 32 separate data frames had to be created (one for each team). </a:t>
            </a:r>
          </a:p>
          <a:p>
            <a:pPr lvl="1"/>
            <a:r>
              <a:rPr lang="en-US" dirty="0">
                <a:latin typeface="Times New Roman" panose="02020603050405020304" pitchFamily="18" charset="0"/>
                <a:cs typeface="Times New Roman" panose="02020603050405020304" pitchFamily="18" charset="0"/>
              </a:rPr>
              <a:t>For the team, the statistics were modified to be at the previous 4 game averages for the team for both offensive and defensive statistics. </a:t>
            </a:r>
          </a:p>
          <a:p>
            <a:pPr marL="342900" indent="-342900">
              <a:buFont typeface="Arial" panose="020B0604020202020204" pitchFamily="34" charset="0"/>
              <a:buChar char="•"/>
            </a:pPr>
            <a:r>
              <a:rPr lang="en-US" dirty="0"/>
              <a:t>Condensing Number of Seasons</a:t>
            </a:r>
          </a:p>
          <a:p>
            <a:pPr lvl="1"/>
            <a:r>
              <a:rPr lang="en-US" dirty="0">
                <a:latin typeface="Times New Roman" panose="02020603050405020304" pitchFamily="18" charset="0"/>
                <a:cs typeface="Times New Roman" panose="02020603050405020304" pitchFamily="18" charset="0"/>
              </a:rPr>
              <a:t>During the EDA of the dataset, it was found that beginning in 2012, there was an uptick in the number of passing plays ran per game alongside a slight downturn in the number of rushing plays ran per game. This provides the season to trim the dataset down to. </a:t>
            </a:r>
            <a:endParaRPr lang="en-US" dirty="0"/>
          </a:p>
          <a:p>
            <a:pPr indent="-571471"/>
            <a:endParaRPr lang="en-US" dirty="0"/>
          </a:p>
          <a:p>
            <a:pPr indent="-571471"/>
            <a:r>
              <a:rPr lang="en-US" b="1" dirty="0"/>
              <a:t>Model Selection</a:t>
            </a:r>
            <a:endParaRPr lang="en-US" dirty="0"/>
          </a:p>
          <a:p>
            <a:pPr indent="-571471"/>
            <a:r>
              <a:rPr lang="en-US" dirty="0"/>
              <a:t>The model selected was the K-Nearest Neighbor (KNN) Classifier Model. The KNN Classifier Model looks at the k closest known datapoints to a datapoint that the model is trying to predict. In this case, the model will be looking at games where the home and away teams had similar statistics entering the games as the game the model is trying to predict. </a:t>
            </a: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460160" y="4880732"/>
            <a:ext cx="10048875" cy="754045"/>
          </a:xfrm>
        </p:spPr>
        <p:txBody>
          <a:bodyPr/>
          <a:lstStyle/>
          <a:p>
            <a:pPr algn="ctr"/>
            <a:r>
              <a:rPr lang="en-US" dirty="0"/>
              <a:t>Materials/Methods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385343" y="5688235"/>
            <a:ext cx="10048874" cy="10310493"/>
          </a:xfrm>
          <a:noFill/>
        </p:spPr>
        <p:txBody>
          <a:bodyPr/>
          <a:lstStyle/>
          <a:p>
            <a:pPr indent="-571471"/>
            <a:r>
              <a:rPr lang="en-US" b="1" dirty="0"/>
              <a:t>Model Selection (Cont.)</a:t>
            </a:r>
          </a:p>
          <a:p>
            <a:pPr indent="-571471"/>
            <a:r>
              <a:rPr lang="en-US" b="1" i="1" dirty="0"/>
              <a:t>Train-Test-Validate Split of Data</a:t>
            </a:r>
          </a:p>
          <a:p>
            <a:pPr indent="-571471">
              <a:buFont typeface="Arial" panose="020B0604020202020204" pitchFamily="34" charset="0"/>
              <a:buChar char="•"/>
            </a:pPr>
            <a:r>
              <a:rPr lang="en-US" dirty="0"/>
              <a:t>To train, test, and validate the model, the data need to be split. The validation data was the most recent year in the dataset (the 2022-203 NFL Season). </a:t>
            </a:r>
          </a:p>
          <a:p>
            <a:pPr indent="-571471">
              <a:buFont typeface="Arial" panose="020B0604020202020204" pitchFamily="34" charset="0"/>
              <a:buChar char="•"/>
            </a:pPr>
            <a:r>
              <a:rPr lang="en-US" dirty="0"/>
              <a:t>The remaining games were used to create the training and test data. To match the roughly 270 games in the 2022-2023 NFL season, 10% of the remaining data was used to create the testing data. (2309-257-269).</a:t>
            </a:r>
          </a:p>
          <a:p>
            <a:pPr indent="-571471"/>
            <a:endParaRPr lang="en-US" dirty="0"/>
          </a:p>
          <a:p>
            <a:pPr indent="-571471"/>
            <a:r>
              <a:rPr lang="en-US" b="1" i="1" dirty="0"/>
              <a:t>Optimal Number of Neighbors</a:t>
            </a:r>
          </a:p>
          <a:p>
            <a:pPr indent="-571471">
              <a:buFont typeface="Arial" panose="020B0604020202020204" pitchFamily="34" charset="0"/>
              <a:buChar char="•"/>
            </a:pPr>
            <a:r>
              <a:rPr lang="en-US" dirty="0"/>
              <a:t>The optimal number of neighbors to evaluate the future games was determined by using a for loop that increased the number of neighbors for the model while fitting the model on the training data, and then testing and validating the predictions on the test and validation data. </a:t>
            </a:r>
          </a:p>
          <a:p>
            <a:endParaRPr lang="en-US" dirty="0"/>
          </a:p>
          <a:p>
            <a:pPr indent="-571471">
              <a:buFont typeface="Arial" panose="020B0604020202020204" pitchFamily="34" charset="0"/>
              <a:buChar char="•"/>
            </a:pPr>
            <a:r>
              <a:rPr lang="en-US" dirty="0"/>
              <a:t>The optimal number of neighbors that returned the highest accuracy score for both the testing and validation data was 21 neighbors. </a:t>
            </a:r>
          </a:p>
          <a:p>
            <a:pPr indent="-571471">
              <a:buFont typeface="Arial" panose="020B0604020202020204" pitchFamily="34" charset="0"/>
              <a:buChar char="•"/>
            </a:pPr>
            <a:r>
              <a:rPr lang="en-US" b="1" dirty="0"/>
              <a:t>Testing Data Accuracy: </a:t>
            </a:r>
            <a:r>
              <a:rPr lang="en-US" dirty="0"/>
              <a:t>62.64591439688716%</a:t>
            </a:r>
          </a:p>
          <a:p>
            <a:pPr indent="-571471">
              <a:buFont typeface="Arial" panose="020B0604020202020204" pitchFamily="34" charset="0"/>
              <a:buChar char="•"/>
            </a:pPr>
            <a:r>
              <a:rPr lang="en-US" b="1" dirty="0"/>
              <a:t>Validation Data Accuracy: </a:t>
            </a:r>
            <a:r>
              <a:rPr lang="en-US" dirty="0"/>
              <a:t>60.59479553903345%</a:t>
            </a:r>
          </a:p>
          <a:p>
            <a:endParaRPr lang="en-US" dirty="0"/>
          </a:p>
          <a:p>
            <a:r>
              <a:rPr lang="en-US" b="1" i="1" dirty="0"/>
              <a:t>Model Results</a:t>
            </a:r>
            <a:endParaRPr lang="en-US" dirty="0"/>
          </a:p>
          <a:p>
            <a:r>
              <a:rPr lang="en-US" dirty="0"/>
              <a:t>Running the model with 21 neighbors, the following classification reports and confusion matrices were reported. </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22420463" y="4880732"/>
            <a:ext cx="10058400" cy="754045"/>
          </a:xfrm>
        </p:spPr>
        <p:txBody>
          <a:bodyPr/>
          <a:lstStyle/>
          <a:p>
            <a:pPr algn="ctr"/>
            <a:r>
              <a:rPr lang="en-US" dirty="0"/>
              <a:t>Results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390292" y="4883736"/>
            <a:ext cx="10047018" cy="754045"/>
          </a:xfrm>
        </p:spPr>
        <p:txBody>
          <a:bodyPr/>
          <a:lstStyle/>
          <a:p>
            <a:pPr algn="ctr"/>
            <a:r>
              <a:rPr lang="en-US" dirty="0"/>
              <a:t>Conclusions</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5730100"/>
            <a:ext cx="10047018" cy="8450319"/>
          </a:xfrm>
          <a:solidFill>
            <a:schemeClr val="bg1">
              <a:lumMod val="85000"/>
            </a:schemeClr>
          </a:solidFill>
        </p:spPr>
        <p:txBody>
          <a:bodyPr/>
          <a:lstStyle/>
          <a:p>
            <a:r>
              <a:rPr lang="en-US" b="1" dirty="0"/>
              <a:t>Conclusions</a:t>
            </a:r>
          </a:p>
          <a:p>
            <a:r>
              <a:rPr lang="en-US" dirty="0"/>
              <a:t>Using the KNN Classifier Model to predict the outcome of future games produces accuracy scores in the mid-to-upper fifty percent and lower sixty percent range. One possible reason for the lower accuracy scores is that the model has difficulties when it comes to accurately predicting away team victories. When trying to predict both the testing and validation data, the model has a large number of false negatives relative to the number of away team victories. This could be due to there being more games in which the home team wins. </a:t>
            </a:r>
          </a:p>
          <a:p>
            <a:endParaRPr lang="en-US" dirty="0"/>
          </a:p>
          <a:p>
            <a:r>
              <a:rPr lang="en-US" b="1" dirty="0"/>
              <a:t>Future Work</a:t>
            </a:r>
            <a:endParaRPr lang="en-US" dirty="0"/>
          </a:p>
          <a:p>
            <a:r>
              <a:rPr lang="en-US" dirty="0"/>
              <a:t>Possible future work for this project is trying different ranges for the number of games that are included in the rolling averages of the team statistics, similar to that of the optimal number of neighbors. Perhaps other models need to be taken into consideration like Support Vector Machines.</a:t>
            </a:r>
          </a:p>
          <a:p>
            <a:endParaRPr lang="en-US" dirty="0"/>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p:txBody>
          <a:bodyPr/>
          <a:lstStyle/>
          <a:p>
            <a:pPr algn="ctr"/>
            <a:r>
              <a:rPr lang="en-US" dirty="0"/>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15011403"/>
            <a:ext cx="10052050" cy="10802935"/>
          </a:xfrm>
          <a:noFill/>
        </p:spPr>
        <p:txBody>
          <a:bodyPr/>
          <a:lstStyle/>
          <a:p>
            <a:r>
              <a:rPr lang="en-US" sz="2400" b="1" dirty="0"/>
              <a:t>Tools</a:t>
            </a:r>
          </a:p>
          <a:p>
            <a:pPr marL="457200" indent="-457200">
              <a:buFont typeface="Arial" panose="020B0604020202020204" pitchFamily="34" charset="0"/>
              <a:buChar char="•"/>
            </a:pPr>
            <a:r>
              <a:rPr lang="en-US" sz="2400" dirty="0"/>
              <a:t>Python v. 3.11.5</a:t>
            </a:r>
          </a:p>
          <a:p>
            <a:pPr marL="457200" indent="-457200">
              <a:buFont typeface="Arial" panose="020B0604020202020204" pitchFamily="34" charset="0"/>
              <a:buChar char="•"/>
            </a:pPr>
            <a:r>
              <a:rPr lang="en-US" sz="2400" dirty="0"/>
              <a:t>Pandas v. 2.1.4</a:t>
            </a:r>
          </a:p>
          <a:p>
            <a:pPr marL="457200" indent="-457200">
              <a:buFont typeface="Arial" panose="020B0604020202020204" pitchFamily="34" charset="0"/>
              <a:buChar char="•"/>
            </a:pPr>
            <a:r>
              <a:rPr lang="en-US" sz="2400" dirty="0"/>
              <a:t>NumPy v. 1.26.3</a:t>
            </a:r>
          </a:p>
          <a:p>
            <a:pPr marL="457200" indent="-457200">
              <a:buFont typeface="Arial" panose="020B0604020202020204" pitchFamily="34" charset="0"/>
              <a:buChar char="•"/>
            </a:pPr>
            <a:r>
              <a:rPr lang="en-US" sz="2400" dirty="0"/>
              <a:t>Matplotlib v. 3.8.0</a:t>
            </a:r>
          </a:p>
          <a:p>
            <a:pPr marL="457200" indent="-457200">
              <a:buFont typeface="Arial" panose="020B0604020202020204" pitchFamily="34" charset="0"/>
              <a:buChar char="•"/>
            </a:pPr>
            <a:r>
              <a:rPr lang="en-US" sz="2400" dirty="0"/>
              <a:t>Sci-kit learn v. 1.2/2</a:t>
            </a:r>
          </a:p>
          <a:p>
            <a:endParaRPr lang="en-US" sz="2400" b="1" dirty="0"/>
          </a:p>
          <a:p>
            <a:r>
              <a:rPr lang="en-US" sz="2400" b="1" dirty="0"/>
              <a:t>References</a:t>
            </a:r>
            <a:endParaRPr lang="en-US" sz="2400" dirty="0"/>
          </a:p>
          <a:p>
            <a:r>
              <a:rPr lang="en-US" sz="2400" dirty="0"/>
              <a:t>Kaggle Dataset </a:t>
            </a:r>
          </a:p>
          <a:p>
            <a:pPr marL="342900" indent="-342900">
              <a:buFont typeface="Arial" panose="020B0604020202020204" pitchFamily="34" charset="0"/>
              <a:buChar char="•"/>
            </a:pPr>
            <a:r>
              <a:rPr lang="en-US" sz="2400" dirty="0" err="1">
                <a:effectLst/>
                <a:latin typeface="Times New Roman" panose="02020603050405020304" pitchFamily="18" charset="0"/>
                <a:cs typeface="Times New Roman" panose="02020603050405020304" pitchFamily="18" charset="0"/>
              </a:rPr>
              <a:t>cviaxmiwnptr</a:t>
            </a:r>
            <a:r>
              <a:rPr lang="en-US" sz="2400" dirty="0">
                <a:effectLst/>
                <a:latin typeface="Times New Roman" panose="02020603050405020304" pitchFamily="18" charset="0"/>
                <a:cs typeface="Times New Roman" panose="02020603050405020304" pitchFamily="18" charset="0"/>
              </a:rPr>
              <a:t>. NFL Team Stats 2002 - Feb. 2023 (ESPN). </a:t>
            </a:r>
            <a:r>
              <a:rPr lang="en-US" sz="2400" i="1" dirty="0">
                <a:effectLst/>
                <a:latin typeface="Times New Roman" panose="02020603050405020304" pitchFamily="18" charset="0"/>
                <a:cs typeface="Times New Roman" panose="02020603050405020304" pitchFamily="18" charset="0"/>
              </a:rPr>
              <a:t>Kaggle</a:t>
            </a:r>
            <a:r>
              <a:rPr lang="en-US" sz="2400" dirty="0">
                <a:effectLst/>
                <a:latin typeface="Times New Roman" panose="02020603050405020304" pitchFamily="18" charset="0"/>
                <a:cs typeface="Times New Roman" panose="02020603050405020304" pitchFamily="18" charset="0"/>
              </a:rPr>
              <a:t>. Retrieved 18. Jan 2024 from </a:t>
            </a:r>
            <a:r>
              <a:rPr lang="en-US" sz="2400" dirty="0">
                <a:solidFill>
                  <a:srgbClr val="5E5E5E"/>
                </a:solidFill>
                <a:effectLst/>
                <a:latin typeface="Times New Roman" panose="02020603050405020304" pitchFamily="18" charset="0"/>
                <a:cs typeface="Times New Roman" panose="02020603050405020304" pitchFamily="18" charset="0"/>
                <a:hlinkClick r:id="rId2"/>
              </a:rPr>
              <a:t>https://www.kaggle.com/datasets/cviaxmiwnptr/nfl-team-stats-20022019-espn</a:t>
            </a:r>
            <a:r>
              <a:rPr lang="en-US" sz="2400" dirty="0">
                <a:solidFill>
                  <a:srgbClr val="5E5E5E"/>
                </a:solidFill>
                <a:effectLst/>
                <a:latin typeface="Times New Roman" panose="02020603050405020304" pitchFamily="18" charset="0"/>
                <a:cs typeface="Times New Roman" panose="02020603050405020304" pitchFamily="18" charset="0"/>
              </a:rPr>
              <a:t>. </a:t>
            </a:r>
          </a:p>
          <a:p>
            <a:endParaRPr lang="en-US" sz="2400" dirty="0"/>
          </a:p>
          <a:p>
            <a:r>
              <a:rPr lang="en-US" sz="2400" i="1" dirty="0"/>
              <a:t>Decision </a:t>
            </a:r>
            <a:r>
              <a:rPr lang="en-US" sz="2400" i="1" dirty="0" err="1"/>
              <a:t>Analystics</a:t>
            </a:r>
            <a:r>
              <a:rPr lang="en-US" sz="2400" i="1" dirty="0"/>
              <a:t> </a:t>
            </a:r>
            <a:r>
              <a:rPr lang="en-US" sz="2400" i="1" dirty="0" err="1"/>
              <a:t>Jorunal</a:t>
            </a:r>
            <a:r>
              <a:rPr lang="en-US" sz="2400" i="1" dirty="0"/>
              <a:t> </a:t>
            </a:r>
            <a:r>
              <a:rPr lang="en-US" sz="2400" dirty="0"/>
              <a:t>NFL Article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t>
            </a:r>
            <a:r>
              <a:rPr lang="en-US" sz="2400" dirty="0">
                <a:effectLst/>
                <a:latin typeface="Times New Roman" panose="02020603050405020304" pitchFamily="18" charset="0"/>
                <a:cs typeface="Times New Roman" panose="02020603050405020304" pitchFamily="18" charset="0"/>
              </a:rPr>
              <a:t>ifford, Matt, and </a:t>
            </a:r>
            <a:r>
              <a:rPr lang="en-US" sz="2400" dirty="0" err="1">
                <a:effectLst/>
                <a:latin typeface="Times New Roman" panose="02020603050405020304" pitchFamily="18" charset="0"/>
                <a:cs typeface="Times New Roman" panose="02020603050405020304" pitchFamily="18" charset="0"/>
              </a:rPr>
              <a:t>Tuncay</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Bayrak</a:t>
            </a:r>
            <a:r>
              <a:rPr lang="en-US" sz="2400" dirty="0">
                <a:effectLst/>
                <a:latin typeface="Times New Roman" panose="02020603050405020304" pitchFamily="18" charset="0"/>
                <a:cs typeface="Times New Roman" panose="02020603050405020304" pitchFamily="18" charset="0"/>
              </a:rPr>
              <a:t>. “A predictive analytics model for forecasting outcomes in the National Football League games using decision tree and logistic regression.” </a:t>
            </a:r>
            <a:r>
              <a:rPr lang="en-US" sz="2400" i="1" dirty="0">
                <a:effectLst/>
                <a:latin typeface="Times New Roman" panose="02020603050405020304" pitchFamily="18" charset="0"/>
                <a:cs typeface="Times New Roman" panose="02020603050405020304" pitchFamily="18" charset="0"/>
              </a:rPr>
              <a:t>Decision Analytics Journal, </a:t>
            </a:r>
            <a:r>
              <a:rPr lang="en-US" sz="2400" dirty="0">
                <a:effectLst/>
                <a:latin typeface="Times New Roman" panose="02020603050405020304" pitchFamily="18" charset="0"/>
                <a:cs typeface="Times New Roman" panose="02020603050405020304" pitchFamily="18" charset="0"/>
              </a:rPr>
              <a:t>vol. 8, 2023. </a:t>
            </a:r>
            <a:r>
              <a:rPr lang="en-US" sz="2400" i="1" dirty="0">
                <a:effectLst/>
                <a:latin typeface="Times New Roman" panose="02020603050405020304" pitchFamily="18" charset="0"/>
                <a:cs typeface="Times New Roman" panose="02020603050405020304" pitchFamily="18" charset="0"/>
              </a:rPr>
              <a:t>Science Direct, </a:t>
            </a:r>
            <a:r>
              <a:rPr lang="en-US" sz="2400" dirty="0">
                <a:solidFill>
                  <a:srgbClr val="0260BF"/>
                </a:solidFill>
                <a:effectLst/>
                <a:latin typeface="Times New Roman" panose="02020603050405020304" pitchFamily="18" charset="0"/>
                <a:cs typeface="Times New Roman" panose="02020603050405020304" pitchFamily="18" charset="0"/>
                <a:hlinkClick r:id="rId3"/>
              </a:rPr>
              <a:t>https://doi.org/10.1016/j.dajour.2023.100296</a:t>
            </a:r>
            <a:r>
              <a:rPr lang="en-US" sz="2400" dirty="0">
                <a:effectLst/>
                <a:latin typeface="Times New Roman" panose="02020603050405020304" pitchFamily="18" charset="0"/>
                <a:cs typeface="Times New Roman" panose="02020603050405020304" pitchFamily="18" charset="0"/>
              </a:rPr>
              <a:t>. Accessed 15 Jan. 2024 </a:t>
            </a:r>
            <a:endParaRPr lang="en-US" sz="2400" dirty="0">
              <a:latin typeface="Times New Roman" panose="02020603050405020304" pitchFamily="18" charset="0"/>
              <a:cs typeface="Times New Roman" panose="02020603050405020304" pitchFamily="18" charset="0"/>
            </a:endParaRPr>
          </a:p>
          <a:p>
            <a:endParaRPr lang="en-US" sz="2400" dirty="0"/>
          </a:p>
          <a:p>
            <a:r>
              <a:rPr lang="en-US" sz="2400" dirty="0"/>
              <a:t>ESPN Schedule Webpage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“NFL Schedule.” ESPN. </a:t>
            </a:r>
            <a:r>
              <a:rPr lang="en-US" sz="2400" dirty="0">
                <a:latin typeface="Times New Roman" panose="02020603050405020304" pitchFamily="18" charset="0"/>
                <a:cs typeface="Times New Roman" panose="02020603050405020304" pitchFamily="18" charset="0"/>
                <a:hlinkClick r:id="rId4"/>
              </a:rPr>
              <a:t>https://www.espn.com/nfl/schedule/_/week/5/year/2022/seasontype/3</a:t>
            </a:r>
            <a:r>
              <a:rPr lang="en-US" sz="2400" dirty="0">
                <a:latin typeface="Times New Roman" panose="02020603050405020304" pitchFamily="18" charset="0"/>
                <a:cs typeface="Times New Roman" panose="02020603050405020304" pitchFamily="18" charset="0"/>
              </a:rPr>
              <a:t>. Accessed 22 Feb. 2024.</a:t>
            </a:r>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90292" y="28399661"/>
            <a:ext cx="10047018" cy="754045"/>
          </a:xfrm>
        </p:spPr>
        <p:txBody>
          <a:bodyPr/>
          <a:lstStyle/>
          <a:p>
            <a:pPr algn="ctr"/>
            <a:r>
              <a:rPr lang="en-US" dirty="0"/>
              <a:t>Contact</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390292" y="29246025"/>
            <a:ext cx="10052050" cy="1308028"/>
          </a:xfrm>
          <a:noFill/>
        </p:spPr>
        <p:txBody>
          <a:bodyPr/>
          <a:lstStyle/>
          <a:p>
            <a:r>
              <a:rPr lang="en-US" dirty="0"/>
              <a:t>Nicholas Romano</a:t>
            </a:r>
          </a:p>
          <a:p>
            <a:r>
              <a:rPr lang="en-US" dirty="0"/>
              <a:t>School Email: </a:t>
            </a:r>
            <a:r>
              <a:rPr lang="en-US" dirty="0">
                <a:hlinkClick r:id="rId5"/>
              </a:rPr>
              <a:t>nromano@bellarmine.edu</a:t>
            </a:r>
            <a:endParaRPr lang="en-US" dirty="0"/>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59674" y="12219763"/>
            <a:ext cx="10056813" cy="10618269"/>
          </a:xfrm>
          <a:noFill/>
          <a:ln>
            <a:noFill/>
          </a:ln>
        </p:spPr>
        <p:txBody>
          <a:bodyPr/>
          <a:lstStyle/>
          <a:p>
            <a:r>
              <a:rPr lang="en-US" dirty="0"/>
              <a:t>This project focuses on incorporating offensive and defensive team statistics over the previous few weeks and somehow integrate them into a model that will predict who would win an upcoming NFL game.</a:t>
            </a:r>
          </a:p>
          <a:p>
            <a:endParaRPr lang="en-US" dirty="0"/>
          </a:p>
          <a:p>
            <a:r>
              <a:rPr lang="en-US" dirty="0"/>
              <a:t>The reason for considering the performance of a team over a span of a few games is because it might help take into consideration teams are either going through somewhat of a slump and teams that have been playing on the top of their game.</a:t>
            </a:r>
          </a:p>
          <a:p>
            <a:endParaRPr lang="en-US" dirty="0"/>
          </a:p>
          <a:p>
            <a:r>
              <a:rPr lang="en-US" dirty="0"/>
              <a:t>This project focuses on the future research directions proposed by Matt Clifford and </a:t>
            </a:r>
            <a:r>
              <a:rPr lang="en-US" dirty="0" err="1"/>
              <a:t>Tuncay</a:t>
            </a:r>
            <a:r>
              <a:rPr lang="en-US" dirty="0"/>
              <a:t> </a:t>
            </a:r>
            <a:r>
              <a:rPr lang="en-US" dirty="0" err="1"/>
              <a:t>Bayrak</a:t>
            </a:r>
            <a:r>
              <a:rPr lang="en-US" dirty="0"/>
              <a:t> in their </a:t>
            </a:r>
            <a:r>
              <a:rPr lang="en-US" i="1" dirty="0"/>
              <a:t>Decision Analytics Journal</a:t>
            </a:r>
            <a:r>
              <a:rPr lang="en-US" dirty="0"/>
              <a:t>:</a:t>
            </a:r>
          </a:p>
          <a:p>
            <a:endParaRPr lang="en-US" dirty="0"/>
          </a:p>
          <a:p>
            <a:pPr marL="457200" indent="-457200">
              <a:buFont typeface="Arial" panose="020B0604020202020204" pitchFamily="34" charset="0"/>
              <a:buChar char="•"/>
            </a:pPr>
            <a:r>
              <a:rPr lang="en-US" dirty="0"/>
              <a:t>Limiting the data to a shorter window of seasons to train the model on</a:t>
            </a:r>
          </a:p>
          <a:p>
            <a:pPr marL="457200" indent="-457200">
              <a:buFont typeface="Arial" panose="020B0604020202020204" pitchFamily="34" charset="0"/>
              <a:buChar char="•"/>
            </a:pPr>
            <a:r>
              <a:rPr lang="en-US" dirty="0"/>
              <a:t>Trying to primarily focus and train a model on previous game data.</a:t>
            </a:r>
          </a:p>
          <a:p>
            <a:endParaRPr lang="en-US" dirty="0"/>
          </a:p>
          <a:p>
            <a:r>
              <a:rPr lang="en-US" dirty="0"/>
              <a:t>Objectives</a:t>
            </a:r>
          </a:p>
          <a:p>
            <a:pPr marL="457200" indent="-457200">
              <a:buFont typeface="Arial" panose="020B0604020202020204" pitchFamily="34" charset="0"/>
              <a:buChar char="•"/>
            </a:pPr>
            <a:r>
              <a:rPr lang="en-US" dirty="0"/>
              <a:t>The goal of this project is developing a predictive analytics model that can be used to predict the outcomes of NFL games using team's previous game statistics.</a:t>
            </a:r>
          </a:p>
          <a:p>
            <a:endParaRPr lang="en-US" dirty="0"/>
          </a:p>
          <a:p>
            <a:pPr marL="457200" indent="-457200">
              <a:buFont typeface="Arial" panose="020B0604020202020204" pitchFamily="34" charset="0"/>
              <a:buChar char="•"/>
            </a:pPr>
            <a:r>
              <a:rPr lang="en-US" dirty="0"/>
              <a:t>Although the dataset used for this project includes data dating back to 2002, the model will be trained on data since 2012, with the idea of including game data when the NFL become more of a pass heavy offensive league.</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normAutofit/>
          </a:bodyPr>
          <a:lstStyle/>
          <a:p>
            <a:r>
              <a:rPr lang="en-US" dirty="0"/>
              <a:t>Bellarmine University Data Science Program</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a:bodyPr>
          <a:lstStyle/>
          <a:p>
            <a:r>
              <a:rPr lang="en-US" sz="6600" dirty="0"/>
              <a:t>Nicholas Romano, Robert Kelley</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en-US" dirty="0"/>
              <a:t>Predicting NFL Outcomes Using Machine Learning</a:t>
            </a:r>
          </a:p>
        </p:txBody>
      </p:sp>
      <p:pic>
        <p:nvPicPr>
          <p:cNvPr id="22" name="Picture 21" descr="A graph showing different colored lines&#10;&#10;Description automatically generated">
            <a:extLst>
              <a:ext uri="{FF2B5EF4-FFF2-40B4-BE49-F238E27FC236}">
                <a16:creationId xmlns:a16="http://schemas.microsoft.com/office/drawing/2014/main" id="{083FAF93-5A0A-76B6-7483-A708BC4AD3C8}"/>
              </a:ext>
            </a:extLst>
          </p:cNvPr>
          <p:cNvPicPr>
            <a:picLocks noChangeAspect="1"/>
          </p:cNvPicPr>
          <p:nvPr/>
        </p:nvPicPr>
        <p:blipFill rotWithShape="1">
          <a:blip r:embed="rId6">
            <a:extLst>
              <a:ext uri="{28A0092B-C50C-407E-A947-70E740481C1C}">
                <a14:useLocalDpi xmlns:a14="http://schemas.microsoft.com/office/drawing/2010/main" val="0"/>
              </a:ext>
            </a:extLst>
          </a:blip>
          <a:srcRect l="7644" r="7749"/>
          <a:stretch/>
        </p:blipFill>
        <p:spPr>
          <a:xfrm>
            <a:off x="467613" y="24816864"/>
            <a:ext cx="9305286" cy="6426092"/>
          </a:xfrm>
          <a:prstGeom prst="rect">
            <a:avLst/>
          </a:prstGeom>
          <a:ln>
            <a:noFill/>
          </a:ln>
        </p:spPr>
      </p:pic>
      <p:pic>
        <p:nvPicPr>
          <p:cNvPr id="24" name="Picture 23" descr="A chart with different colored squares&#10;&#10;Description automatically generated">
            <a:extLst>
              <a:ext uri="{FF2B5EF4-FFF2-40B4-BE49-F238E27FC236}">
                <a16:creationId xmlns:a16="http://schemas.microsoft.com/office/drawing/2014/main" id="{BA406FC7-F5AA-07A0-C99A-1E43F4B81A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0461" y="26519373"/>
            <a:ext cx="4965735" cy="4435149"/>
          </a:xfrm>
          <a:prstGeom prst="rect">
            <a:avLst/>
          </a:prstGeom>
          <a:ln>
            <a:solidFill>
              <a:schemeClr val="tx1"/>
            </a:solidFill>
          </a:ln>
        </p:spPr>
      </p:pic>
      <p:pic>
        <p:nvPicPr>
          <p:cNvPr id="26" name="Picture 25" descr="A chart with numbers and a few colored squares&#10;&#10;Description automatically generated with medium confidence">
            <a:extLst>
              <a:ext uri="{FF2B5EF4-FFF2-40B4-BE49-F238E27FC236}">
                <a16:creationId xmlns:a16="http://schemas.microsoft.com/office/drawing/2014/main" id="{188B9BB3-B068-417B-34B5-E893B2A95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20462" y="19271712"/>
            <a:ext cx="4965734" cy="4435149"/>
          </a:xfrm>
          <a:prstGeom prst="rect">
            <a:avLst/>
          </a:prstGeom>
          <a:ln>
            <a:solidFill>
              <a:schemeClr val="tx1"/>
            </a:solidFill>
          </a:ln>
        </p:spPr>
      </p:pic>
      <p:pic>
        <p:nvPicPr>
          <p:cNvPr id="28" name="Picture 27" descr="A graph showing the number of neighbors&#10;&#10;Description automatically generated">
            <a:extLst>
              <a:ext uri="{FF2B5EF4-FFF2-40B4-BE49-F238E27FC236}">
                <a16:creationId xmlns:a16="http://schemas.microsoft.com/office/drawing/2014/main" id="{5A68AC28-9BEB-294A-51E2-1297AC7A7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0381" y="24319551"/>
            <a:ext cx="9970358" cy="6885381"/>
          </a:xfrm>
          <a:prstGeom prst="rect">
            <a:avLst/>
          </a:prstGeom>
        </p:spPr>
      </p:pic>
      <p:pic>
        <p:nvPicPr>
          <p:cNvPr id="36" name="Picture 35" descr="A screenshot of a white background&#10;&#10;Description automatically generated">
            <a:extLst>
              <a:ext uri="{FF2B5EF4-FFF2-40B4-BE49-F238E27FC236}">
                <a16:creationId xmlns:a16="http://schemas.microsoft.com/office/drawing/2014/main" id="{C20D0442-6C76-22A7-8CD6-C07EBDFF71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20463" y="16459200"/>
            <a:ext cx="8289509" cy="2812512"/>
          </a:xfrm>
          <a:prstGeom prst="rect">
            <a:avLst/>
          </a:prstGeom>
          <a:ln>
            <a:solidFill>
              <a:schemeClr val="tx1"/>
            </a:solidFill>
          </a:ln>
        </p:spPr>
      </p:pic>
      <p:pic>
        <p:nvPicPr>
          <p:cNvPr id="38" name="Picture 37" descr="A screenshot of a graph&#10;&#10;Description automatically generated">
            <a:extLst>
              <a:ext uri="{FF2B5EF4-FFF2-40B4-BE49-F238E27FC236}">
                <a16:creationId xmlns:a16="http://schemas.microsoft.com/office/drawing/2014/main" id="{13E9EB2E-3032-1421-9655-FA627F8B3CF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20462" y="23706861"/>
            <a:ext cx="8289509" cy="2812512"/>
          </a:xfrm>
          <a:prstGeom prst="rect">
            <a:avLst/>
          </a:prstGeom>
          <a:ln>
            <a:solidFill>
              <a:schemeClr val="tx1"/>
            </a:solidFill>
          </a:ln>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1363</TotalTime>
  <Words>1231</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Abadi</vt:lpstr>
      <vt:lpstr>Aptos</vt: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Nick Romano</cp:lastModifiedBy>
  <cp:revision>73</cp:revision>
  <cp:lastPrinted>2024-03-12T14:34:34Z</cp:lastPrinted>
  <dcterms:created xsi:type="dcterms:W3CDTF">2012-02-03T19:11:35Z</dcterms:created>
  <dcterms:modified xsi:type="dcterms:W3CDTF">2024-03-12T14:36:27Z</dcterms:modified>
  <cp:category>Research poster templates</cp:category>
</cp:coreProperties>
</file>