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8"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56" autoAdjust="0"/>
    <p:restoredTop sz="86308" autoAdjust="0"/>
  </p:normalViewPr>
  <p:slideViewPr>
    <p:cSldViewPr snapToGrid="0" snapToObjects="1" showGuides="1">
      <p:cViewPr>
        <p:scale>
          <a:sx n="23" d="100"/>
          <a:sy n="23" d="100"/>
        </p:scale>
        <p:origin x="1976" y="24"/>
      </p:cViewPr>
      <p:guideLst>
        <p:guide orient="horz" pos="3318"/>
        <p:guide orient="horz" pos="288"/>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96" d="100"/>
          <a:sy n="96" d="100"/>
        </p:scale>
        <p:origin x="3688" y="1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4/29/24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4/29/24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43480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127915"/>
            <a:ext cx="31998968" cy="1280160"/>
          </a:xfrm>
          <a:prstGeom prst="rect">
            <a:avLst/>
          </a:prstGeom>
        </p:spPr>
        <p:txBody>
          <a:bodyPr>
            <a:normAutofit/>
          </a:bodyPr>
          <a:lstStyle>
            <a:lvl1pPr marL="0" indent="0" algn="ctr">
              <a:buFontTx/>
              <a:buNone/>
              <a:defRPr sz="5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1847755"/>
            <a:ext cx="31998968" cy="1280160"/>
          </a:xfrm>
          <a:prstGeom prst="rect">
            <a:avLst/>
          </a:prstGeom>
        </p:spPr>
        <p:txBody>
          <a:bodyPr anchor="t" anchorCtr="1">
            <a:normAutofit/>
          </a:bodyPr>
          <a:lstStyle>
            <a:lvl1pPr marL="0" indent="0" algn="ctr">
              <a:buFontTx/>
              <a:buNone/>
              <a:defRPr sz="8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209781"/>
            <a:ext cx="31998968" cy="1637973"/>
          </a:xfrm>
          <a:prstGeom prst="rect">
            <a:avLst/>
          </a:prstGeom>
        </p:spPr>
        <p:txBody>
          <a:bodyPr anchor="t" anchorCtr="1">
            <a:normAutofit/>
          </a:bodyPr>
          <a:lstStyle>
            <a:lvl1pPr marL="0" indent="0" algn="ctr">
              <a:buFontTx/>
              <a:buNone/>
              <a:defRPr sz="9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36598284-F28D-A64F-83EE-A86CA6EC938B}"/>
              </a:ext>
            </a:extLst>
          </p:cNvPr>
          <p:cNvSpPr/>
          <p:nvPr userDrawn="1"/>
        </p:nvSpPr>
        <p:spPr>
          <a:xfrm rot="10800000">
            <a:off x="0" y="31365486"/>
            <a:ext cx="43891200" cy="15497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A8CE8E3-AE08-7141-8144-8FB830A2D4B4}"/>
              </a:ext>
            </a:extLst>
          </p:cNvPr>
          <p:cNvSpPr/>
          <p:nvPr userDrawn="1"/>
        </p:nvSpPr>
        <p:spPr>
          <a:xfrm>
            <a:off x="0" y="1"/>
            <a:ext cx="43891200" cy="44927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Box 14">
            <a:extLst>
              <a:ext uri="{FF2B5EF4-FFF2-40B4-BE49-F238E27FC236}">
                <a16:creationId xmlns:a16="http://schemas.microsoft.com/office/drawing/2014/main" id="{3FFCB1CF-053D-954E-8947-A06DFECB49EC}"/>
              </a:ext>
            </a:extLst>
          </p:cNvPr>
          <p:cNvSpPr txBox="1">
            <a:spLocks noChangeArrowheads="1"/>
          </p:cNvSpPr>
          <p:nvPr userDrawn="1"/>
        </p:nvSpPr>
        <p:spPr bwMode="auto">
          <a:xfrm>
            <a:off x="1128393" y="31971938"/>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7" name="Table 6">
            <a:extLst>
              <a:ext uri="{FF2B5EF4-FFF2-40B4-BE49-F238E27FC236}">
                <a16:creationId xmlns:a16="http://schemas.microsoft.com/office/drawing/2014/main" id="{F996620D-E92A-774B-8741-82D96712A9A9}"/>
              </a:ext>
            </a:extLst>
          </p:cNvPr>
          <p:cNvGraphicFramePr>
            <a:graphicFrameLocks noGrp="1"/>
          </p:cNvGraphicFramePr>
          <p:nvPr userDrawn="1">
            <p:extLst>
              <p:ext uri="{D42A27DB-BD31-4B8C-83A1-F6EECF244321}">
                <p14:modId xmlns:p14="http://schemas.microsoft.com/office/powerpoint/2010/main" val="1591189193"/>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standard screen size (4:3 Ratio) virtual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Virtual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Standard Size</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(4:3 Ratio)</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0" baseline="0" dirty="0">
                          <a:solidFill>
                            <a:srgbClr val="FFC000"/>
                          </a:solidFill>
                          <a:latin typeface="Arial" panose="020B0604020202020204" pitchFamily="34" charset="0"/>
                          <a:cs typeface="Arial" panose="020B0604020202020204" pitchFamily="34" charset="0"/>
                        </a:rPr>
                        <a:t>36 tall x 48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9" name="Table 8">
            <a:extLst>
              <a:ext uri="{FF2B5EF4-FFF2-40B4-BE49-F238E27FC236}">
                <a16:creationId xmlns:a16="http://schemas.microsoft.com/office/drawing/2014/main" id="{905EDBB6-780F-FD49-9538-B30724256FC5}"/>
              </a:ext>
            </a:extLst>
          </p:cNvPr>
          <p:cNvGraphicFramePr>
            <a:graphicFrameLocks noGrp="1"/>
          </p:cNvGraphicFramePr>
          <p:nvPr userDrawn="1">
            <p:extLst>
              <p:ext uri="{D42A27DB-BD31-4B8C-83A1-F6EECF244321}">
                <p14:modId xmlns:p14="http://schemas.microsoft.com/office/powerpoint/2010/main" val="141159618"/>
              </p:ext>
            </p:extLst>
          </p:nvPr>
        </p:nvGraphicFramePr>
        <p:xfrm>
          <a:off x="44635119" y="14098"/>
          <a:ext cx="9619281" cy="32847657"/>
        </p:xfrm>
        <a:graphic>
          <a:graphicData uri="http://schemas.openxmlformats.org/drawingml/2006/table">
            <a:tbl>
              <a:tblPr firstRow="1" bandRow="1">
                <a:tableStyleId>{5C22544A-7EE6-4342-B048-85BDC9FD1C3A}</a:tableStyleId>
              </a:tblPr>
              <a:tblGrid>
                <a:gridCol w="3585856">
                  <a:extLst>
                    <a:ext uri="{9D8B030D-6E8A-4147-A177-3AD203B41FA5}">
                      <a16:colId xmlns:a16="http://schemas.microsoft.com/office/drawing/2014/main" val="20000"/>
                    </a:ext>
                  </a:extLst>
                </a:gridCol>
                <a:gridCol w="1199648">
                  <a:extLst>
                    <a:ext uri="{9D8B030D-6E8A-4147-A177-3AD203B41FA5}">
                      <a16:colId xmlns:a16="http://schemas.microsoft.com/office/drawing/2014/main" val="997673227"/>
                    </a:ext>
                  </a:extLst>
                </a:gridCol>
                <a:gridCol w="4833777">
                  <a:extLst>
                    <a:ext uri="{9D8B030D-6E8A-4147-A177-3AD203B41FA5}">
                      <a16:colId xmlns:a16="http://schemas.microsoft.com/office/drawing/2014/main" val="4164475170"/>
                    </a:ext>
                  </a:extLst>
                </a:gridCol>
              </a:tblGrid>
              <a:tr h="1296236">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76923">
                <a:tc gridSpan="3">
                  <a:txBody>
                    <a:bodyPr/>
                    <a:lstStyle/>
                    <a:p>
                      <a:pPr algn="l"/>
                      <a:r>
                        <a:rPr lang="en-US" sz="29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2854805">
                <a:tc gridSpan="3">
                  <a:txBody>
                    <a:bodyPr/>
                    <a:lstStyle/>
                    <a:p>
                      <a:r>
                        <a:rPr lang="en-US" sz="29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sz="8600"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353616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91719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672668">
                <a:tc gridSpan="2">
                  <a:txBody>
                    <a:bodyPr/>
                    <a:lstStyle/>
                    <a:p>
                      <a:r>
                        <a:rPr lang="en-US" sz="2900" b="1" dirty="0">
                          <a:solidFill>
                            <a:srgbClr val="FFC000"/>
                          </a:solidFill>
                          <a:latin typeface="Arial" panose="020B0604020202020204" pitchFamily="34" charset="0"/>
                          <a:cs typeface="Arial" panose="020B0604020202020204" pitchFamily="34" charset="0"/>
                        </a:rPr>
                        <a:t>How to</a:t>
                      </a:r>
                      <a:r>
                        <a:rPr lang="en-US" sz="2900" b="1" baseline="0" dirty="0">
                          <a:solidFill>
                            <a:srgbClr val="FFC000"/>
                          </a:solidFill>
                          <a:latin typeface="Arial" panose="020B0604020202020204" pitchFamily="34" charset="0"/>
                          <a:cs typeface="Arial" panose="020B0604020202020204" pitchFamily="34" charset="0"/>
                        </a:rPr>
                        <a:t> preview your poster prior to presenting</a:t>
                      </a:r>
                      <a:endParaRPr lang="en-US" sz="29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sz="86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174374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a:cs typeface="Arial"/>
                      </a:endParaRP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807340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Publish, present virtually, share, and discuss!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Submit your poster and add it to the Research Poster Virtual Library.</a:t>
                      </a:r>
                      <a:br>
                        <a:rPr lang="en-US" sz="2400" b="0" noProof="0" dirty="0">
                          <a:solidFill>
                            <a:srgbClr val="FFC000"/>
                          </a:solidFill>
                          <a:latin typeface="Arial"/>
                          <a:cs typeface="Arial"/>
                        </a:rPr>
                      </a:br>
                      <a:br>
                        <a:rPr lang="en-US" sz="2400" b="0" noProof="0" dirty="0">
                          <a:solidFill>
                            <a:srgbClr val="FFC000"/>
                          </a:solidFill>
                          <a:latin typeface="Arial"/>
                          <a:cs typeface="Arial"/>
                        </a:rPr>
                      </a:br>
                      <a:r>
                        <a:rPr lang="en-US" sz="2400" b="1" noProof="0" dirty="0">
                          <a:solidFill>
                            <a:srgbClr val="FFC000"/>
                          </a:solidFill>
                          <a:latin typeface="Arial"/>
                          <a:cs typeface="Arial"/>
                        </a:rPr>
                        <a:t>Continuous global reach</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Share your research with thousands of students, educators, scientists, and researchers from all over the United States and the World.</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Full-featured poster showcase included</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Convenience for presenter groups and conference coordinators </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Published posters can easily be presented at virtual conferences. Perfect solution for organizers of meetings and conferences.</a:t>
                      </a:r>
                      <a:br>
                        <a:rPr lang="en-US" sz="2400" b="0" noProof="0" dirty="0">
                          <a:solidFill>
                            <a:srgbClr val="FFC000"/>
                          </a:solidFill>
                          <a:latin typeface="Arial"/>
                          <a:cs typeface="Arial"/>
                        </a:rPr>
                      </a:b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https://</a:t>
                      </a:r>
                      <a:r>
                        <a:rPr lang="en-US" sz="2900" b="1" noProof="0" dirty="0" err="1">
                          <a:solidFill>
                            <a:srgbClr val="FFC000"/>
                          </a:solidFill>
                          <a:latin typeface="Arial"/>
                          <a:cs typeface="Arial"/>
                        </a:rPr>
                        <a:t>www.PosterPresentations.com</a:t>
                      </a:r>
                      <a:r>
                        <a:rPr lang="en-US" sz="2900" b="1" noProof="0" dirty="0">
                          <a:solidFill>
                            <a:srgbClr val="FFC000"/>
                          </a:solidFill>
                          <a:latin typeface="Arial"/>
                          <a:cs typeface="Arial"/>
                        </a:rPr>
                        <a:t>/research</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1" noProof="0" dirty="0">
                        <a:solidFill>
                          <a:srgbClr val="FFC000"/>
                        </a:solidFill>
                        <a:latin typeface="Arial"/>
                        <a:cs typeface="Arial"/>
                      </a:endParaRPr>
                    </a:p>
                  </a:txBody>
                  <a:tcPr marL="182880" marT="137160">
                    <a:solidFill>
                      <a:srgbClr val="00336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8051497"/>
                  </a:ext>
                </a:extLst>
              </a:tr>
              <a:tr h="1176075">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500444">
                <a:tc>
                  <a:txBody>
                    <a:bodyPr/>
                    <a:lstStyle/>
                    <a:p>
                      <a:pPr>
                        <a:lnSpc>
                          <a:spcPts val="2600"/>
                        </a:lnSpc>
                      </a:pPr>
                      <a:r>
                        <a:rPr lang="en-US" sz="2100" dirty="0">
                          <a:solidFill>
                            <a:schemeClr val="bg1">
                              <a:lumMod val="85000"/>
                            </a:schemeClr>
                          </a:solidFill>
                          <a:latin typeface="Arial"/>
                          <a:cs typeface="Arial"/>
                        </a:rPr>
                        <a:t>© 2020</a:t>
                      </a:r>
                      <a:r>
                        <a:rPr lang="en-US" sz="2100" baseline="0" dirty="0">
                          <a:solidFill>
                            <a:schemeClr val="bg1">
                              <a:lumMod val="85000"/>
                            </a:schemeClr>
                          </a:solidFill>
                          <a:latin typeface="Arial"/>
                          <a:cs typeface="Arial"/>
                        </a:rPr>
                        <a:t> </a:t>
                      </a:r>
                      <a:r>
                        <a:rPr lang="en-US" sz="2100" dirty="0" err="1">
                          <a:solidFill>
                            <a:schemeClr val="bg1">
                              <a:lumMod val="85000"/>
                            </a:schemeClr>
                          </a:solidFill>
                          <a:latin typeface="Arial"/>
                          <a:cs typeface="Arial"/>
                        </a:rPr>
                        <a:t>PosterPresentations.com</a:t>
                      </a:r>
                      <a:br>
                        <a:rPr lang="en-US" sz="2100" dirty="0">
                          <a:solidFill>
                            <a:schemeClr val="bg1">
                              <a:lumMod val="85000"/>
                            </a:schemeClr>
                          </a:solidFill>
                          <a:latin typeface="Arial"/>
                          <a:cs typeface="Arial"/>
                        </a:rPr>
                      </a:br>
                      <a:r>
                        <a:rPr lang="en-US" sz="2100" dirty="0">
                          <a:solidFill>
                            <a:schemeClr val="bg1">
                              <a:lumMod val="85000"/>
                            </a:schemeClr>
                          </a:solidFill>
                          <a:latin typeface="Arial"/>
                          <a:cs typeface="Arial"/>
                        </a:rPr>
                        <a:t>2117 Fourth Street ,</a:t>
                      </a:r>
                      <a:r>
                        <a:rPr lang="en-US" sz="2100" baseline="0" dirty="0">
                          <a:solidFill>
                            <a:schemeClr val="bg1">
                              <a:lumMod val="85000"/>
                            </a:schemeClr>
                          </a:solidFill>
                          <a:latin typeface="Arial"/>
                          <a:cs typeface="Arial"/>
                        </a:rPr>
                        <a:t> STE C        </a:t>
                      </a:r>
                    </a:p>
                    <a:p>
                      <a:pPr>
                        <a:lnSpc>
                          <a:spcPts val="2600"/>
                        </a:lnSpc>
                      </a:pPr>
                      <a:r>
                        <a:rPr lang="en-US" sz="2100" baseline="0" dirty="0">
                          <a:solidFill>
                            <a:schemeClr val="bg1">
                              <a:lumMod val="85000"/>
                            </a:schemeClr>
                          </a:solidFill>
                          <a:latin typeface="Arial"/>
                          <a:cs typeface="Arial"/>
                        </a:rPr>
                        <a:t>Berkeley CA 94710 USA</a:t>
                      </a:r>
                      <a:endParaRPr lang="en-US" sz="21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0B91B61-1BF7-CF4F-A115-F49A79331A94}"/>
              </a:ext>
            </a:extLst>
          </p:cNvPr>
          <p:cNvSpPr/>
          <p:nvPr userDrawn="1"/>
        </p:nvSpPr>
        <p:spPr>
          <a:xfrm rot="10800000">
            <a:off x="0" y="31365486"/>
            <a:ext cx="43891200" cy="15497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3DC4674-0CF7-354A-A116-FE36983B2F8A}"/>
              </a:ext>
            </a:extLst>
          </p:cNvPr>
          <p:cNvSpPr/>
          <p:nvPr userDrawn="1"/>
        </p:nvSpPr>
        <p:spPr>
          <a:xfrm>
            <a:off x="0" y="1"/>
            <a:ext cx="43891200" cy="44927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Box 14">
            <a:extLst>
              <a:ext uri="{FF2B5EF4-FFF2-40B4-BE49-F238E27FC236}">
                <a16:creationId xmlns:a16="http://schemas.microsoft.com/office/drawing/2014/main" id="{DE33BC39-810B-224F-8803-2E61979327C9}"/>
              </a:ext>
            </a:extLst>
          </p:cNvPr>
          <p:cNvSpPr txBox="1">
            <a:spLocks noChangeArrowheads="1"/>
          </p:cNvSpPr>
          <p:nvPr userDrawn="1"/>
        </p:nvSpPr>
        <p:spPr bwMode="auto">
          <a:xfrm>
            <a:off x="1128393" y="31971938"/>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8" name="Text Placeholder 3">
            <a:extLst>
              <a:ext uri="{FF2B5EF4-FFF2-40B4-BE49-F238E27FC236}">
                <a16:creationId xmlns:a16="http://schemas.microsoft.com/office/drawing/2014/main" id="{5DD732AC-3E9E-AA4A-B182-B91BD39117A4}"/>
              </a:ext>
            </a:extLst>
          </p:cNvPr>
          <p:cNvSpPr txBox="1">
            <a:spLocks/>
          </p:cNvSpPr>
          <p:nvPr userDrawn="1"/>
        </p:nvSpPr>
        <p:spPr>
          <a:xfrm>
            <a:off x="459674" y="6378481"/>
            <a:ext cx="10056813"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9" name="Text Placeholder 5">
            <a:extLst>
              <a:ext uri="{FF2B5EF4-FFF2-40B4-BE49-F238E27FC236}">
                <a16:creationId xmlns:a16="http://schemas.microsoft.com/office/drawing/2014/main" id="{609F4039-E820-734C-ADDF-D84CC5DAE2AE}"/>
              </a:ext>
            </a:extLst>
          </p:cNvPr>
          <p:cNvSpPr txBox="1">
            <a:spLocks/>
          </p:cNvSpPr>
          <p:nvPr userDrawn="1"/>
        </p:nvSpPr>
        <p:spPr>
          <a:xfrm>
            <a:off x="477827" y="5548749"/>
            <a:ext cx="10048875"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INTRODUCTION or ABSTRACT</a:t>
            </a:r>
            <a:endParaRPr lang="en-US" dirty="0"/>
          </a:p>
        </p:txBody>
      </p:sp>
      <p:sp>
        <p:nvSpPr>
          <p:cNvPr id="11" name="Text Placeholder 5">
            <a:extLst>
              <a:ext uri="{FF2B5EF4-FFF2-40B4-BE49-F238E27FC236}">
                <a16:creationId xmlns:a16="http://schemas.microsoft.com/office/drawing/2014/main" id="{9E0C7155-99EC-7148-984A-9AED97984EBE}"/>
              </a:ext>
            </a:extLst>
          </p:cNvPr>
          <p:cNvSpPr txBox="1">
            <a:spLocks/>
          </p:cNvSpPr>
          <p:nvPr userDrawn="1"/>
        </p:nvSpPr>
        <p:spPr>
          <a:xfrm>
            <a:off x="477825" y="14212513"/>
            <a:ext cx="10050462"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OBJECTIVES</a:t>
            </a:r>
            <a:endParaRPr lang="en-US" dirty="0"/>
          </a:p>
        </p:txBody>
      </p:sp>
      <p:sp>
        <p:nvSpPr>
          <p:cNvPr id="12" name="Text Placeholder 3">
            <a:extLst>
              <a:ext uri="{FF2B5EF4-FFF2-40B4-BE49-F238E27FC236}">
                <a16:creationId xmlns:a16="http://schemas.microsoft.com/office/drawing/2014/main" id="{FD6EF4D6-BCDF-0E4D-8328-4D5259E0E1AF}"/>
              </a:ext>
            </a:extLst>
          </p:cNvPr>
          <p:cNvSpPr txBox="1">
            <a:spLocks/>
          </p:cNvSpPr>
          <p:nvPr userDrawn="1"/>
        </p:nvSpPr>
        <p:spPr>
          <a:xfrm>
            <a:off x="11460161" y="6378481"/>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13" name="Text Placeholder 5">
            <a:extLst>
              <a:ext uri="{FF2B5EF4-FFF2-40B4-BE49-F238E27FC236}">
                <a16:creationId xmlns:a16="http://schemas.microsoft.com/office/drawing/2014/main" id="{F03D84C9-4789-2645-A0D4-1041D18D8A3D}"/>
              </a:ext>
            </a:extLst>
          </p:cNvPr>
          <p:cNvSpPr txBox="1">
            <a:spLocks/>
          </p:cNvSpPr>
          <p:nvPr userDrawn="1"/>
        </p:nvSpPr>
        <p:spPr>
          <a:xfrm>
            <a:off x="11460162" y="5548749"/>
            <a:ext cx="10048875"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MATERIALS &amp; METHODS</a:t>
            </a:r>
            <a:endParaRPr lang="en-US" dirty="0"/>
          </a:p>
        </p:txBody>
      </p:sp>
      <p:sp>
        <p:nvSpPr>
          <p:cNvPr id="14" name="Text Placeholder 3">
            <a:extLst>
              <a:ext uri="{FF2B5EF4-FFF2-40B4-BE49-F238E27FC236}">
                <a16:creationId xmlns:a16="http://schemas.microsoft.com/office/drawing/2014/main" id="{48B0F29A-1496-164F-B7A8-A71F3831EAD6}"/>
              </a:ext>
            </a:extLst>
          </p:cNvPr>
          <p:cNvSpPr txBox="1">
            <a:spLocks/>
          </p:cNvSpPr>
          <p:nvPr userDrawn="1"/>
        </p:nvSpPr>
        <p:spPr>
          <a:xfrm>
            <a:off x="22385343" y="6378481"/>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15" name="Text Placeholder 5">
            <a:extLst>
              <a:ext uri="{FF2B5EF4-FFF2-40B4-BE49-F238E27FC236}">
                <a16:creationId xmlns:a16="http://schemas.microsoft.com/office/drawing/2014/main" id="{F8EF562C-EBD7-054A-A2AC-2878C2B07911}"/>
              </a:ext>
            </a:extLst>
          </p:cNvPr>
          <p:cNvSpPr txBox="1">
            <a:spLocks/>
          </p:cNvSpPr>
          <p:nvPr userDrawn="1"/>
        </p:nvSpPr>
        <p:spPr>
          <a:xfrm>
            <a:off x="22377404" y="5548749"/>
            <a:ext cx="10058400"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RESULTS</a:t>
            </a:r>
            <a:endParaRPr lang="en-US" dirty="0"/>
          </a:p>
        </p:txBody>
      </p:sp>
      <p:sp>
        <p:nvSpPr>
          <p:cNvPr id="16" name="Text Placeholder 5">
            <a:extLst>
              <a:ext uri="{FF2B5EF4-FFF2-40B4-BE49-F238E27FC236}">
                <a16:creationId xmlns:a16="http://schemas.microsoft.com/office/drawing/2014/main" id="{6EBFD6E6-D930-EE40-8FC7-D76AF1D0E745}"/>
              </a:ext>
            </a:extLst>
          </p:cNvPr>
          <p:cNvSpPr txBox="1">
            <a:spLocks/>
          </p:cNvSpPr>
          <p:nvPr userDrawn="1"/>
        </p:nvSpPr>
        <p:spPr>
          <a:xfrm>
            <a:off x="33390292" y="5548749"/>
            <a:ext cx="1004701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CONCLUSIONS</a:t>
            </a:r>
            <a:endParaRPr lang="en-US" dirty="0"/>
          </a:p>
        </p:txBody>
      </p:sp>
      <p:sp>
        <p:nvSpPr>
          <p:cNvPr id="17" name="Text Placeholder 3">
            <a:extLst>
              <a:ext uri="{FF2B5EF4-FFF2-40B4-BE49-F238E27FC236}">
                <a16:creationId xmlns:a16="http://schemas.microsoft.com/office/drawing/2014/main" id="{802A46EB-776F-BF46-A88D-CF9AB67DA71E}"/>
              </a:ext>
            </a:extLst>
          </p:cNvPr>
          <p:cNvSpPr txBox="1">
            <a:spLocks/>
          </p:cNvSpPr>
          <p:nvPr userDrawn="1"/>
        </p:nvSpPr>
        <p:spPr>
          <a:xfrm>
            <a:off x="33390292" y="6378481"/>
            <a:ext cx="10047018"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18" name="Text Placeholder 5">
            <a:extLst>
              <a:ext uri="{FF2B5EF4-FFF2-40B4-BE49-F238E27FC236}">
                <a16:creationId xmlns:a16="http://schemas.microsoft.com/office/drawing/2014/main" id="{25460E65-74E6-8846-A727-BB6BBAD071AE}"/>
              </a:ext>
            </a:extLst>
          </p:cNvPr>
          <p:cNvSpPr txBox="1">
            <a:spLocks/>
          </p:cNvSpPr>
          <p:nvPr userDrawn="1"/>
        </p:nvSpPr>
        <p:spPr>
          <a:xfrm>
            <a:off x="33390292" y="14272738"/>
            <a:ext cx="1004701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REFERENCES</a:t>
            </a:r>
            <a:endParaRPr lang="en-US" dirty="0"/>
          </a:p>
        </p:txBody>
      </p:sp>
      <p:sp>
        <p:nvSpPr>
          <p:cNvPr id="19" name="Text Placeholder 3">
            <a:extLst>
              <a:ext uri="{FF2B5EF4-FFF2-40B4-BE49-F238E27FC236}">
                <a16:creationId xmlns:a16="http://schemas.microsoft.com/office/drawing/2014/main" id="{4F37FE17-0EC4-9F4C-9A7E-25D1C6169A89}"/>
              </a:ext>
            </a:extLst>
          </p:cNvPr>
          <p:cNvSpPr txBox="1">
            <a:spLocks/>
          </p:cNvSpPr>
          <p:nvPr userDrawn="1"/>
        </p:nvSpPr>
        <p:spPr>
          <a:xfrm>
            <a:off x="33390292" y="15011402"/>
            <a:ext cx="10052050"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20" name="Text Placeholder 5">
            <a:extLst>
              <a:ext uri="{FF2B5EF4-FFF2-40B4-BE49-F238E27FC236}">
                <a16:creationId xmlns:a16="http://schemas.microsoft.com/office/drawing/2014/main" id="{99AB85CB-8CCD-D64F-BB54-7D62FBC4C219}"/>
              </a:ext>
            </a:extLst>
          </p:cNvPr>
          <p:cNvSpPr txBox="1">
            <a:spLocks/>
          </p:cNvSpPr>
          <p:nvPr userDrawn="1"/>
        </p:nvSpPr>
        <p:spPr>
          <a:xfrm>
            <a:off x="33390292" y="25679401"/>
            <a:ext cx="1004701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ACKNOWLEDGEMENTS or  CONTACT</a:t>
            </a:r>
            <a:endParaRPr lang="en-US" dirty="0"/>
          </a:p>
        </p:txBody>
      </p:sp>
      <p:sp>
        <p:nvSpPr>
          <p:cNvPr id="21" name="Text Placeholder 3">
            <a:extLst>
              <a:ext uri="{FF2B5EF4-FFF2-40B4-BE49-F238E27FC236}">
                <a16:creationId xmlns:a16="http://schemas.microsoft.com/office/drawing/2014/main" id="{13FCCE08-C822-FD48-95EB-FFA5C8601F56}"/>
              </a:ext>
            </a:extLst>
          </p:cNvPr>
          <p:cNvSpPr txBox="1">
            <a:spLocks/>
          </p:cNvSpPr>
          <p:nvPr userDrawn="1"/>
        </p:nvSpPr>
        <p:spPr>
          <a:xfrm>
            <a:off x="33390292" y="26433446"/>
            <a:ext cx="10052050"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22" name="Text Placeholder 3">
            <a:extLst>
              <a:ext uri="{FF2B5EF4-FFF2-40B4-BE49-F238E27FC236}">
                <a16:creationId xmlns:a16="http://schemas.microsoft.com/office/drawing/2014/main" id="{84E05100-FF55-554B-9C62-0172D9F4627E}"/>
              </a:ext>
            </a:extLst>
          </p:cNvPr>
          <p:cNvSpPr txBox="1">
            <a:spLocks/>
          </p:cNvSpPr>
          <p:nvPr userDrawn="1"/>
        </p:nvSpPr>
        <p:spPr>
          <a:xfrm>
            <a:off x="459674" y="14951552"/>
            <a:ext cx="10056813"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23" name="Text Placeholder 76">
            <a:extLst>
              <a:ext uri="{FF2B5EF4-FFF2-40B4-BE49-F238E27FC236}">
                <a16:creationId xmlns:a16="http://schemas.microsoft.com/office/drawing/2014/main" id="{0F455A0D-C545-4747-8E3B-634B87BC0696}"/>
              </a:ext>
            </a:extLst>
          </p:cNvPr>
          <p:cNvSpPr txBox="1">
            <a:spLocks/>
          </p:cNvSpPr>
          <p:nvPr userDrawn="1"/>
        </p:nvSpPr>
        <p:spPr>
          <a:xfrm>
            <a:off x="5932593" y="3127915"/>
            <a:ext cx="31998968" cy="1280160"/>
          </a:xfrm>
          <a:prstGeom prst="rect">
            <a:avLst/>
          </a:prstGeom>
        </p:spPr>
        <p:txBody>
          <a:bodyPr>
            <a:normAutofit/>
          </a:bodyPr>
          <a:lstStyle>
            <a:lvl1pPr marL="0" indent="0" algn="ctr" defTabSz="4388900" rtl="0" eaLnBrk="1" latinLnBrk="0" hangingPunct="1">
              <a:spcBef>
                <a:spcPct val="20000"/>
              </a:spcBef>
              <a:buFontTx/>
              <a:buNone/>
              <a:defRPr sz="5400"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here to add affiliations</a:t>
            </a:r>
            <a:endParaRPr lang="en-US" dirty="0"/>
          </a:p>
        </p:txBody>
      </p:sp>
      <p:sp>
        <p:nvSpPr>
          <p:cNvPr id="24" name="Text Placeholder 76">
            <a:extLst>
              <a:ext uri="{FF2B5EF4-FFF2-40B4-BE49-F238E27FC236}">
                <a16:creationId xmlns:a16="http://schemas.microsoft.com/office/drawing/2014/main" id="{007FCA07-B2D2-8D4C-8FC8-0CA2ED81515C}"/>
              </a:ext>
            </a:extLst>
          </p:cNvPr>
          <p:cNvSpPr txBox="1">
            <a:spLocks/>
          </p:cNvSpPr>
          <p:nvPr userDrawn="1"/>
        </p:nvSpPr>
        <p:spPr>
          <a:xfrm>
            <a:off x="5932593" y="1847755"/>
            <a:ext cx="31998968" cy="1280160"/>
          </a:xfrm>
          <a:prstGeom prst="rect">
            <a:avLst/>
          </a:prstGeom>
        </p:spPr>
        <p:txBody>
          <a:bodyPr anchor="t" anchorCtr="1">
            <a:normAutofit lnSpcReduction="10000"/>
          </a:bodyPr>
          <a:lstStyle>
            <a:lvl1pPr marL="0" indent="0" algn="ctr" defTabSz="4388900" rtl="0" eaLnBrk="1" latinLnBrk="0" hangingPunct="1">
              <a:spcBef>
                <a:spcPct val="20000"/>
              </a:spcBef>
              <a:buFontTx/>
              <a:buNone/>
              <a:defRPr sz="8000"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here to add authors</a:t>
            </a:r>
            <a:endParaRPr lang="en-US" dirty="0"/>
          </a:p>
        </p:txBody>
      </p:sp>
      <p:sp>
        <p:nvSpPr>
          <p:cNvPr id="25" name="Text Placeholder 76">
            <a:extLst>
              <a:ext uri="{FF2B5EF4-FFF2-40B4-BE49-F238E27FC236}">
                <a16:creationId xmlns:a16="http://schemas.microsoft.com/office/drawing/2014/main" id="{7C518942-3AE3-994C-8E67-4A9277D25E95}"/>
              </a:ext>
            </a:extLst>
          </p:cNvPr>
          <p:cNvSpPr txBox="1">
            <a:spLocks/>
          </p:cNvSpPr>
          <p:nvPr userDrawn="1"/>
        </p:nvSpPr>
        <p:spPr>
          <a:xfrm>
            <a:off x="5932593" y="209781"/>
            <a:ext cx="31998968" cy="1637973"/>
          </a:xfrm>
          <a:prstGeom prst="rect">
            <a:avLst/>
          </a:prstGeom>
        </p:spPr>
        <p:txBody>
          <a:bodyPr anchor="t" anchorCtr="1">
            <a:normAutofit/>
          </a:bodyPr>
          <a:lstStyle>
            <a:lvl1pPr marL="0" indent="0" algn="ctr" defTabSz="4388900" rtl="0" eaLnBrk="1" latinLnBrk="0" hangingPunct="1">
              <a:spcBef>
                <a:spcPct val="20000"/>
              </a:spcBef>
              <a:buFontTx/>
              <a:buNone/>
              <a:defRPr sz="9600" b="1"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here to add title</a:t>
            </a:r>
            <a:endParaRPr lang="en-US" dirty="0"/>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www.kaggle.com/datasets/cviaxmiwnptr/nfl-team-stats-20022019-espn" TargetMode="External"/><Relationship Id="rId7" Type="http://schemas.openxmlformats.org/officeDocument/2006/relationships/image" Target="../media/image9.jpeg"/><Relationship Id="rId12"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nromano@bellarmine.edu" TargetMode="External"/><Relationship Id="rId11" Type="http://schemas.openxmlformats.org/officeDocument/2006/relationships/image" Target="../media/image13.png"/><Relationship Id="rId5" Type="http://schemas.openxmlformats.org/officeDocument/2006/relationships/hyperlink" Target="https://www.espn.com/nfl/schedule/_/week/5/year/2022/seasontype/3" TargetMode="External"/><Relationship Id="rId10" Type="http://schemas.openxmlformats.org/officeDocument/2006/relationships/image" Target="../media/image12.jpeg"/><Relationship Id="rId4" Type="http://schemas.openxmlformats.org/officeDocument/2006/relationships/hyperlink" Target="https://doi.org/10.1016/j.dajour.2023.100296" TargetMode="External"/><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31384A-E981-0946-ADDC-4722A18960F3}"/>
              </a:ext>
            </a:extLst>
          </p:cNvPr>
          <p:cNvSpPr>
            <a:spLocks noGrp="1"/>
          </p:cNvSpPr>
          <p:nvPr>
            <p:ph type="body" sz="quarter" idx="10"/>
          </p:nvPr>
        </p:nvSpPr>
        <p:spPr>
          <a:xfrm>
            <a:off x="459674" y="5688234"/>
            <a:ext cx="10056813" cy="5463012"/>
          </a:xfrm>
          <a:solidFill>
            <a:schemeClr val="bg1">
              <a:lumMod val="85000"/>
            </a:schemeClr>
          </a:solidFill>
          <a:ln>
            <a:noFill/>
          </a:ln>
        </p:spPr>
        <p:txBody>
          <a:bodyPr/>
          <a:lstStyle/>
          <a:p>
            <a:r>
              <a:rPr lang="en-US" kern="100" dirty="0">
                <a:effectLst/>
                <a:latin typeface="Arial" panose="020B0604020202020204" pitchFamily="34" charset="0"/>
                <a:ea typeface="Aptos" panose="020B0004020202020204" pitchFamily="34" charset="0"/>
                <a:cs typeface="Arial" panose="020B0604020202020204" pitchFamily="34" charset="0"/>
              </a:rPr>
              <a:t>In recent years, there </a:t>
            </a:r>
            <a:r>
              <a:rPr lang="en-US" kern="100" dirty="0">
                <a:latin typeface="Arial" panose="020B0604020202020204" pitchFamily="34" charset="0"/>
                <a:ea typeface="Aptos" panose="020B0004020202020204" pitchFamily="34" charset="0"/>
                <a:cs typeface="Arial" panose="020B0604020202020204" pitchFamily="34" charset="0"/>
              </a:rPr>
              <a:t>has been a rise in the </a:t>
            </a:r>
            <a:r>
              <a:rPr lang="en-US" kern="100" dirty="0">
                <a:effectLst/>
                <a:latin typeface="Arial" panose="020B0604020202020204" pitchFamily="34" charset="0"/>
                <a:ea typeface="Aptos" panose="020B0004020202020204" pitchFamily="34" charset="0"/>
                <a:cs typeface="Arial" panose="020B0604020202020204" pitchFamily="34" charset="0"/>
              </a:rPr>
              <a:t>use of sports analytics alongside an increase in volume of available data in the NFL. </a:t>
            </a:r>
            <a:r>
              <a:rPr lang="en-US" kern="100" dirty="0">
                <a:latin typeface="Arial" panose="020B0604020202020204" pitchFamily="34" charset="0"/>
                <a:ea typeface="Aptos" panose="020B0004020202020204" pitchFamily="34" charset="0"/>
                <a:cs typeface="Arial" panose="020B0604020202020204" pitchFamily="34" charset="0"/>
              </a:rPr>
              <a:t>T</a:t>
            </a:r>
            <a:r>
              <a:rPr lang="en-US" kern="100" dirty="0">
                <a:effectLst/>
                <a:latin typeface="Arial" panose="020B0604020202020204" pitchFamily="34" charset="0"/>
                <a:ea typeface="Aptos" panose="020B0004020202020204" pitchFamily="34" charset="0"/>
                <a:cs typeface="Arial" panose="020B0604020202020204" pitchFamily="34" charset="0"/>
              </a:rPr>
              <a:t>his project’s goal is to develop a predictive analytics model that predicts the results of upcoming NFL games by training a K-Nearest Neighbor Model on team statistics of previous games. The Kaggle dataset that was </a:t>
            </a:r>
            <a:r>
              <a:rPr lang="en-US" kern="100" dirty="0">
                <a:latin typeface="Arial" panose="020B0604020202020204" pitchFamily="34" charset="0"/>
                <a:ea typeface="Aptos" panose="020B0004020202020204" pitchFamily="34" charset="0"/>
                <a:cs typeface="Arial" panose="020B0604020202020204" pitchFamily="34" charset="0"/>
              </a:rPr>
              <a:t>used</a:t>
            </a:r>
            <a:r>
              <a:rPr lang="en-US" kern="100" dirty="0">
                <a:effectLst/>
                <a:latin typeface="Arial" panose="020B0604020202020204" pitchFamily="34" charset="0"/>
                <a:ea typeface="Aptos" panose="020B0004020202020204" pitchFamily="34" charset="0"/>
                <a:cs typeface="Arial" panose="020B0604020202020204" pitchFamily="34" charset="0"/>
              </a:rPr>
              <a:t> for this project consisted of game data that was pulled from ESPN and includes a wide variety of team statistics for both the home and away team for each NFL game sinc</a:t>
            </a:r>
            <a:r>
              <a:rPr lang="en-US" kern="100" dirty="0">
                <a:latin typeface="Arial" panose="020B0604020202020204" pitchFamily="34" charset="0"/>
                <a:ea typeface="Aptos" panose="020B0004020202020204" pitchFamily="34" charset="0"/>
                <a:cs typeface="Arial" panose="020B0604020202020204" pitchFamily="34" charset="0"/>
              </a:rPr>
              <a:t>e 2002</a:t>
            </a:r>
            <a:r>
              <a:rPr lang="en-US" kern="100" dirty="0">
                <a:effectLst/>
                <a:latin typeface="Arial" panose="020B0604020202020204" pitchFamily="34" charset="0"/>
                <a:ea typeface="Aptos" panose="020B0004020202020204" pitchFamily="34" charset="0"/>
                <a:cs typeface="Arial" panose="020B0604020202020204" pitchFamily="34" charset="0"/>
              </a:rPr>
              <a:t>. Statistics that were included range from third down and fourth down efficiencies to passing yards gained, rushing yards gained, and offensive time of possession. For this project, Python was used for the data manipulation, visualization and modeling stages. The </a:t>
            </a:r>
            <a:r>
              <a:rPr lang="en-US" kern="100" dirty="0">
                <a:latin typeface="Arial" panose="020B0604020202020204" pitchFamily="34" charset="0"/>
                <a:ea typeface="Aptos" panose="020B0004020202020204" pitchFamily="34" charset="0"/>
                <a:cs typeface="Arial" panose="020B0604020202020204" pitchFamily="34" charset="0"/>
              </a:rPr>
              <a:t>model for this project provided accuracy scores of 62% and 60%.</a:t>
            </a:r>
            <a:endParaRPr lang="en-US" sz="2400" kern="100" dirty="0">
              <a:effectLst/>
              <a:latin typeface="Arial" panose="020B0604020202020204" pitchFamily="34" charset="0"/>
              <a:ea typeface="Aptos" panose="020B00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BB9651DF-245B-DE47-A8E1-DE4F451C0B9E}"/>
              </a:ext>
            </a:extLst>
          </p:cNvPr>
          <p:cNvSpPr>
            <a:spLocks noGrp="1"/>
          </p:cNvSpPr>
          <p:nvPr>
            <p:ph type="body" sz="quarter" idx="11"/>
          </p:nvPr>
        </p:nvSpPr>
        <p:spPr>
          <a:xfrm>
            <a:off x="542920" y="4880732"/>
            <a:ext cx="10048875" cy="754045"/>
          </a:xfrm>
        </p:spPr>
        <p:txBody>
          <a:bodyPr/>
          <a:lstStyle/>
          <a:p>
            <a:pPr algn="ctr"/>
            <a:r>
              <a:rPr lang="en-US" dirty="0">
                <a:latin typeface="Arial" panose="020B0604020202020204" pitchFamily="34" charset="0"/>
                <a:cs typeface="Arial" panose="020B0604020202020204" pitchFamily="34" charset="0"/>
              </a:rPr>
              <a:t>Abstract</a:t>
            </a:r>
          </a:p>
        </p:txBody>
      </p:sp>
      <p:sp>
        <p:nvSpPr>
          <p:cNvPr id="4" name="Text Placeholder 3">
            <a:extLst>
              <a:ext uri="{FF2B5EF4-FFF2-40B4-BE49-F238E27FC236}">
                <a16:creationId xmlns:a16="http://schemas.microsoft.com/office/drawing/2014/main" id="{B3A75B69-B887-494F-8354-19A97A084D60}"/>
              </a:ext>
            </a:extLst>
          </p:cNvPr>
          <p:cNvSpPr>
            <a:spLocks noGrp="1"/>
          </p:cNvSpPr>
          <p:nvPr>
            <p:ph type="body" sz="quarter" idx="20"/>
          </p:nvPr>
        </p:nvSpPr>
        <p:spPr>
          <a:xfrm>
            <a:off x="495490" y="11834680"/>
            <a:ext cx="10050462" cy="754045"/>
          </a:xfrm>
        </p:spPr>
        <p:txBody>
          <a:bodyPr/>
          <a:lstStyle/>
          <a:p>
            <a:pPr algn="ctr"/>
            <a:r>
              <a:rPr lang="en-US" dirty="0">
                <a:latin typeface="Arial" panose="020B0604020202020204" pitchFamily="34" charset="0"/>
                <a:cs typeface="Arial" panose="020B0604020202020204" pitchFamily="34" charset="0"/>
              </a:rPr>
              <a:t>Introduction/Objectives</a:t>
            </a:r>
          </a:p>
        </p:txBody>
      </p:sp>
      <p:sp>
        <p:nvSpPr>
          <p:cNvPr id="5" name="Text Placeholder 4">
            <a:extLst>
              <a:ext uri="{FF2B5EF4-FFF2-40B4-BE49-F238E27FC236}">
                <a16:creationId xmlns:a16="http://schemas.microsoft.com/office/drawing/2014/main" id="{734D45A7-2E10-C448-9D0E-72B47E945C7F}"/>
              </a:ext>
            </a:extLst>
          </p:cNvPr>
          <p:cNvSpPr>
            <a:spLocks noGrp="1"/>
          </p:cNvSpPr>
          <p:nvPr>
            <p:ph type="body" sz="quarter" idx="21"/>
          </p:nvPr>
        </p:nvSpPr>
        <p:spPr>
          <a:xfrm>
            <a:off x="11460161" y="5688235"/>
            <a:ext cx="10048874" cy="17851018"/>
          </a:xfrm>
          <a:noFill/>
        </p:spPr>
        <p:txBody>
          <a:bodyPr/>
          <a:lstStyle/>
          <a:p>
            <a:r>
              <a:rPr lang="en-US" b="1" dirty="0">
                <a:latin typeface="Arial" panose="020B0604020202020204" pitchFamily="34" charset="0"/>
                <a:cs typeface="Arial" panose="020B0604020202020204" pitchFamily="34" charset="0"/>
              </a:rPr>
              <a:t>Data Collection:</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data for this project was from a dataset from Kaggle posted by user CVIAXMIWNPTR. At the time of retrieval, the dataset contained game data dating back to the 2002-2003 to the 2022-2023 NFL seasons and included both regular and postseason games. The user obtained the data by scraping the data from ESPN. </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Data Cleaning</a:t>
            </a:r>
          </a:p>
          <a:p>
            <a:pPr marL="342900" indent="-34290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Dealing With Games Resulting in a Tie</a:t>
            </a:r>
          </a:p>
          <a:p>
            <a:pPr lvl="1"/>
            <a:r>
              <a:rPr lang="en-US" dirty="0">
                <a:latin typeface="Arial" panose="020B0604020202020204" pitchFamily="34" charset="0"/>
                <a:cs typeface="Arial" panose="020B0604020202020204" pitchFamily="34" charset="0"/>
              </a:rPr>
              <a:t>Out of the total number of games played, only 14 games resulted in a tie (0.2482%). These 14 games were eventually dropped from the dataset. This change enabled the target variable, </a:t>
            </a:r>
            <a:r>
              <a:rPr lang="en-US" dirty="0" err="1">
                <a:latin typeface="Arial" panose="020B0604020202020204" pitchFamily="34" charset="0"/>
                <a:cs typeface="Arial" panose="020B0604020202020204" pitchFamily="34" charset="0"/>
              </a:rPr>
              <a:t>game_result</a:t>
            </a:r>
            <a:r>
              <a:rPr lang="en-US" dirty="0">
                <a:latin typeface="Arial" panose="020B0604020202020204" pitchFamily="34" charset="0"/>
                <a:cs typeface="Arial" panose="020B0604020202020204" pitchFamily="34" charset="0"/>
              </a:rPr>
              <a:t>, to be binary (either the home team or away team wins).</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Dealing With Postseason Games</a:t>
            </a:r>
          </a:p>
          <a:p>
            <a:pPr lvl="1"/>
            <a:r>
              <a:rPr lang="en-US" dirty="0">
                <a:latin typeface="Arial" panose="020B0604020202020204" pitchFamily="34" charset="0"/>
                <a:cs typeface="Arial" panose="020B0604020202020204" pitchFamily="34" charset="0"/>
              </a:rPr>
              <a:t>With the dataset including postseason games, the 32 NFL teams ended up playing different amounts of games played. This was resolved by dropping the postseason games, causing each team to have roughly the same number of games played.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Obtaining Team and Average Team Statistics</a:t>
            </a:r>
          </a:p>
          <a:p>
            <a:pPr lvl="1"/>
            <a:r>
              <a:rPr lang="en-US" dirty="0">
                <a:latin typeface="Arial" panose="020B0604020202020204" pitchFamily="34" charset="0"/>
                <a:cs typeface="Arial" panose="020B0604020202020204" pitchFamily="34" charset="0"/>
              </a:rPr>
              <a:t>32 separate data fames were created, one for each team. For each of these data frames, the statistics were modified so that each games consisted of the previous 4 game averages for the team for both offensive and defensive statistics. Then each team data frame was combined back into one data frame.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Condensing Number of Seasons</a:t>
            </a:r>
          </a:p>
          <a:p>
            <a:pPr lvl="1"/>
            <a:r>
              <a:rPr lang="en-US" dirty="0">
                <a:latin typeface="Arial" panose="020B0604020202020204" pitchFamily="34" charset="0"/>
                <a:cs typeface="Arial" panose="020B0604020202020204" pitchFamily="34" charset="0"/>
              </a:rPr>
              <a:t>During the EDA of the dataset, it was found that beginning in 2012 that there was an uptick in the number of passing plays ran per game alongside a slight downturn in the number of rushing plays ran per game. This insight provided the season to trim the dataset down to. </a:t>
            </a:r>
          </a:p>
          <a:p>
            <a:pPr lvl="1"/>
            <a:endParaRPr lang="en-US" dirty="0">
              <a:latin typeface="Arial" panose="020B0604020202020204" pitchFamily="34" charset="0"/>
              <a:cs typeface="Arial" panose="020B0604020202020204" pitchFamily="34" charset="0"/>
            </a:endParaRPr>
          </a:p>
          <a:p>
            <a:pPr indent="-571471"/>
            <a:r>
              <a:rPr lang="en-US" b="1" dirty="0">
                <a:latin typeface="Arial" panose="020B0604020202020204" pitchFamily="34" charset="0"/>
                <a:cs typeface="Arial" panose="020B0604020202020204" pitchFamily="34" charset="0"/>
              </a:rPr>
              <a:t>Model Selection</a:t>
            </a:r>
            <a:endParaRPr lang="en-US" dirty="0">
              <a:latin typeface="Arial" panose="020B0604020202020204" pitchFamily="34" charset="0"/>
              <a:cs typeface="Arial" panose="020B0604020202020204" pitchFamily="34" charset="0"/>
            </a:endParaRPr>
          </a:p>
          <a:p>
            <a:pPr indent="-571471"/>
            <a:r>
              <a:rPr lang="en-US" dirty="0">
                <a:latin typeface="Arial" panose="020B0604020202020204" pitchFamily="34" charset="0"/>
                <a:cs typeface="Arial" panose="020B0604020202020204" pitchFamily="34" charset="0"/>
              </a:rPr>
              <a:t>The model selected was the K-Nearest Neighbor (KNN) Classifier Model. In the case of this project, the KNN Classifier model will be looking at games where the home and away teams had similar statistics entering a game compared to the game that the model is currently trying to predict. </a:t>
            </a:r>
          </a:p>
        </p:txBody>
      </p:sp>
      <p:sp>
        <p:nvSpPr>
          <p:cNvPr id="6" name="Text Placeholder 5">
            <a:extLst>
              <a:ext uri="{FF2B5EF4-FFF2-40B4-BE49-F238E27FC236}">
                <a16:creationId xmlns:a16="http://schemas.microsoft.com/office/drawing/2014/main" id="{8AFEEE7D-41C4-3B45-BFE6-D61F77CAFF9F}"/>
              </a:ext>
            </a:extLst>
          </p:cNvPr>
          <p:cNvSpPr>
            <a:spLocks noGrp="1"/>
          </p:cNvSpPr>
          <p:nvPr>
            <p:ph type="body" sz="quarter" idx="22"/>
          </p:nvPr>
        </p:nvSpPr>
        <p:spPr>
          <a:xfrm>
            <a:off x="11460160" y="4880732"/>
            <a:ext cx="10048875" cy="754045"/>
          </a:xfrm>
        </p:spPr>
        <p:txBody>
          <a:bodyPr/>
          <a:lstStyle/>
          <a:p>
            <a:pPr algn="ctr"/>
            <a:r>
              <a:rPr lang="en-US" dirty="0">
                <a:latin typeface="Arial" panose="020B0604020202020204" pitchFamily="34" charset="0"/>
                <a:cs typeface="Arial" panose="020B0604020202020204" pitchFamily="34" charset="0"/>
              </a:rPr>
              <a:t>Materials/Methods</a:t>
            </a:r>
          </a:p>
        </p:txBody>
      </p:sp>
      <p:sp>
        <p:nvSpPr>
          <p:cNvPr id="7" name="Text Placeholder 6">
            <a:extLst>
              <a:ext uri="{FF2B5EF4-FFF2-40B4-BE49-F238E27FC236}">
                <a16:creationId xmlns:a16="http://schemas.microsoft.com/office/drawing/2014/main" id="{AFF5B475-9F52-1146-91E8-20386B9076AF}"/>
              </a:ext>
            </a:extLst>
          </p:cNvPr>
          <p:cNvSpPr>
            <a:spLocks noGrp="1"/>
          </p:cNvSpPr>
          <p:nvPr>
            <p:ph type="body" sz="quarter" idx="23"/>
          </p:nvPr>
        </p:nvSpPr>
        <p:spPr>
          <a:xfrm>
            <a:off x="22385343" y="5688235"/>
            <a:ext cx="10048874" cy="9387163"/>
          </a:xfrm>
          <a:noFill/>
        </p:spPr>
        <p:txBody>
          <a:bodyPr/>
          <a:lstStyle/>
          <a:p>
            <a:pPr indent="-571471"/>
            <a:r>
              <a:rPr lang="en-US" b="1" dirty="0">
                <a:latin typeface="Arial" panose="020B0604020202020204" pitchFamily="34" charset="0"/>
                <a:cs typeface="Arial" panose="020B0604020202020204" pitchFamily="34" charset="0"/>
              </a:rPr>
              <a:t>Model Selection (Cont.)</a:t>
            </a:r>
          </a:p>
          <a:p>
            <a:pPr indent="-571471"/>
            <a:r>
              <a:rPr lang="en-US" b="1" i="1" dirty="0">
                <a:latin typeface="Arial" panose="020B0604020202020204" pitchFamily="34" charset="0"/>
                <a:cs typeface="Arial" panose="020B0604020202020204" pitchFamily="34" charset="0"/>
              </a:rPr>
              <a:t>Train-Test-Validate Split of Data</a:t>
            </a:r>
          </a:p>
          <a:p>
            <a:pPr indent="-571471">
              <a:buFont typeface="Arial" panose="020B0604020202020204" pitchFamily="34" charset="0"/>
              <a:buChar char="•"/>
            </a:pPr>
            <a:r>
              <a:rPr lang="en-US" dirty="0">
                <a:latin typeface="Arial" panose="020B0604020202020204" pitchFamily="34" charset="0"/>
                <a:cs typeface="Arial" panose="020B0604020202020204" pitchFamily="34" charset="0"/>
              </a:rPr>
              <a:t>For the model, the validation data that was selected was the most recent year in the dataset (the 2022-2023 NFL Season). </a:t>
            </a:r>
          </a:p>
          <a:p>
            <a:pPr indent="-571471">
              <a:buFont typeface="Arial" panose="020B0604020202020204" pitchFamily="34" charset="0"/>
              <a:buChar char="•"/>
            </a:pPr>
            <a:r>
              <a:rPr lang="en-US" dirty="0">
                <a:latin typeface="Arial" panose="020B0604020202020204" pitchFamily="34" charset="0"/>
                <a:cs typeface="Arial" panose="020B0604020202020204" pitchFamily="34" charset="0"/>
              </a:rPr>
              <a:t>The remaining games were used to create the training and test data. To match the roughly 270 games in the 2022-2023 NFL season, 10% of the remaining data was used to create the testing data. (2309-257-269).</a:t>
            </a:r>
          </a:p>
          <a:p>
            <a:pPr indent="-571471"/>
            <a:r>
              <a:rPr lang="en-US" b="1" i="1" dirty="0">
                <a:latin typeface="Arial" panose="020B0604020202020204" pitchFamily="34" charset="0"/>
                <a:cs typeface="Arial" panose="020B0604020202020204" pitchFamily="34" charset="0"/>
              </a:rPr>
              <a:t>Optimal Number of Neighbors</a:t>
            </a:r>
          </a:p>
          <a:p>
            <a:pPr indent="-571471">
              <a:buFont typeface="Arial" panose="020B0604020202020204" pitchFamily="34" charset="0"/>
              <a:buChar char="•"/>
            </a:pPr>
            <a:r>
              <a:rPr lang="en-US" dirty="0">
                <a:latin typeface="Arial" panose="020B0604020202020204" pitchFamily="34" charset="0"/>
                <a:cs typeface="Arial" panose="020B0604020202020204" pitchFamily="34" charset="0"/>
              </a:rPr>
              <a:t>The optimal number of neighbors to evaluate the future games was determined by using a for loop that changed the number of neighbors for the model. </a:t>
            </a:r>
          </a:p>
          <a:p>
            <a:pPr indent="-571471">
              <a:buFont typeface="Arial" panose="020B0604020202020204" pitchFamily="34" charset="0"/>
              <a:buChar char="•"/>
            </a:pPr>
            <a:r>
              <a:rPr lang="en-US" dirty="0">
                <a:latin typeface="Arial" panose="020B0604020202020204" pitchFamily="34" charset="0"/>
                <a:cs typeface="Arial" panose="020B0604020202020204" pitchFamily="34" charset="0"/>
              </a:rPr>
              <a:t>The optimal number of neighbors that returned the highest accuracy score for both the testing and validation data was 21 neighbors. </a:t>
            </a:r>
          </a:p>
          <a:p>
            <a:pPr indent="-571471">
              <a:buFont typeface="Arial" panose="020B0604020202020204" pitchFamily="34" charset="0"/>
              <a:buChar char="•"/>
            </a:pPr>
            <a:r>
              <a:rPr lang="en-US" b="1" dirty="0">
                <a:latin typeface="Arial" panose="020B0604020202020204" pitchFamily="34" charset="0"/>
                <a:cs typeface="Arial" panose="020B0604020202020204" pitchFamily="34" charset="0"/>
              </a:rPr>
              <a:t>Testing Data Accuracy: </a:t>
            </a:r>
            <a:r>
              <a:rPr lang="en-US" dirty="0">
                <a:latin typeface="Arial" panose="020B0604020202020204" pitchFamily="34" charset="0"/>
                <a:cs typeface="Arial" panose="020B0604020202020204" pitchFamily="34" charset="0"/>
              </a:rPr>
              <a:t>62.64591439688716%</a:t>
            </a:r>
          </a:p>
          <a:p>
            <a:pPr indent="-571471">
              <a:buFont typeface="Arial" panose="020B0604020202020204" pitchFamily="34" charset="0"/>
              <a:buChar char="•"/>
            </a:pPr>
            <a:r>
              <a:rPr lang="en-US" b="1" dirty="0">
                <a:latin typeface="Arial" panose="020B0604020202020204" pitchFamily="34" charset="0"/>
                <a:cs typeface="Arial" panose="020B0604020202020204" pitchFamily="34" charset="0"/>
              </a:rPr>
              <a:t>Validation Data Accuracy: </a:t>
            </a:r>
            <a:r>
              <a:rPr lang="en-US" dirty="0">
                <a:latin typeface="Arial" panose="020B0604020202020204" pitchFamily="34" charset="0"/>
                <a:cs typeface="Arial" panose="020B0604020202020204" pitchFamily="34" charset="0"/>
              </a:rPr>
              <a:t>60.59479553903345%</a:t>
            </a:r>
          </a:p>
          <a:p>
            <a:endParaRPr lang="en-US" dirty="0">
              <a:latin typeface="Arial" panose="020B0604020202020204" pitchFamily="34" charset="0"/>
              <a:cs typeface="Arial" panose="020B0604020202020204" pitchFamily="34" charset="0"/>
            </a:endParaRPr>
          </a:p>
          <a:p>
            <a:r>
              <a:rPr lang="en-US" b="1" i="1" dirty="0">
                <a:latin typeface="Arial" panose="020B0604020202020204" pitchFamily="34" charset="0"/>
                <a:cs typeface="Arial" panose="020B0604020202020204" pitchFamily="34" charset="0"/>
              </a:rPr>
              <a:t>Model Results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Running the model with 21 neighbors, the following classification reports and confusion matrices were reported. </a:t>
            </a:r>
          </a:p>
        </p:txBody>
      </p:sp>
      <p:sp>
        <p:nvSpPr>
          <p:cNvPr id="8" name="Text Placeholder 7">
            <a:extLst>
              <a:ext uri="{FF2B5EF4-FFF2-40B4-BE49-F238E27FC236}">
                <a16:creationId xmlns:a16="http://schemas.microsoft.com/office/drawing/2014/main" id="{BDBE325A-33E3-B441-A039-0C963F23F3C2}"/>
              </a:ext>
            </a:extLst>
          </p:cNvPr>
          <p:cNvSpPr>
            <a:spLocks noGrp="1"/>
          </p:cNvSpPr>
          <p:nvPr>
            <p:ph type="body" sz="quarter" idx="24"/>
          </p:nvPr>
        </p:nvSpPr>
        <p:spPr>
          <a:xfrm>
            <a:off x="22420463" y="4880732"/>
            <a:ext cx="10058400" cy="754045"/>
          </a:xfrm>
        </p:spPr>
        <p:txBody>
          <a:bodyPr/>
          <a:lstStyle/>
          <a:p>
            <a:pPr algn="ctr"/>
            <a:r>
              <a:rPr lang="en-US" dirty="0">
                <a:latin typeface="Arial" panose="020B0604020202020204" pitchFamily="34" charset="0"/>
                <a:cs typeface="Arial" panose="020B0604020202020204" pitchFamily="34" charset="0"/>
              </a:rPr>
              <a:t>Results</a:t>
            </a:r>
          </a:p>
        </p:txBody>
      </p:sp>
      <p:sp>
        <p:nvSpPr>
          <p:cNvPr id="9" name="Text Placeholder 8">
            <a:extLst>
              <a:ext uri="{FF2B5EF4-FFF2-40B4-BE49-F238E27FC236}">
                <a16:creationId xmlns:a16="http://schemas.microsoft.com/office/drawing/2014/main" id="{027FBB48-301F-E54B-9C0F-B0AF4F8F13C3}"/>
              </a:ext>
            </a:extLst>
          </p:cNvPr>
          <p:cNvSpPr>
            <a:spLocks noGrp="1"/>
          </p:cNvSpPr>
          <p:nvPr>
            <p:ph type="body" sz="quarter" idx="25"/>
          </p:nvPr>
        </p:nvSpPr>
        <p:spPr>
          <a:xfrm>
            <a:off x="33390292" y="4883736"/>
            <a:ext cx="10047018" cy="754045"/>
          </a:xfrm>
        </p:spPr>
        <p:txBody>
          <a:bodyPr/>
          <a:lstStyle/>
          <a:p>
            <a:pPr algn="ctr"/>
            <a:r>
              <a:rPr lang="en-US" dirty="0">
                <a:latin typeface="Arial" panose="020B0604020202020204" pitchFamily="34" charset="0"/>
                <a:cs typeface="Arial" panose="020B0604020202020204" pitchFamily="34" charset="0"/>
              </a:rPr>
              <a:t>Conclusions</a:t>
            </a:r>
          </a:p>
        </p:txBody>
      </p:sp>
      <p:sp>
        <p:nvSpPr>
          <p:cNvPr id="10" name="Text Placeholder 9">
            <a:extLst>
              <a:ext uri="{FF2B5EF4-FFF2-40B4-BE49-F238E27FC236}">
                <a16:creationId xmlns:a16="http://schemas.microsoft.com/office/drawing/2014/main" id="{A84428BB-306F-7648-8365-865D8442AB50}"/>
              </a:ext>
            </a:extLst>
          </p:cNvPr>
          <p:cNvSpPr>
            <a:spLocks noGrp="1"/>
          </p:cNvSpPr>
          <p:nvPr>
            <p:ph type="body" sz="quarter" idx="26"/>
          </p:nvPr>
        </p:nvSpPr>
        <p:spPr>
          <a:xfrm>
            <a:off x="33390292" y="5730100"/>
            <a:ext cx="10047018" cy="7771336"/>
          </a:xfrm>
          <a:solidFill>
            <a:schemeClr val="bg1">
              <a:lumMod val="85000"/>
            </a:schemeClr>
          </a:solidFill>
        </p:spPr>
        <p:txBody>
          <a:bodyPr/>
          <a:lstStyle/>
          <a:p>
            <a:r>
              <a:rPr lang="en-US" b="1" dirty="0">
                <a:latin typeface="Arial" panose="020B0604020202020204" pitchFamily="34" charset="0"/>
                <a:cs typeface="Arial" panose="020B0604020202020204" pitchFamily="34" charset="0"/>
              </a:rPr>
              <a:t>Conclusions</a:t>
            </a:r>
          </a:p>
          <a:p>
            <a:r>
              <a:rPr lang="en-US" dirty="0">
                <a:latin typeface="Arial" panose="020B0604020202020204" pitchFamily="34" charset="0"/>
                <a:cs typeface="Arial" panose="020B0604020202020204" pitchFamily="34" charset="0"/>
              </a:rPr>
              <a:t>With the KNN Classifier Model predicting the outcome of future games produces accuracy scores in the mid-to-upper fifty percent and lower sixty percent range. A plausible reason for the lower accuracy scores is that the model has difficulties when it comes to accurately predicting away team victories. When trying to predict both the testing and validation data, the model recorded a large number of false negatives relative to the number of away team victories. This could be due to there being more games in which the home team wins. </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Future Work</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Future work for this project </a:t>
            </a:r>
            <a:r>
              <a:rPr lang="en-US">
                <a:latin typeface="Arial" panose="020B0604020202020204" pitchFamily="34" charset="0"/>
                <a:cs typeface="Arial" panose="020B0604020202020204" pitchFamily="34" charset="0"/>
              </a:rPr>
              <a:t>could include </a:t>
            </a:r>
            <a:r>
              <a:rPr lang="en-US" dirty="0">
                <a:latin typeface="Arial" panose="020B0604020202020204" pitchFamily="34" charset="0"/>
                <a:cs typeface="Arial" panose="020B0604020202020204" pitchFamily="34" charset="0"/>
              </a:rPr>
              <a:t>trying different ranges for the number of games that are included in the rolling averages of the team statistics, similar to that of the optimal number of neighbors. Perhaps other models need to be taken into consideration like Support Vector Machines.</a:t>
            </a:r>
          </a:p>
          <a:p>
            <a:endParaRPr lang="en-US" dirty="0"/>
          </a:p>
        </p:txBody>
      </p:sp>
      <p:sp>
        <p:nvSpPr>
          <p:cNvPr id="11" name="Text Placeholder 10">
            <a:extLst>
              <a:ext uri="{FF2B5EF4-FFF2-40B4-BE49-F238E27FC236}">
                <a16:creationId xmlns:a16="http://schemas.microsoft.com/office/drawing/2014/main" id="{38D54E99-CD09-EA42-AB77-4AB0DEE80F55}"/>
              </a:ext>
            </a:extLst>
          </p:cNvPr>
          <p:cNvSpPr>
            <a:spLocks noGrp="1"/>
          </p:cNvSpPr>
          <p:nvPr>
            <p:ph type="body" sz="quarter" idx="27"/>
          </p:nvPr>
        </p:nvSpPr>
        <p:spPr>
          <a:xfrm>
            <a:off x="33320619" y="13674585"/>
            <a:ext cx="10047018" cy="754045"/>
          </a:xfrm>
        </p:spPr>
        <p:txBody>
          <a:bodyPr/>
          <a:lstStyle/>
          <a:p>
            <a:pPr algn="ctr"/>
            <a:r>
              <a:rPr lang="en-US" dirty="0">
                <a:latin typeface="Arial" panose="020B0604020202020204" pitchFamily="34" charset="0"/>
                <a:cs typeface="Arial" panose="020B0604020202020204" pitchFamily="34" charset="0"/>
              </a:rPr>
              <a:t>References</a:t>
            </a:r>
          </a:p>
        </p:txBody>
      </p:sp>
      <p:sp>
        <p:nvSpPr>
          <p:cNvPr id="12" name="Text Placeholder 11">
            <a:extLst>
              <a:ext uri="{FF2B5EF4-FFF2-40B4-BE49-F238E27FC236}">
                <a16:creationId xmlns:a16="http://schemas.microsoft.com/office/drawing/2014/main" id="{D11F3E96-6F91-E14D-AC57-F39AA9727DD5}"/>
              </a:ext>
            </a:extLst>
          </p:cNvPr>
          <p:cNvSpPr>
            <a:spLocks noGrp="1"/>
          </p:cNvSpPr>
          <p:nvPr>
            <p:ph type="body" sz="quarter" idx="28"/>
          </p:nvPr>
        </p:nvSpPr>
        <p:spPr>
          <a:xfrm>
            <a:off x="33390292" y="14575272"/>
            <a:ext cx="10052050" cy="11618543"/>
          </a:xfrm>
          <a:solidFill>
            <a:schemeClr val="bg1">
              <a:lumMod val="85000"/>
            </a:schemeClr>
          </a:solidFill>
        </p:spPr>
        <p:txBody>
          <a:bodyPr/>
          <a:lstStyle/>
          <a:p>
            <a:r>
              <a:rPr lang="en-US" b="1" dirty="0">
                <a:latin typeface="Arial" panose="020B0604020202020204" pitchFamily="34" charset="0"/>
                <a:cs typeface="Arial" panose="020B0604020202020204" pitchFamily="34" charset="0"/>
              </a:rPr>
              <a:t>Tools</a:t>
            </a:r>
          </a:p>
          <a:p>
            <a:pPr marL="457200" indent="-457200">
              <a:buFont typeface="Arial" panose="020B0604020202020204" pitchFamily="34" charset="0"/>
              <a:buChar char="•"/>
            </a:pPr>
            <a:r>
              <a:rPr lang="en-US" dirty="0">
                <a:latin typeface="Arial" panose="020B0604020202020204" pitchFamily="34" charset="0"/>
                <a:cs typeface="Arial" panose="020B0604020202020204" pitchFamily="34" charset="0"/>
              </a:rPr>
              <a:t>Python v. 3.11.5</a:t>
            </a:r>
          </a:p>
          <a:p>
            <a:pPr marL="457200" indent="-457200">
              <a:buFont typeface="Arial" panose="020B0604020202020204" pitchFamily="34" charset="0"/>
              <a:buChar char="•"/>
            </a:pPr>
            <a:r>
              <a:rPr lang="en-US" dirty="0">
                <a:latin typeface="Arial" panose="020B0604020202020204" pitchFamily="34" charset="0"/>
                <a:cs typeface="Arial" panose="020B0604020202020204" pitchFamily="34" charset="0"/>
              </a:rPr>
              <a:t>Pandas v. 2.1.4</a:t>
            </a:r>
          </a:p>
          <a:p>
            <a:pPr marL="457200" indent="-457200">
              <a:buFont typeface="Arial" panose="020B0604020202020204" pitchFamily="34" charset="0"/>
              <a:buChar char="•"/>
            </a:pPr>
            <a:r>
              <a:rPr lang="en-US" dirty="0">
                <a:latin typeface="Arial" panose="020B0604020202020204" pitchFamily="34" charset="0"/>
                <a:cs typeface="Arial" panose="020B0604020202020204" pitchFamily="34" charset="0"/>
              </a:rPr>
              <a:t>NumPy v. 1.26.3</a:t>
            </a:r>
          </a:p>
          <a:p>
            <a:pPr marL="457200" indent="-457200">
              <a:buFont typeface="Arial" panose="020B0604020202020204" pitchFamily="34" charset="0"/>
              <a:buChar char="•"/>
            </a:pPr>
            <a:r>
              <a:rPr lang="en-US" dirty="0">
                <a:latin typeface="Arial" panose="020B0604020202020204" pitchFamily="34" charset="0"/>
                <a:cs typeface="Arial" panose="020B0604020202020204" pitchFamily="34" charset="0"/>
              </a:rPr>
              <a:t>Matplotlib v. 3.8.0</a:t>
            </a:r>
          </a:p>
          <a:p>
            <a:pPr marL="457200" indent="-457200">
              <a:buFont typeface="Arial" panose="020B0604020202020204" pitchFamily="34" charset="0"/>
              <a:buChar char="•"/>
            </a:pPr>
            <a:r>
              <a:rPr lang="en-US" dirty="0">
                <a:latin typeface="Arial" panose="020B0604020202020204" pitchFamily="34" charset="0"/>
                <a:cs typeface="Arial" panose="020B0604020202020204" pitchFamily="34" charset="0"/>
              </a:rPr>
              <a:t>Sci-kit learn v. 1.2/2</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References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Kaggle Dataset </a:t>
            </a:r>
          </a:p>
          <a:p>
            <a:pPr marL="342900" indent="-342900">
              <a:buFont typeface="Arial" panose="020B0604020202020204" pitchFamily="34" charset="0"/>
              <a:buChar char="•"/>
            </a:pPr>
            <a:r>
              <a:rPr lang="en-US" dirty="0" err="1">
                <a:effectLst/>
                <a:latin typeface="Arial" panose="020B0604020202020204" pitchFamily="34" charset="0"/>
                <a:cs typeface="Arial" panose="020B0604020202020204" pitchFamily="34" charset="0"/>
              </a:rPr>
              <a:t>cviaxmiwnptr</a:t>
            </a:r>
            <a:r>
              <a:rPr lang="en-US" dirty="0">
                <a:effectLst/>
                <a:latin typeface="Arial" panose="020B0604020202020204" pitchFamily="34" charset="0"/>
                <a:cs typeface="Arial" panose="020B0604020202020204" pitchFamily="34" charset="0"/>
              </a:rPr>
              <a:t>. NFL Team Stats 2002 - Feb. 2023 (ESPN). </a:t>
            </a:r>
            <a:r>
              <a:rPr lang="en-US" i="1" dirty="0">
                <a:effectLst/>
                <a:latin typeface="Arial" panose="020B0604020202020204" pitchFamily="34" charset="0"/>
                <a:cs typeface="Arial" panose="020B0604020202020204" pitchFamily="34" charset="0"/>
              </a:rPr>
              <a:t>Kaggle</a:t>
            </a:r>
            <a:r>
              <a:rPr lang="en-US" dirty="0">
                <a:effectLst/>
                <a:latin typeface="Arial" panose="020B0604020202020204" pitchFamily="34" charset="0"/>
                <a:cs typeface="Arial" panose="020B0604020202020204" pitchFamily="34" charset="0"/>
              </a:rPr>
              <a:t>. Retrieved 18. Jan 2024 from </a:t>
            </a:r>
            <a:r>
              <a:rPr lang="en-US" dirty="0">
                <a:solidFill>
                  <a:srgbClr val="5E5E5E"/>
                </a:solidFill>
                <a:effectLst/>
                <a:latin typeface="Arial" panose="020B0604020202020204" pitchFamily="34" charset="0"/>
                <a:cs typeface="Arial" panose="020B0604020202020204" pitchFamily="34" charset="0"/>
                <a:hlinkClick r:id="rId3"/>
              </a:rPr>
              <a:t>https://www.kaggle.com/datasets/cviaxmiwnptr/nfl-team-stats-20022019-espn</a:t>
            </a:r>
            <a:r>
              <a:rPr lang="en-US" dirty="0">
                <a:solidFill>
                  <a:srgbClr val="5E5E5E"/>
                </a:solidFill>
                <a:effectLst/>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a:p>
            <a:r>
              <a:rPr lang="en-US" i="1" dirty="0">
                <a:latin typeface="Arial" panose="020B0604020202020204" pitchFamily="34" charset="0"/>
                <a:cs typeface="Arial" panose="020B0604020202020204" pitchFamily="34" charset="0"/>
              </a:rPr>
              <a:t>Decision </a:t>
            </a:r>
            <a:r>
              <a:rPr lang="en-US" i="1" dirty="0" err="1">
                <a:latin typeface="Arial" panose="020B0604020202020204" pitchFamily="34" charset="0"/>
                <a:cs typeface="Arial" panose="020B0604020202020204" pitchFamily="34" charset="0"/>
              </a:rPr>
              <a:t>Analystics</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Jorunal</a:t>
            </a:r>
            <a:r>
              <a:rPr lang="en-US" i="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NFL Article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Cl</a:t>
            </a:r>
            <a:r>
              <a:rPr lang="en-US" dirty="0">
                <a:effectLst/>
                <a:latin typeface="Arial" panose="020B0604020202020204" pitchFamily="34" charset="0"/>
                <a:cs typeface="Arial" panose="020B0604020202020204" pitchFamily="34" charset="0"/>
              </a:rPr>
              <a:t>ifford, Matt, and </a:t>
            </a:r>
            <a:r>
              <a:rPr lang="en-US" dirty="0" err="1">
                <a:effectLst/>
                <a:latin typeface="Arial" panose="020B0604020202020204" pitchFamily="34" charset="0"/>
                <a:cs typeface="Arial" panose="020B0604020202020204" pitchFamily="34" charset="0"/>
              </a:rPr>
              <a:t>Tuncay</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Bayrak</a:t>
            </a:r>
            <a:r>
              <a:rPr lang="en-US" dirty="0">
                <a:effectLst/>
                <a:latin typeface="Arial" panose="020B0604020202020204" pitchFamily="34" charset="0"/>
                <a:cs typeface="Arial" panose="020B0604020202020204" pitchFamily="34" charset="0"/>
              </a:rPr>
              <a:t>. “A predictive analytics model for forecasting outcomes in the National Football League games using decision tree and logistic regression.” </a:t>
            </a:r>
            <a:r>
              <a:rPr lang="en-US" i="1" dirty="0">
                <a:effectLst/>
                <a:latin typeface="Arial" panose="020B0604020202020204" pitchFamily="34" charset="0"/>
                <a:cs typeface="Arial" panose="020B0604020202020204" pitchFamily="34" charset="0"/>
              </a:rPr>
              <a:t>Decision Analytics Journal, </a:t>
            </a:r>
            <a:r>
              <a:rPr lang="en-US" dirty="0">
                <a:effectLst/>
                <a:latin typeface="Arial" panose="020B0604020202020204" pitchFamily="34" charset="0"/>
                <a:cs typeface="Arial" panose="020B0604020202020204" pitchFamily="34" charset="0"/>
              </a:rPr>
              <a:t>vol. 8, 2023. </a:t>
            </a:r>
            <a:r>
              <a:rPr lang="en-US" i="1" dirty="0">
                <a:effectLst/>
                <a:latin typeface="Arial" panose="020B0604020202020204" pitchFamily="34" charset="0"/>
                <a:cs typeface="Arial" panose="020B0604020202020204" pitchFamily="34" charset="0"/>
              </a:rPr>
              <a:t>Science Direct, </a:t>
            </a:r>
            <a:r>
              <a:rPr lang="en-US" dirty="0">
                <a:solidFill>
                  <a:srgbClr val="0260BF"/>
                </a:solidFill>
                <a:effectLst/>
                <a:latin typeface="Arial" panose="020B0604020202020204" pitchFamily="34" charset="0"/>
                <a:cs typeface="Arial" panose="020B0604020202020204" pitchFamily="34" charset="0"/>
                <a:hlinkClick r:id="rId4"/>
              </a:rPr>
              <a:t>https://doi.org/10.1016/j.dajour.2023.100296</a:t>
            </a:r>
            <a:r>
              <a:rPr lang="en-US" dirty="0">
                <a:effectLst/>
                <a:latin typeface="Arial" panose="020B0604020202020204" pitchFamily="34" charset="0"/>
                <a:cs typeface="Arial" panose="020B0604020202020204" pitchFamily="34" charset="0"/>
              </a:rPr>
              <a:t>. Accessed 15 Jan. 2024 </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ESPN Schedule Webpage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“NFL Schedule.” ESPN. </a:t>
            </a:r>
            <a:r>
              <a:rPr lang="en-US" dirty="0">
                <a:latin typeface="Arial" panose="020B0604020202020204" pitchFamily="34" charset="0"/>
                <a:cs typeface="Arial" panose="020B0604020202020204" pitchFamily="34" charset="0"/>
                <a:hlinkClick r:id="rId5"/>
              </a:rPr>
              <a:t>https://www.espn.com/nfl/schedule/_/week/5/year/2022/seasontype/3</a:t>
            </a:r>
            <a:r>
              <a:rPr lang="en-US" dirty="0">
                <a:latin typeface="Arial" panose="020B0604020202020204" pitchFamily="34" charset="0"/>
                <a:cs typeface="Arial" panose="020B0604020202020204" pitchFamily="34" charset="0"/>
              </a:rPr>
              <a:t>. Accessed 22 Feb. 2024.</a:t>
            </a:r>
          </a:p>
        </p:txBody>
      </p:sp>
      <p:sp>
        <p:nvSpPr>
          <p:cNvPr id="13" name="Text Placeholder 12">
            <a:extLst>
              <a:ext uri="{FF2B5EF4-FFF2-40B4-BE49-F238E27FC236}">
                <a16:creationId xmlns:a16="http://schemas.microsoft.com/office/drawing/2014/main" id="{43E79531-0049-6141-B5CA-58A1EF687D2C}"/>
              </a:ext>
            </a:extLst>
          </p:cNvPr>
          <p:cNvSpPr>
            <a:spLocks noGrp="1"/>
          </p:cNvSpPr>
          <p:nvPr>
            <p:ph type="body" sz="quarter" idx="29"/>
          </p:nvPr>
        </p:nvSpPr>
        <p:spPr>
          <a:xfrm>
            <a:off x="33306025" y="26627856"/>
            <a:ext cx="10047018" cy="754045"/>
          </a:xfrm>
        </p:spPr>
        <p:txBody>
          <a:bodyPr/>
          <a:lstStyle/>
          <a:p>
            <a:pPr algn="ctr"/>
            <a:r>
              <a:rPr lang="en-US" dirty="0">
                <a:latin typeface="Arial" panose="020B0604020202020204" pitchFamily="34" charset="0"/>
                <a:cs typeface="Arial" panose="020B0604020202020204" pitchFamily="34" charset="0"/>
              </a:rPr>
              <a:t>Contact</a:t>
            </a:r>
          </a:p>
        </p:txBody>
      </p:sp>
      <p:sp>
        <p:nvSpPr>
          <p:cNvPr id="14" name="Text Placeholder 13">
            <a:extLst>
              <a:ext uri="{FF2B5EF4-FFF2-40B4-BE49-F238E27FC236}">
                <a16:creationId xmlns:a16="http://schemas.microsoft.com/office/drawing/2014/main" id="{D746C96D-B21A-EA44-A733-07A4BF375FD4}"/>
              </a:ext>
            </a:extLst>
          </p:cNvPr>
          <p:cNvSpPr>
            <a:spLocks noGrp="1"/>
          </p:cNvSpPr>
          <p:nvPr>
            <p:ph type="body" sz="quarter" idx="30"/>
          </p:nvPr>
        </p:nvSpPr>
        <p:spPr>
          <a:xfrm>
            <a:off x="33300993" y="27428919"/>
            <a:ext cx="10052050" cy="1308028"/>
          </a:xfrm>
          <a:solidFill>
            <a:schemeClr val="bg1">
              <a:lumMod val="85000"/>
            </a:schemeClr>
          </a:solidFill>
        </p:spPr>
        <p:txBody>
          <a:bodyPr/>
          <a:lstStyle/>
          <a:p>
            <a:r>
              <a:rPr lang="en-US" dirty="0">
                <a:latin typeface="Arial" panose="020B0604020202020204" pitchFamily="34" charset="0"/>
                <a:cs typeface="Arial" panose="020B0604020202020204" pitchFamily="34" charset="0"/>
              </a:rPr>
              <a:t>Nicholas Romano</a:t>
            </a:r>
          </a:p>
          <a:p>
            <a:r>
              <a:rPr lang="en-US" dirty="0">
                <a:latin typeface="Arial" panose="020B0604020202020204" pitchFamily="34" charset="0"/>
                <a:cs typeface="Arial" panose="020B0604020202020204" pitchFamily="34" charset="0"/>
              </a:rPr>
              <a:t>School Email: </a:t>
            </a:r>
            <a:r>
              <a:rPr lang="en-US" dirty="0">
                <a:latin typeface="Arial" panose="020B0604020202020204" pitchFamily="34" charset="0"/>
                <a:cs typeface="Arial" panose="020B0604020202020204" pitchFamily="34" charset="0"/>
                <a:hlinkClick r:id="rId6"/>
              </a:rPr>
              <a:t>nromano@bellarmine.edu</a:t>
            </a:r>
            <a:endParaRPr lang="en-US" dirty="0">
              <a:latin typeface="Arial" panose="020B0604020202020204" pitchFamily="34" charset="0"/>
              <a:cs typeface="Arial" panose="020B0604020202020204" pitchFamily="34" charset="0"/>
            </a:endParaRPr>
          </a:p>
        </p:txBody>
      </p:sp>
      <p:sp>
        <p:nvSpPr>
          <p:cNvPr id="15" name="Text Placeholder 14">
            <a:extLst>
              <a:ext uri="{FF2B5EF4-FFF2-40B4-BE49-F238E27FC236}">
                <a16:creationId xmlns:a16="http://schemas.microsoft.com/office/drawing/2014/main" id="{E88D1D93-1749-134C-B259-6CB1F13ABE6B}"/>
              </a:ext>
            </a:extLst>
          </p:cNvPr>
          <p:cNvSpPr>
            <a:spLocks noGrp="1"/>
          </p:cNvSpPr>
          <p:nvPr>
            <p:ph type="body" sz="quarter" idx="96"/>
          </p:nvPr>
        </p:nvSpPr>
        <p:spPr>
          <a:xfrm>
            <a:off x="523563" y="12588725"/>
            <a:ext cx="10056813" cy="9760802"/>
          </a:xfrm>
          <a:noFill/>
          <a:ln>
            <a:noFill/>
          </a:ln>
        </p:spPr>
        <p:txBody>
          <a:bodyPr/>
          <a:lstStyle/>
          <a:p>
            <a:r>
              <a:rPr lang="en-US" dirty="0">
                <a:latin typeface="Arial" panose="020B0604020202020204" pitchFamily="34" charset="0"/>
                <a:cs typeface="Arial" panose="020B0604020202020204" pitchFamily="34" charset="0"/>
              </a:rPr>
              <a:t>This project focused on incorporating offensive and defensive team statistics over previous games played and integrate them into a model that will predict who would win an upcoming NFL game.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decision for considering the performance of a team over a span of a few games was made because it was thought that taking into account past performances might help take into consideration teams are either going through somewhat of a slump and teams that have been playing on the top of their game.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This project focused on the future research directions propositions by Matt Clifford and </a:t>
            </a:r>
            <a:r>
              <a:rPr lang="en-US" dirty="0" err="1">
                <a:latin typeface="Arial" panose="020B0604020202020204" pitchFamily="34" charset="0"/>
                <a:cs typeface="Arial" panose="020B0604020202020204" pitchFamily="34" charset="0"/>
              </a:rPr>
              <a:t>Tuncay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Bayrak</a:t>
            </a:r>
            <a:r>
              <a:rPr lang="en-US" dirty="0">
                <a:latin typeface="Arial" panose="020B0604020202020204" pitchFamily="34" charset="0"/>
                <a:cs typeface="Arial" panose="020B0604020202020204" pitchFamily="34" charset="0"/>
              </a:rPr>
              <a:t> in their </a:t>
            </a:r>
            <a:r>
              <a:rPr lang="en-US" i="1" dirty="0">
                <a:latin typeface="Arial" panose="020B0604020202020204" pitchFamily="34" charset="0"/>
                <a:cs typeface="Arial" panose="020B0604020202020204" pitchFamily="34" charset="0"/>
              </a:rPr>
              <a:t>Decision Analytics Journal</a:t>
            </a:r>
            <a:r>
              <a:rPr lang="en-US" dirty="0">
                <a:latin typeface="Arial" panose="020B0604020202020204" pitchFamily="34" charset="0"/>
                <a:cs typeface="Arial" panose="020B0604020202020204" pitchFamily="34" charset="0"/>
              </a:rPr>
              <a:t>:</a:t>
            </a:r>
          </a:p>
          <a:p>
            <a:pPr marL="457200" indent="-457200">
              <a:buFont typeface="Arial" panose="020B0604020202020204" pitchFamily="34" charset="0"/>
              <a:buChar char="•"/>
            </a:pPr>
            <a:r>
              <a:rPr lang="en-US" dirty="0">
                <a:latin typeface="Arial" panose="020B0604020202020204" pitchFamily="34" charset="0"/>
                <a:cs typeface="Arial" panose="020B0604020202020204" pitchFamily="34" charset="0"/>
              </a:rPr>
              <a:t>Limiting the data to a shorter window of seasons to train the model on</a:t>
            </a:r>
          </a:p>
          <a:p>
            <a:pPr marL="457200" indent="-457200">
              <a:buFont typeface="Arial" panose="020B0604020202020204" pitchFamily="34" charset="0"/>
              <a:buChar char="•"/>
            </a:pPr>
            <a:r>
              <a:rPr lang="en-US" dirty="0">
                <a:latin typeface="Arial" panose="020B0604020202020204" pitchFamily="34" charset="0"/>
                <a:cs typeface="Arial" panose="020B0604020202020204" pitchFamily="34" charset="0"/>
              </a:rPr>
              <a:t>Trying to primarily focus and train a model on previous game data.</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Objectives</a:t>
            </a:r>
          </a:p>
          <a:p>
            <a:pPr marL="457200" indent="-457200">
              <a:buFont typeface="Arial" panose="020B0604020202020204" pitchFamily="34" charset="0"/>
              <a:buChar char="•"/>
            </a:pPr>
            <a:r>
              <a:rPr lang="en-US" dirty="0">
                <a:latin typeface="Arial" panose="020B0604020202020204" pitchFamily="34" charset="0"/>
                <a:cs typeface="Arial" panose="020B0604020202020204" pitchFamily="34" charset="0"/>
              </a:rPr>
              <a:t>The goal of this project was to develop a predictive analytics model that can be used to predict the outcomes of NFL games using team's previous game statistics.</a:t>
            </a:r>
          </a:p>
        </p:txBody>
      </p:sp>
      <p:sp>
        <p:nvSpPr>
          <p:cNvPr id="16" name="Text Placeholder 15">
            <a:extLst>
              <a:ext uri="{FF2B5EF4-FFF2-40B4-BE49-F238E27FC236}">
                <a16:creationId xmlns:a16="http://schemas.microsoft.com/office/drawing/2014/main" id="{06B6F172-D328-DF42-880A-89E335C89DF1}"/>
              </a:ext>
            </a:extLst>
          </p:cNvPr>
          <p:cNvSpPr>
            <a:spLocks noGrp="1"/>
          </p:cNvSpPr>
          <p:nvPr>
            <p:ph type="body" sz="quarter" idx="150"/>
          </p:nvPr>
        </p:nvSpPr>
        <p:spPr/>
        <p:txBody>
          <a:bodyPr>
            <a:normAutofit/>
          </a:bodyPr>
          <a:lstStyle/>
          <a:p>
            <a:r>
              <a:rPr lang="en-US" dirty="0"/>
              <a:t>Bellarmine University Data Science Program</a:t>
            </a:r>
          </a:p>
        </p:txBody>
      </p:sp>
      <p:sp>
        <p:nvSpPr>
          <p:cNvPr id="17" name="Text Placeholder 16">
            <a:extLst>
              <a:ext uri="{FF2B5EF4-FFF2-40B4-BE49-F238E27FC236}">
                <a16:creationId xmlns:a16="http://schemas.microsoft.com/office/drawing/2014/main" id="{151933EC-B042-8942-9D9C-760FADF42540}"/>
              </a:ext>
            </a:extLst>
          </p:cNvPr>
          <p:cNvSpPr>
            <a:spLocks noGrp="1"/>
          </p:cNvSpPr>
          <p:nvPr>
            <p:ph type="body" sz="quarter" idx="151"/>
          </p:nvPr>
        </p:nvSpPr>
        <p:spPr/>
        <p:txBody>
          <a:bodyPr>
            <a:normAutofit/>
          </a:bodyPr>
          <a:lstStyle/>
          <a:p>
            <a:r>
              <a:rPr lang="en-US" sz="6600" dirty="0"/>
              <a:t>Nicholas Romano, Robert Kelley</a:t>
            </a:r>
          </a:p>
        </p:txBody>
      </p:sp>
      <p:sp>
        <p:nvSpPr>
          <p:cNvPr id="18" name="Text Placeholder 17">
            <a:extLst>
              <a:ext uri="{FF2B5EF4-FFF2-40B4-BE49-F238E27FC236}">
                <a16:creationId xmlns:a16="http://schemas.microsoft.com/office/drawing/2014/main" id="{4D173F97-16EA-804F-A097-81BA0AA49E2D}"/>
              </a:ext>
            </a:extLst>
          </p:cNvPr>
          <p:cNvSpPr>
            <a:spLocks noGrp="1"/>
          </p:cNvSpPr>
          <p:nvPr>
            <p:ph type="body" sz="quarter" idx="153"/>
          </p:nvPr>
        </p:nvSpPr>
        <p:spPr/>
        <p:txBody>
          <a:bodyPr/>
          <a:lstStyle/>
          <a:p>
            <a:r>
              <a:rPr lang="en-US" dirty="0"/>
              <a:t>Predicting NFL Outcomes Using Machine Learning</a:t>
            </a:r>
          </a:p>
        </p:txBody>
      </p:sp>
      <p:pic>
        <p:nvPicPr>
          <p:cNvPr id="22" name="Picture 21" descr="A graph showing different colored lines&#10;&#10;Description automatically generated">
            <a:extLst>
              <a:ext uri="{FF2B5EF4-FFF2-40B4-BE49-F238E27FC236}">
                <a16:creationId xmlns:a16="http://schemas.microsoft.com/office/drawing/2014/main" id="{083FAF93-5A0A-76B6-7483-A708BC4AD3C8}"/>
              </a:ext>
            </a:extLst>
          </p:cNvPr>
          <p:cNvPicPr>
            <a:picLocks noChangeAspect="1"/>
          </p:cNvPicPr>
          <p:nvPr/>
        </p:nvPicPr>
        <p:blipFill rotWithShape="1">
          <a:blip r:embed="rId7">
            <a:extLst>
              <a:ext uri="{28A0092B-C50C-407E-A947-70E740481C1C}">
                <a14:useLocalDpi xmlns:a14="http://schemas.microsoft.com/office/drawing/2010/main" val="0"/>
              </a:ext>
            </a:extLst>
          </a:blip>
          <a:srcRect l="7644" t="6654" r="8111"/>
          <a:stretch/>
        </p:blipFill>
        <p:spPr>
          <a:xfrm>
            <a:off x="538157" y="22669024"/>
            <a:ext cx="10058400" cy="6840096"/>
          </a:xfrm>
          <a:prstGeom prst="rect">
            <a:avLst/>
          </a:prstGeom>
          <a:ln>
            <a:noFill/>
          </a:ln>
        </p:spPr>
      </p:pic>
      <p:pic>
        <p:nvPicPr>
          <p:cNvPr id="24" name="Picture 23" descr="A chart with different colored squares&#10;&#10;Description automatically generated">
            <a:extLst>
              <a:ext uri="{FF2B5EF4-FFF2-40B4-BE49-F238E27FC236}">
                <a16:creationId xmlns:a16="http://schemas.microsoft.com/office/drawing/2014/main" id="{BA406FC7-F5AA-07A0-C99A-1E43F4B81A9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385343" y="26363521"/>
            <a:ext cx="5522976" cy="4932849"/>
          </a:xfrm>
          <a:prstGeom prst="rect">
            <a:avLst/>
          </a:prstGeom>
          <a:ln>
            <a:solidFill>
              <a:schemeClr val="tx1"/>
            </a:solidFill>
          </a:ln>
        </p:spPr>
      </p:pic>
      <p:pic>
        <p:nvPicPr>
          <p:cNvPr id="26" name="Picture 25" descr="A chart with numbers and a few colored squares&#10;&#10;Description automatically generated with medium confidence">
            <a:extLst>
              <a:ext uri="{FF2B5EF4-FFF2-40B4-BE49-F238E27FC236}">
                <a16:creationId xmlns:a16="http://schemas.microsoft.com/office/drawing/2014/main" id="{188B9BB3-B068-417B-34B5-E893B2A95D1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388820" y="18264101"/>
            <a:ext cx="5525318" cy="4934942"/>
          </a:xfrm>
          <a:prstGeom prst="rect">
            <a:avLst/>
          </a:prstGeom>
          <a:ln>
            <a:solidFill>
              <a:schemeClr val="tx1"/>
            </a:solidFill>
          </a:ln>
        </p:spPr>
      </p:pic>
      <p:pic>
        <p:nvPicPr>
          <p:cNvPr id="28" name="Picture 27" descr="A graph showing the number of neighbors&#10;&#10;Description automatically generated">
            <a:extLst>
              <a:ext uri="{FF2B5EF4-FFF2-40B4-BE49-F238E27FC236}">
                <a16:creationId xmlns:a16="http://schemas.microsoft.com/office/drawing/2014/main" id="{5A68AC28-9BEB-294A-51E2-1297AC7A70EA}"/>
              </a:ext>
            </a:extLst>
          </p:cNvPr>
          <p:cNvPicPr>
            <a:picLocks noChangeAspect="1"/>
          </p:cNvPicPr>
          <p:nvPr/>
        </p:nvPicPr>
        <p:blipFill rotWithShape="1">
          <a:blip r:embed="rId10">
            <a:extLst>
              <a:ext uri="{28A0092B-C50C-407E-A947-70E740481C1C}">
                <a14:useLocalDpi xmlns:a14="http://schemas.microsoft.com/office/drawing/2010/main" val="0"/>
              </a:ext>
            </a:extLst>
          </a:blip>
          <a:srcRect l="4852" t="6211" r="5939" b="3669"/>
          <a:stretch/>
        </p:blipFill>
        <p:spPr>
          <a:xfrm>
            <a:off x="11456986" y="23695141"/>
            <a:ext cx="9708686" cy="5855554"/>
          </a:xfrm>
          <a:prstGeom prst="rect">
            <a:avLst/>
          </a:prstGeom>
        </p:spPr>
      </p:pic>
      <p:pic>
        <p:nvPicPr>
          <p:cNvPr id="36" name="Picture 35" descr="A screenshot of a white background&#10;&#10;Description automatically generated">
            <a:extLst>
              <a:ext uri="{FF2B5EF4-FFF2-40B4-BE49-F238E27FC236}">
                <a16:creationId xmlns:a16="http://schemas.microsoft.com/office/drawing/2014/main" id="{C20D0442-6C76-22A7-8CD6-C07EBDFF711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388820" y="15201371"/>
            <a:ext cx="10045397" cy="3054242"/>
          </a:xfrm>
          <a:prstGeom prst="rect">
            <a:avLst/>
          </a:prstGeom>
          <a:ln>
            <a:solidFill>
              <a:schemeClr val="tx1"/>
            </a:solidFill>
          </a:ln>
        </p:spPr>
      </p:pic>
      <p:pic>
        <p:nvPicPr>
          <p:cNvPr id="38" name="Picture 37" descr="A screenshot of a graph&#10;&#10;Description automatically generated">
            <a:extLst>
              <a:ext uri="{FF2B5EF4-FFF2-40B4-BE49-F238E27FC236}">
                <a16:creationId xmlns:a16="http://schemas.microsoft.com/office/drawing/2014/main" id="{13E9EB2E-3032-1421-9655-FA627F8B3CF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388820" y="23309425"/>
            <a:ext cx="10045396" cy="3054096"/>
          </a:xfrm>
          <a:prstGeom prst="rect">
            <a:avLst/>
          </a:prstGeom>
          <a:ln>
            <a:solidFill>
              <a:schemeClr val="tx1"/>
            </a:solidFill>
          </a:ln>
        </p:spPr>
      </p:pic>
      <p:sp>
        <p:nvSpPr>
          <p:cNvPr id="19" name="TextBox 18">
            <a:extLst>
              <a:ext uri="{FF2B5EF4-FFF2-40B4-BE49-F238E27FC236}">
                <a16:creationId xmlns:a16="http://schemas.microsoft.com/office/drawing/2014/main" id="{24234EFD-F224-2FF8-42AA-EFAE52CC517E}"/>
              </a:ext>
            </a:extLst>
          </p:cNvPr>
          <p:cNvSpPr txBox="1"/>
          <p:nvPr/>
        </p:nvSpPr>
        <p:spPr>
          <a:xfrm>
            <a:off x="538156" y="29251380"/>
            <a:ext cx="9972279" cy="1569660"/>
          </a:xfrm>
          <a:prstGeom prst="rect">
            <a:avLst/>
          </a:prstGeom>
          <a:noFill/>
          <a:ln>
            <a:solidFill>
              <a:schemeClr val="tx1"/>
            </a:solidFill>
          </a:ln>
        </p:spPr>
        <p:txBody>
          <a:bodyPr wrap="square" rtlCol="0">
            <a:spAutoFit/>
          </a:bodyPr>
          <a:lstStyle/>
          <a:p>
            <a:r>
              <a:rPr lang="en-US" sz="2400" b="1" i="1" dirty="0">
                <a:latin typeface="Arial" panose="020B0604020202020204" pitchFamily="34" charset="0"/>
                <a:cs typeface="Arial" panose="020B0604020202020204" pitchFamily="34" charset="0"/>
              </a:rPr>
              <a:t>Figure 1: </a:t>
            </a:r>
            <a:r>
              <a:rPr lang="en-US" sz="2400" dirty="0">
                <a:latin typeface="Arial" panose="020B0604020202020204" pitchFamily="34" charset="0"/>
                <a:cs typeface="Arial" panose="020B0604020202020204" pitchFamily="34" charset="0"/>
              </a:rPr>
              <a:t>Since the 2012, the NFL has seen an upward trend on the average number of passing plays and a downturn on the average number of rushing plays ran per game. This observation helped to pinpoint the cutoff of the data used for the model.</a:t>
            </a:r>
          </a:p>
        </p:txBody>
      </p:sp>
      <p:sp>
        <p:nvSpPr>
          <p:cNvPr id="20" name="TextBox 19">
            <a:extLst>
              <a:ext uri="{FF2B5EF4-FFF2-40B4-BE49-F238E27FC236}">
                <a16:creationId xmlns:a16="http://schemas.microsoft.com/office/drawing/2014/main" id="{9748D2D7-A945-B02C-DB57-289AC47A0213}"/>
              </a:ext>
            </a:extLst>
          </p:cNvPr>
          <p:cNvSpPr txBox="1"/>
          <p:nvPr/>
        </p:nvSpPr>
        <p:spPr>
          <a:xfrm>
            <a:off x="11485331" y="29550695"/>
            <a:ext cx="9680341" cy="1569660"/>
          </a:xfrm>
          <a:prstGeom prst="rect">
            <a:avLst/>
          </a:prstGeom>
          <a:noFill/>
          <a:ln>
            <a:solidFill>
              <a:schemeClr val="tx1"/>
            </a:solidFill>
          </a:ln>
        </p:spPr>
        <p:txBody>
          <a:bodyPr wrap="square" rtlCol="0">
            <a:spAutoFit/>
          </a:bodyPr>
          <a:lstStyle/>
          <a:p>
            <a:r>
              <a:rPr lang="en-US" sz="2400" b="1" i="1" dirty="0">
                <a:latin typeface="Arial" panose="020B0604020202020204" pitchFamily="34" charset="0"/>
                <a:cs typeface="Arial" panose="020B0604020202020204" pitchFamily="34" charset="0"/>
              </a:rPr>
              <a:t>Figure 2:</a:t>
            </a:r>
            <a:r>
              <a:rPr lang="en-US" sz="2400" dirty="0">
                <a:latin typeface="Arial" panose="020B0604020202020204" pitchFamily="34" charset="0"/>
                <a:cs typeface="Arial" panose="020B0604020202020204" pitchFamily="34" charset="0"/>
              </a:rPr>
              <a:t> A for loop was created to iterate through the train, test, and validation steps of the model with different numbers of neighbors being considered. The lines represent the accuracy scores of the testing data (blue) and validation data (red).</a:t>
            </a:r>
          </a:p>
        </p:txBody>
      </p:sp>
      <p:sp>
        <p:nvSpPr>
          <p:cNvPr id="21" name="TextBox 20">
            <a:extLst>
              <a:ext uri="{FF2B5EF4-FFF2-40B4-BE49-F238E27FC236}">
                <a16:creationId xmlns:a16="http://schemas.microsoft.com/office/drawing/2014/main" id="{C5D370D1-DB8F-3653-A55E-28892B80C573}"/>
              </a:ext>
            </a:extLst>
          </p:cNvPr>
          <p:cNvSpPr txBox="1"/>
          <p:nvPr/>
        </p:nvSpPr>
        <p:spPr>
          <a:xfrm>
            <a:off x="28025030" y="18826633"/>
            <a:ext cx="4453833" cy="3785652"/>
          </a:xfrm>
          <a:prstGeom prst="rect">
            <a:avLst/>
          </a:prstGeom>
          <a:noFill/>
        </p:spPr>
        <p:txBody>
          <a:bodyPr wrap="square" rtlCol="0">
            <a:spAutoFit/>
          </a:bodyPr>
          <a:lstStyle/>
          <a:p>
            <a:r>
              <a:rPr lang="en-US" sz="2400" b="1" i="1" dirty="0">
                <a:latin typeface="Arial" panose="020B0604020202020204" pitchFamily="34" charset="0"/>
                <a:cs typeface="Arial" panose="020B0604020202020204" pitchFamily="34" charset="0"/>
              </a:rPr>
              <a:t>Figure 3 (top), Figure 4 (left):</a:t>
            </a:r>
            <a:r>
              <a:rPr lang="en-US" sz="2400" dirty="0">
                <a:latin typeface="Arial" panose="020B0604020202020204" pitchFamily="34" charset="0"/>
                <a:cs typeface="Arial" panose="020B0604020202020204" pitchFamily="34" charset="0"/>
              </a:rPr>
              <a:t> The classification report (top) helped provide the numerical breakdown of the accuracy of the predictions made by the model on the testing data. The confusion matrix (left) help to provide a visual breakdown of the predictions made by the model on the testing data.</a:t>
            </a:r>
            <a:endParaRPr lang="en-US" sz="2400" b="1" i="1"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17DA7B40-7CBC-EDC6-7F1D-22FB6B106085}"/>
              </a:ext>
            </a:extLst>
          </p:cNvPr>
          <p:cNvSpPr txBox="1"/>
          <p:nvPr/>
        </p:nvSpPr>
        <p:spPr>
          <a:xfrm>
            <a:off x="27980383" y="26937119"/>
            <a:ext cx="4453833" cy="3785652"/>
          </a:xfrm>
          <a:prstGeom prst="rect">
            <a:avLst/>
          </a:prstGeom>
          <a:noFill/>
        </p:spPr>
        <p:txBody>
          <a:bodyPr wrap="square">
            <a:spAutoFit/>
          </a:bodyPr>
          <a:lstStyle/>
          <a:p>
            <a:r>
              <a:rPr lang="en-US" sz="2400" b="1" i="1" dirty="0">
                <a:latin typeface="Arial" panose="020B0604020202020204" pitchFamily="34" charset="0"/>
                <a:cs typeface="Arial" panose="020B0604020202020204" pitchFamily="34" charset="0"/>
              </a:rPr>
              <a:t>Figure 5 (top), Figure 6 (left):</a:t>
            </a:r>
            <a:r>
              <a:rPr lang="en-US" sz="2400" dirty="0">
                <a:latin typeface="Arial" panose="020B0604020202020204" pitchFamily="34" charset="0"/>
                <a:cs typeface="Arial" panose="020B0604020202020204" pitchFamily="34" charset="0"/>
              </a:rPr>
              <a:t> The classification report (top) helped provide the numerical breakdown of the accuracy of the predictions made by the model on the validation data. The confusion matrix (left) help to provide a visual breakdown of the predictions made by the model on the validation data.</a:t>
            </a:r>
            <a:endParaRPr lang="en-US" sz="24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7187881"/>
      </p:ext>
    </p:extLst>
  </p:cSld>
  <p:clrMapOvr>
    <a:masterClrMapping/>
  </p:clrMapOvr>
</p:sld>
</file>

<file path=ppt/theme/theme1.xml><?xml version="1.0" encoding="utf-8"?>
<a:theme xmlns:a="http://schemas.openxmlformats.org/drawingml/2006/main" name="36x48-Templat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1536</TotalTime>
  <Words>1394</Words>
  <Application>Microsoft Macintosh PowerPoint</Application>
  <PresentationFormat>Custom</PresentationFormat>
  <Paragraphs>76</Paragraphs>
  <Slides>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Times New Roman</vt:lpstr>
      <vt:lpstr>Trebuchet MS</vt:lpstr>
      <vt:lpstr>Wingdings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Nick Romano</cp:lastModifiedBy>
  <cp:revision>81</cp:revision>
  <cp:lastPrinted>2024-03-12T14:34:34Z</cp:lastPrinted>
  <dcterms:created xsi:type="dcterms:W3CDTF">2012-02-03T19:11:35Z</dcterms:created>
  <dcterms:modified xsi:type="dcterms:W3CDTF">2024-04-29T17:24:31Z</dcterms:modified>
  <cp:category>Research poster templates</cp:category>
</cp:coreProperties>
</file>