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notesMasterIdLst>
    <p:notesMasterId r:id="rId12"/>
  </p:notesMasterIdLst>
  <p:sldIdLst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3E0CD-2D37-AA48-834D-7A96FC57C44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FC531-E76C-CC4F-8523-C8BD0DAA564E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 Idea</a:t>
          </a:r>
        </a:p>
      </dgm:t>
    </dgm:pt>
    <dgm:pt modelId="{A2D22120-B1FE-7F4F-BCBA-FCC2142D15BB}" type="parTrans" cxnId="{BDCE68C2-1994-244F-B04A-26568F3586F6}">
      <dgm:prSet/>
      <dgm:spPr/>
      <dgm:t>
        <a:bodyPr/>
        <a:lstStyle/>
        <a:p>
          <a:endParaRPr lang="en-US"/>
        </a:p>
      </dgm:t>
    </dgm:pt>
    <dgm:pt modelId="{10DAC40B-1116-1041-A25D-E8C068E667B8}" type="sibTrans" cxnId="{BDCE68C2-1994-244F-B04A-26568F3586F6}">
      <dgm:prSet/>
      <dgm:spPr>
        <a:gradFill rotWithShape="0">
          <a:gsLst>
            <a:gs pos="24000">
              <a:srgbClr val="0070C0"/>
            </a:gs>
            <a:gs pos="80000">
              <a:srgbClr val="F738F2"/>
            </a:gs>
            <a:gs pos="100000">
              <a:schemeClr val="accent1"/>
            </a:gs>
          </a:gsLst>
          <a:lin ang="5400000" scaled="1"/>
        </a:gradFill>
      </dgm:spPr>
      <dgm:t>
        <a:bodyPr/>
        <a:lstStyle/>
        <a:p>
          <a:endParaRPr lang="en-US"/>
        </a:p>
      </dgm:t>
    </dgm:pt>
    <dgm:pt modelId="{0FD31217-4BFA-D949-A9CD-0E9EFB9A798C}">
      <dgm:prSet phldrT="[Text]" custT="1"/>
      <dgm:spPr/>
      <dgm:t>
        <a:bodyPr anchor="ctr"/>
        <a:lstStyle/>
        <a:p>
          <a:pPr algn="ctr"/>
          <a:r>
            <a:rPr lang="en-US" sz="1600" b="1" dirty="0"/>
            <a:t>Final Idea: </a:t>
          </a:r>
          <a:r>
            <a:rPr lang="en-US" sz="1600" dirty="0"/>
            <a:t>Predicting the Outcomes of NFL Game</a:t>
          </a:r>
          <a:r>
            <a:rPr lang="en-US" sz="1800" dirty="0"/>
            <a:t>s </a:t>
          </a:r>
        </a:p>
      </dgm:t>
    </dgm:pt>
    <dgm:pt modelId="{B3C96065-B436-ED43-B436-438F61FFD558}" type="parTrans" cxnId="{C9C12CE8-7B2D-CE44-8CE2-ABA7856AE31B}">
      <dgm:prSet/>
      <dgm:spPr/>
      <dgm:t>
        <a:bodyPr/>
        <a:lstStyle/>
        <a:p>
          <a:endParaRPr lang="en-US"/>
        </a:p>
      </dgm:t>
    </dgm:pt>
    <dgm:pt modelId="{B922B300-38FB-F34B-ADF5-9679CD31D194}" type="sibTrans" cxnId="{C9C12CE8-7B2D-CE44-8CE2-ABA7856AE31B}">
      <dgm:prSet/>
      <dgm:spPr/>
      <dgm:t>
        <a:bodyPr/>
        <a:lstStyle/>
        <a:p>
          <a:endParaRPr lang="en-US"/>
        </a:p>
      </dgm:t>
    </dgm:pt>
    <dgm:pt modelId="{610C193A-C0DA-B24B-853C-E7A0808AC4D4}">
      <dgm:prSet phldrT="[Text]" custT="1"/>
      <dgm:spPr/>
      <dgm:t>
        <a:bodyPr/>
        <a:lstStyle/>
        <a:p>
          <a:r>
            <a:rPr lang="en-US" sz="2800" dirty="0"/>
            <a:t>Approach</a:t>
          </a:r>
        </a:p>
      </dgm:t>
    </dgm:pt>
    <dgm:pt modelId="{13BD6D18-21CE-FD4E-8A73-87DF6BFE440F}" type="parTrans" cxnId="{D09834CC-8D51-A144-87BF-44DE773B5E24}">
      <dgm:prSet/>
      <dgm:spPr/>
      <dgm:t>
        <a:bodyPr/>
        <a:lstStyle/>
        <a:p>
          <a:endParaRPr lang="en-US"/>
        </a:p>
      </dgm:t>
    </dgm:pt>
    <dgm:pt modelId="{4B7C349F-3CF7-894F-AB80-1A394C62D199}" type="sibTrans" cxnId="{D09834CC-8D51-A144-87BF-44DE773B5E24}">
      <dgm:prSet/>
      <dgm:spPr>
        <a:gradFill rotWithShape="0">
          <a:gsLst>
            <a:gs pos="87000">
              <a:srgbClr val="BF3DCE"/>
            </a:gs>
            <a:gs pos="74000">
              <a:srgbClr val="D23BDA"/>
            </a:gs>
            <a:gs pos="44000">
              <a:schemeClr val="accent2"/>
            </a:gs>
            <a:gs pos="47000">
              <a:schemeClr val="accent2"/>
            </a:gs>
            <a:gs pos="100000">
              <a:schemeClr val="accent1"/>
            </a:gs>
          </a:gsLst>
          <a:lin ang="13800000" scaled="0"/>
        </a:gradFill>
      </dgm:spPr>
      <dgm:t>
        <a:bodyPr/>
        <a:lstStyle/>
        <a:p>
          <a:endParaRPr lang="en-US"/>
        </a:p>
      </dgm:t>
    </dgm:pt>
    <dgm:pt modelId="{4EAA6CCA-427B-384D-89BD-505D7BBA9851}">
      <dgm:prSet phldrT="[Text]" custT="1"/>
      <dgm:spPr/>
      <dgm:t>
        <a:bodyPr anchor="ctr"/>
        <a:lstStyle/>
        <a:p>
          <a:pPr algn="ctr"/>
          <a:r>
            <a:rPr lang="en-US" sz="1800" dirty="0"/>
            <a:t>The approach to predicting the outcome of NFL games is to use previous game data in predicting upcoming NFL games</a:t>
          </a:r>
        </a:p>
      </dgm:t>
    </dgm:pt>
    <dgm:pt modelId="{D7DDF48E-DDC5-5440-A311-E31383289A26}" type="parTrans" cxnId="{70B92D05-DA9E-8E47-9E85-285CB74D8106}">
      <dgm:prSet/>
      <dgm:spPr/>
      <dgm:t>
        <a:bodyPr/>
        <a:lstStyle/>
        <a:p>
          <a:endParaRPr lang="en-US"/>
        </a:p>
      </dgm:t>
    </dgm:pt>
    <dgm:pt modelId="{0EA369A6-16CE-5B40-A405-73F5A9ECC7AC}" type="sibTrans" cxnId="{70B92D05-DA9E-8E47-9E85-285CB74D8106}">
      <dgm:prSet/>
      <dgm:spPr/>
      <dgm:t>
        <a:bodyPr/>
        <a:lstStyle/>
        <a:p>
          <a:endParaRPr lang="en-US"/>
        </a:p>
      </dgm:t>
    </dgm:pt>
    <dgm:pt modelId="{8598CCF9-A7BD-3247-97B0-E3454B1FAD9F}">
      <dgm:prSet phldrT="[Text]"/>
      <dgm:spPr/>
      <dgm:t>
        <a:bodyPr anchor="ctr"/>
        <a:lstStyle/>
        <a:p>
          <a:pPr algn="ctr"/>
          <a:endParaRPr lang="en-US" sz="3200" dirty="0"/>
        </a:p>
      </dgm:t>
    </dgm:pt>
    <dgm:pt modelId="{5CA29FAB-5ADB-7042-8955-97EDD706AECF}" type="parTrans" cxnId="{798B7F28-5558-1841-BDB3-033A1F97D0F3}">
      <dgm:prSet/>
      <dgm:spPr/>
      <dgm:t>
        <a:bodyPr/>
        <a:lstStyle/>
        <a:p>
          <a:endParaRPr lang="en-US"/>
        </a:p>
      </dgm:t>
    </dgm:pt>
    <dgm:pt modelId="{86EE6324-6AE0-034B-8EAC-006C9A684661}" type="sibTrans" cxnId="{798B7F28-5558-1841-BDB3-033A1F97D0F3}">
      <dgm:prSet/>
      <dgm:spPr/>
      <dgm:t>
        <a:bodyPr/>
        <a:lstStyle/>
        <a:p>
          <a:endParaRPr lang="en-US"/>
        </a:p>
      </dgm:t>
    </dgm:pt>
    <dgm:pt modelId="{2736F3A3-3C63-974E-B5CE-CB4A39E90318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Retrieval</a:t>
          </a:r>
        </a:p>
      </dgm:t>
    </dgm:pt>
    <dgm:pt modelId="{498549CF-2EE5-7843-BF84-6CBC76AF41AD}" type="parTrans" cxnId="{7BD11AD6-9690-4946-8CD8-AD7B237F3D28}">
      <dgm:prSet/>
      <dgm:spPr/>
      <dgm:t>
        <a:bodyPr/>
        <a:lstStyle/>
        <a:p>
          <a:endParaRPr lang="en-US"/>
        </a:p>
      </dgm:t>
    </dgm:pt>
    <dgm:pt modelId="{0CD01EEC-C276-5A45-8365-4D3B2279988F}" type="sibTrans" cxnId="{7BD11AD6-9690-4946-8CD8-AD7B237F3D28}">
      <dgm:prSet/>
      <dgm:spPr/>
      <dgm:t>
        <a:bodyPr/>
        <a:lstStyle/>
        <a:p>
          <a:endParaRPr lang="en-US"/>
        </a:p>
      </dgm:t>
    </dgm:pt>
    <dgm:pt modelId="{BE260DD8-07A8-5446-9D9B-5073879086DD}">
      <dgm:prSet phldrT="[Text]" custT="1"/>
      <dgm:spPr/>
      <dgm:t>
        <a:bodyPr/>
        <a:lstStyle/>
        <a:p>
          <a:pPr algn="ctr"/>
          <a:r>
            <a:rPr lang="en-US" sz="1600" dirty="0"/>
            <a:t>The data used was downloaded from Kaggle.</a:t>
          </a:r>
        </a:p>
      </dgm:t>
    </dgm:pt>
    <dgm:pt modelId="{2EA3232A-DCAB-444A-9007-ECDA17825BBA}" type="parTrans" cxnId="{CD8DABBF-E258-3F4D-A382-E0A292057CAB}">
      <dgm:prSet/>
      <dgm:spPr/>
      <dgm:t>
        <a:bodyPr/>
        <a:lstStyle/>
        <a:p>
          <a:endParaRPr lang="en-US"/>
        </a:p>
      </dgm:t>
    </dgm:pt>
    <dgm:pt modelId="{F37B9F28-E51A-4745-A0FA-B98D29473428}" type="sibTrans" cxnId="{CD8DABBF-E258-3F4D-A382-E0A292057CAB}">
      <dgm:prSet/>
      <dgm:spPr/>
      <dgm:t>
        <a:bodyPr/>
        <a:lstStyle/>
        <a:p>
          <a:endParaRPr lang="en-US"/>
        </a:p>
      </dgm:t>
    </dgm:pt>
    <dgm:pt modelId="{B6784515-8CD1-5E4F-8A9A-7C32D9C208C6}">
      <dgm:prSet phldrT="[Text]" custT="1"/>
      <dgm:spPr/>
      <dgm:t>
        <a:bodyPr anchor="ctr"/>
        <a:lstStyle/>
        <a:p>
          <a:pPr algn="ctr"/>
          <a:r>
            <a:rPr lang="en-US" sz="1600" b="1" dirty="0"/>
            <a:t>Difficulty</a:t>
          </a:r>
          <a:r>
            <a:rPr lang="en-US" sz="1600" dirty="0"/>
            <a:t>: Predicting Player injury occurrence, longevity, and impact.</a:t>
          </a:r>
        </a:p>
      </dgm:t>
    </dgm:pt>
    <dgm:pt modelId="{5358F7F2-4FD3-5C43-943D-A4D71E6A84F6}" type="parTrans" cxnId="{7A97CE5F-C31D-844B-BE24-B9DBE590FB81}">
      <dgm:prSet/>
      <dgm:spPr/>
      <dgm:t>
        <a:bodyPr/>
        <a:lstStyle/>
        <a:p>
          <a:endParaRPr lang="en-US"/>
        </a:p>
      </dgm:t>
    </dgm:pt>
    <dgm:pt modelId="{280E0F84-435D-FD42-87B6-D8763333A0FD}" type="sibTrans" cxnId="{7A97CE5F-C31D-844B-BE24-B9DBE590FB81}">
      <dgm:prSet/>
      <dgm:spPr/>
      <dgm:t>
        <a:bodyPr/>
        <a:lstStyle/>
        <a:p>
          <a:endParaRPr lang="en-US"/>
        </a:p>
      </dgm:t>
    </dgm:pt>
    <dgm:pt modelId="{D5B9FBC3-7A09-E147-B164-177F1E029A31}">
      <dgm:prSet phldrT="[Text]" custT="1"/>
      <dgm:spPr/>
      <dgm:t>
        <a:bodyPr anchor="ctr"/>
        <a:lstStyle/>
        <a:p>
          <a:pPr algn="ctr"/>
          <a:endParaRPr lang="en-US" sz="1800" dirty="0"/>
        </a:p>
      </dgm:t>
    </dgm:pt>
    <dgm:pt modelId="{C20C24EE-00B0-7748-A54F-AE21861D50FC}" type="parTrans" cxnId="{9BF317D4-52A5-6A48-8A6F-F777ED81C53A}">
      <dgm:prSet/>
      <dgm:spPr/>
      <dgm:t>
        <a:bodyPr/>
        <a:lstStyle/>
        <a:p>
          <a:endParaRPr lang="en-US"/>
        </a:p>
      </dgm:t>
    </dgm:pt>
    <dgm:pt modelId="{AC77EF5A-3768-084B-A4E0-BFE044413483}" type="sibTrans" cxnId="{9BF317D4-52A5-6A48-8A6F-F777ED81C53A}">
      <dgm:prSet/>
      <dgm:spPr/>
      <dgm:t>
        <a:bodyPr/>
        <a:lstStyle/>
        <a:p>
          <a:endParaRPr lang="en-US"/>
        </a:p>
      </dgm:t>
    </dgm:pt>
    <dgm:pt modelId="{1555C98F-0E9B-A24D-9CF2-B24F352970DA}">
      <dgm:prSet phldrT="[Text]" custT="1"/>
      <dgm:spPr/>
      <dgm:t>
        <a:bodyPr anchor="ctr"/>
        <a:lstStyle/>
        <a:p>
          <a:pPr algn="ctr"/>
          <a:r>
            <a:rPr lang="en-US" sz="1600" b="1" dirty="0"/>
            <a:t>Initial Idea: </a:t>
          </a:r>
          <a:r>
            <a:rPr lang="en-US" sz="1600" dirty="0"/>
            <a:t>Fantasy Football Player Prediction Models</a:t>
          </a:r>
        </a:p>
      </dgm:t>
    </dgm:pt>
    <dgm:pt modelId="{6C1CE6C5-DBD6-E748-BE6D-0E67944C82FC}" type="parTrans" cxnId="{7834B0C6-26EC-5943-8D40-65DE3F51BBF4}">
      <dgm:prSet/>
      <dgm:spPr/>
      <dgm:t>
        <a:bodyPr/>
        <a:lstStyle/>
        <a:p>
          <a:endParaRPr lang="en-US"/>
        </a:p>
      </dgm:t>
    </dgm:pt>
    <dgm:pt modelId="{E1954EAC-3D57-8E44-B19A-182D9D47261D}" type="sibTrans" cxnId="{7834B0C6-26EC-5943-8D40-65DE3F51BBF4}">
      <dgm:prSet/>
      <dgm:spPr/>
      <dgm:t>
        <a:bodyPr/>
        <a:lstStyle/>
        <a:p>
          <a:endParaRPr lang="en-US"/>
        </a:p>
      </dgm:t>
    </dgm:pt>
    <dgm:pt modelId="{168E0E7C-32EB-2245-948A-9D1089352940}">
      <dgm:prSet phldrT="[Text]" custT="1"/>
      <dgm:spPr/>
      <dgm:t>
        <a:bodyPr/>
        <a:lstStyle/>
        <a:p>
          <a:pPr algn="ctr"/>
          <a:r>
            <a:rPr lang="en-US" sz="1600" dirty="0"/>
            <a:t>The dataset used ESPN to retrieve the data dating back to the 2002-2003 NFL Season</a:t>
          </a:r>
        </a:p>
      </dgm:t>
    </dgm:pt>
    <dgm:pt modelId="{4DFB87E4-5996-7442-9B97-FF0964C7609A}" type="parTrans" cxnId="{25C144C9-2C5B-BA4A-B796-4779DCDA9B60}">
      <dgm:prSet/>
      <dgm:spPr/>
      <dgm:t>
        <a:bodyPr/>
        <a:lstStyle/>
        <a:p>
          <a:endParaRPr lang="en-US"/>
        </a:p>
      </dgm:t>
    </dgm:pt>
    <dgm:pt modelId="{0BEEA000-F034-914E-9DE9-6C7E68EDC859}" type="sibTrans" cxnId="{25C144C9-2C5B-BA4A-B796-4779DCDA9B60}">
      <dgm:prSet/>
      <dgm:spPr/>
      <dgm:t>
        <a:bodyPr/>
        <a:lstStyle/>
        <a:p>
          <a:endParaRPr lang="en-US"/>
        </a:p>
      </dgm:t>
    </dgm:pt>
    <dgm:pt modelId="{C03EB36B-88B4-5541-8D53-B26E5293EFEF}">
      <dgm:prSet phldrT="[Text]" custT="1"/>
      <dgm:spPr/>
      <dgm:t>
        <a:bodyPr/>
        <a:lstStyle/>
        <a:p>
          <a:pPr algn="ctr"/>
          <a:r>
            <a:rPr lang="en-US" sz="1600" dirty="0"/>
            <a:t>Includes various game statistics</a:t>
          </a:r>
          <a:r>
            <a:rPr lang="en-US" sz="1800" dirty="0"/>
            <a:t>.</a:t>
          </a:r>
        </a:p>
      </dgm:t>
    </dgm:pt>
    <dgm:pt modelId="{82D3EDE2-B1C6-754A-B37A-40AAC04CF837}" type="parTrans" cxnId="{59C36633-D9E3-E64E-8B12-0E53D969150D}">
      <dgm:prSet/>
      <dgm:spPr/>
      <dgm:t>
        <a:bodyPr/>
        <a:lstStyle/>
        <a:p>
          <a:endParaRPr lang="en-US"/>
        </a:p>
      </dgm:t>
    </dgm:pt>
    <dgm:pt modelId="{8DEDFCEE-0602-D243-BE63-C460D2A23C89}" type="sibTrans" cxnId="{59C36633-D9E3-E64E-8B12-0E53D969150D}">
      <dgm:prSet/>
      <dgm:spPr/>
      <dgm:t>
        <a:bodyPr/>
        <a:lstStyle/>
        <a:p>
          <a:endParaRPr lang="en-US"/>
        </a:p>
      </dgm:t>
    </dgm:pt>
    <dgm:pt modelId="{273CDF4B-F328-B24E-81C2-98495677E8FE}" type="pres">
      <dgm:prSet presAssocID="{B073E0CD-2D37-AA48-834D-7A96FC57C449}" presName="Name0" presStyleCnt="0">
        <dgm:presLayoutVars>
          <dgm:dir/>
          <dgm:resizeHandles val="exact"/>
        </dgm:presLayoutVars>
      </dgm:prSet>
      <dgm:spPr/>
    </dgm:pt>
    <dgm:pt modelId="{2725C381-0DAE-254B-8EF9-E2B23F7B6B4C}" type="pres">
      <dgm:prSet presAssocID="{3D0FC531-E76C-CC4F-8523-C8BD0DAA564E}" presName="parAndChTx" presStyleLbl="node1" presStyleIdx="0" presStyleCnt="3">
        <dgm:presLayoutVars>
          <dgm:bulletEnabled val="1"/>
        </dgm:presLayoutVars>
      </dgm:prSet>
      <dgm:spPr/>
    </dgm:pt>
    <dgm:pt modelId="{577071CB-8C5A-5147-AFAA-0F8E99430E3F}" type="pres">
      <dgm:prSet presAssocID="{10DAC40B-1116-1041-A25D-E8C068E667B8}" presName="parAndChSpace" presStyleCnt="0"/>
      <dgm:spPr/>
    </dgm:pt>
    <dgm:pt modelId="{E46D89E8-C022-AD4D-BC6E-F28563596358}" type="pres">
      <dgm:prSet presAssocID="{610C193A-C0DA-B24B-853C-E7A0808AC4D4}" presName="parAndChTx" presStyleLbl="node1" presStyleIdx="1" presStyleCnt="3" custLinFactX="60114" custLinFactNeighborX="100000" custLinFactNeighborY="0">
        <dgm:presLayoutVars>
          <dgm:bulletEnabled val="1"/>
        </dgm:presLayoutVars>
      </dgm:prSet>
      <dgm:spPr/>
    </dgm:pt>
    <dgm:pt modelId="{25EFE2D8-8E6D-4144-B393-C5568986FDE6}" type="pres">
      <dgm:prSet presAssocID="{4B7C349F-3CF7-894F-AB80-1A394C62D199}" presName="parAndChSpace" presStyleCnt="0"/>
      <dgm:spPr/>
    </dgm:pt>
    <dgm:pt modelId="{BD595C3E-1D5A-DC42-8D12-A4CAE0C5D692}" type="pres">
      <dgm:prSet presAssocID="{2736F3A3-3C63-974E-B5CE-CB4A39E90318}" presName="parAndChTx" presStyleLbl="node1" presStyleIdx="2" presStyleCnt="3" custLinFactX="-60000" custLinFactNeighborX="-100000">
        <dgm:presLayoutVars>
          <dgm:bulletEnabled val="1"/>
        </dgm:presLayoutVars>
      </dgm:prSet>
      <dgm:spPr/>
    </dgm:pt>
  </dgm:ptLst>
  <dgm:cxnLst>
    <dgm:cxn modelId="{A3520E04-4B20-064C-B0F3-187DF80F1B73}" type="presOf" srcId="{B073E0CD-2D37-AA48-834D-7A96FC57C449}" destId="{273CDF4B-F328-B24E-81C2-98495677E8FE}" srcOrd="0" destOrd="0" presId="urn:microsoft.com/office/officeart/2005/8/layout/hChevron3"/>
    <dgm:cxn modelId="{70B92D05-DA9E-8E47-9E85-285CB74D8106}" srcId="{610C193A-C0DA-B24B-853C-E7A0808AC4D4}" destId="{4EAA6CCA-427B-384D-89BD-505D7BBA9851}" srcOrd="0" destOrd="0" parTransId="{D7DDF48E-DDC5-5440-A311-E31383289A26}" sibTransId="{0EA369A6-16CE-5B40-A405-73F5A9ECC7AC}"/>
    <dgm:cxn modelId="{425D620D-5966-0D45-9CB3-E9BBDB8CF50E}" type="presOf" srcId="{B6784515-8CD1-5E4F-8A9A-7C32D9C208C6}" destId="{2725C381-0DAE-254B-8EF9-E2B23F7B6B4C}" srcOrd="0" destOrd="2" presId="urn:microsoft.com/office/officeart/2005/8/layout/hChevron3"/>
    <dgm:cxn modelId="{798B7F28-5558-1841-BDB3-033A1F97D0F3}" srcId="{610C193A-C0DA-B24B-853C-E7A0808AC4D4}" destId="{8598CCF9-A7BD-3247-97B0-E3454B1FAD9F}" srcOrd="1" destOrd="0" parTransId="{5CA29FAB-5ADB-7042-8955-97EDD706AECF}" sibTransId="{86EE6324-6AE0-034B-8EAC-006C9A684661}"/>
    <dgm:cxn modelId="{59C36633-D9E3-E64E-8B12-0E53D969150D}" srcId="{2736F3A3-3C63-974E-B5CE-CB4A39E90318}" destId="{C03EB36B-88B4-5541-8D53-B26E5293EFEF}" srcOrd="2" destOrd="0" parTransId="{82D3EDE2-B1C6-754A-B37A-40AAC04CF837}" sibTransId="{8DEDFCEE-0602-D243-BE63-C460D2A23C89}"/>
    <dgm:cxn modelId="{96284C3E-F7B5-0744-8345-D6662B3DD106}" type="presOf" srcId="{8598CCF9-A7BD-3247-97B0-E3454B1FAD9F}" destId="{E46D89E8-C022-AD4D-BC6E-F28563596358}" srcOrd="0" destOrd="2" presId="urn:microsoft.com/office/officeart/2005/8/layout/hChevron3"/>
    <dgm:cxn modelId="{ED95214B-0869-6940-9F1C-ACC0CCE0301A}" type="presOf" srcId="{1555C98F-0E9B-A24D-9CF2-B24F352970DA}" destId="{2725C381-0DAE-254B-8EF9-E2B23F7B6B4C}" srcOrd="0" destOrd="1" presId="urn:microsoft.com/office/officeart/2005/8/layout/hChevron3"/>
    <dgm:cxn modelId="{FF043152-0A4D-DA4A-B45A-217CD82A42E5}" type="presOf" srcId="{D5B9FBC3-7A09-E147-B164-177F1E029A31}" destId="{2725C381-0DAE-254B-8EF9-E2B23F7B6B4C}" srcOrd="0" destOrd="4" presId="urn:microsoft.com/office/officeart/2005/8/layout/hChevron3"/>
    <dgm:cxn modelId="{7A97CE5F-C31D-844B-BE24-B9DBE590FB81}" srcId="{1555C98F-0E9B-A24D-9CF2-B24F352970DA}" destId="{B6784515-8CD1-5E4F-8A9A-7C32D9C208C6}" srcOrd="0" destOrd="0" parTransId="{5358F7F2-4FD3-5C43-943D-A4D71E6A84F6}" sibTransId="{280E0F84-435D-FD42-87B6-D8763333A0FD}"/>
    <dgm:cxn modelId="{06B0C965-E2C6-AB48-B36B-B24E02CF90BD}" type="presOf" srcId="{C03EB36B-88B4-5541-8D53-B26E5293EFEF}" destId="{BD595C3E-1D5A-DC42-8D12-A4CAE0C5D692}" srcOrd="0" destOrd="3" presId="urn:microsoft.com/office/officeart/2005/8/layout/hChevron3"/>
    <dgm:cxn modelId="{B0F27676-3B2F-F341-BAE7-7E2F02F685EE}" type="presOf" srcId="{BE260DD8-07A8-5446-9D9B-5073879086DD}" destId="{BD595C3E-1D5A-DC42-8D12-A4CAE0C5D692}" srcOrd="0" destOrd="1" presId="urn:microsoft.com/office/officeart/2005/8/layout/hChevron3"/>
    <dgm:cxn modelId="{90E4E58B-B08D-CC44-873D-22732EA70F11}" type="presOf" srcId="{2736F3A3-3C63-974E-B5CE-CB4A39E90318}" destId="{BD595C3E-1D5A-DC42-8D12-A4CAE0C5D692}" srcOrd="0" destOrd="0" presId="urn:microsoft.com/office/officeart/2005/8/layout/hChevron3"/>
    <dgm:cxn modelId="{F0D3B193-39FA-4C42-BD55-3391B4713499}" type="presOf" srcId="{0FD31217-4BFA-D949-A9CD-0E9EFB9A798C}" destId="{2725C381-0DAE-254B-8EF9-E2B23F7B6B4C}" srcOrd="0" destOrd="3" presId="urn:microsoft.com/office/officeart/2005/8/layout/hChevron3"/>
    <dgm:cxn modelId="{18B1239E-8AC7-C646-838F-E2CFA8E351D4}" type="presOf" srcId="{3D0FC531-E76C-CC4F-8523-C8BD0DAA564E}" destId="{2725C381-0DAE-254B-8EF9-E2B23F7B6B4C}" srcOrd="0" destOrd="0" presId="urn:microsoft.com/office/officeart/2005/8/layout/hChevron3"/>
    <dgm:cxn modelId="{064773A5-68A3-0048-A6BE-988F382DB788}" type="presOf" srcId="{168E0E7C-32EB-2245-948A-9D1089352940}" destId="{BD595C3E-1D5A-DC42-8D12-A4CAE0C5D692}" srcOrd="0" destOrd="2" presId="urn:microsoft.com/office/officeart/2005/8/layout/hChevron3"/>
    <dgm:cxn modelId="{CD8DABBF-E258-3F4D-A382-E0A292057CAB}" srcId="{2736F3A3-3C63-974E-B5CE-CB4A39E90318}" destId="{BE260DD8-07A8-5446-9D9B-5073879086DD}" srcOrd="0" destOrd="0" parTransId="{2EA3232A-DCAB-444A-9007-ECDA17825BBA}" sibTransId="{F37B9F28-E51A-4745-A0FA-B98D29473428}"/>
    <dgm:cxn modelId="{EE63A2C1-C10E-5943-957C-2F7B9E5B72D1}" type="presOf" srcId="{610C193A-C0DA-B24B-853C-E7A0808AC4D4}" destId="{E46D89E8-C022-AD4D-BC6E-F28563596358}" srcOrd="0" destOrd="0" presId="urn:microsoft.com/office/officeart/2005/8/layout/hChevron3"/>
    <dgm:cxn modelId="{BDCE68C2-1994-244F-B04A-26568F3586F6}" srcId="{B073E0CD-2D37-AA48-834D-7A96FC57C449}" destId="{3D0FC531-E76C-CC4F-8523-C8BD0DAA564E}" srcOrd="0" destOrd="0" parTransId="{A2D22120-B1FE-7F4F-BCBA-FCC2142D15BB}" sibTransId="{10DAC40B-1116-1041-A25D-E8C068E667B8}"/>
    <dgm:cxn modelId="{7834B0C6-26EC-5943-8D40-65DE3F51BBF4}" srcId="{3D0FC531-E76C-CC4F-8523-C8BD0DAA564E}" destId="{1555C98F-0E9B-A24D-9CF2-B24F352970DA}" srcOrd="0" destOrd="0" parTransId="{6C1CE6C5-DBD6-E748-BE6D-0E67944C82FC}" sibTransId="{E1954EAC-3D57-8E44-B19A-182D9D47261D}"/>
    <dgm:cxn modelId="{25C144C9-2C5B-BA4A-B796-4779DCDA9B60}" srcId="{2736F3A3-3C63-974E-B5CE-CB4A39E90318}" destId="{168E0E7C-32EB-2245-948A-9D1089352940}" srcOrd="1" destOrd="0" parTransId="{4DFB87E4-5996-7442-9B97-FF0964C7609A}" sibTransId="{0BEEA000-F034-914E-9DE9-6C7E68EDC859}"/>
    <dgm:cxn modelId="{D09834CC-8D51-A144-87BF-44DE773B5E24}" srcId="{B073E0CD-2D37-AA48-834D-7A96FC57C449}" destId="{610C193A-C0DA-B24B-853C-E7A0808AC4D4}" srcOrd="1" destOrd="0" parTransId="{13BD6D18-21CE-FD4E-8A73-87DF6BFE440F}" sibTransId="{4B7C349F-3CF7-894F-AB80-1A394C62D199}"/>
    <dgm:cxn modelId="{9BF317D4-52A5-6A48-8A6F-F777ED81C53A}" srcId="{3D0FC531-E76C-CC4F-8523-C8BD0DAA564E}" destId="{D5B9FBC3-7A09-E147-B164-177F1E029A31}" srcOrd="2" destOrd="0" parTransId="{C20C24EE-00B0-7748-A54F-AE21861D50FC}" sibTransId="{AC77EF5A-3768-084B-A4E0-BFE044413483}"/>
    <dgm:cxn modelId="{7BD11AD6-9690-4946-8CD8-AD7B237F3D28}" srcId="{B073E0CD-2D37-AA48-834D-7A96FC57C449}" destId="{2736F3A3-3C63-974E-B5CE-CB4A39E90318}" srcOrd="2" destOrd="0" parTransId="{498549CF-2EE5-7843-BF84-6CBC76AF41AD}" sibTransId="{0CD01EEC-C276-5A45-8365-4D3B2279988F}"/>
    <dgm:cxn modelId="{C9C12CE8-7B2D-CE44-8CE2-ABA7856AE31B}" srcId="{3D0FC531-E76C-CC4F-8523-C8BD0DAA564E}" destId="{0FD31217-4BFA-D949-A9CD-0E9EFB9A798C}" srcOrd="1" destOrd="0" parTransId="{B3C96065-B436-ED43-B436-438F61FFD558}" sibTransId="{B922B300-38FB-F34B-ADF5-9679CD31D194}"/>
    <dgm:cxn modelId="{08075FFE-181F-BF46-99C0-892B9B3C6C06}" type="presOf" srcId="{4EAA6CCA-427B-384D-89BD-505D7BBA9851}" destId="{E46D89E8-C022-AD4D-BC6E-F28563596358}" srcOrd="0" destOrd="1" presId="urn:microsoft.com/office/officeart/2005/8/layout/hChevron3"/>
    <dgm:cxn modelId="{F48CCE1C-69A6-F446-97C5-2A3AC57386A6}" type="presParOf" srcId="{273CDF4B-F328-B24E-81C2-98495677E8FE}" destId="{2725C381-0DAE-254B-8EF9-E2B23F7B6B4C}" srcOrd="0" destOrd="0" presId="urn:microsoft.com/office/officeart/2005/8/layout/hChevron3"/>
    <dgm:cxn modelId="{2B772498-5F1B-984C-964C-BC5D3E69EAE5}" type="presParOf" srcId="{273CDF4B-F328-B24E-81C2-98495677E8FE}" destId="{577071CB-8C5A-5147-AFAA-0F8E99430E3F}" srcOrd="1" destOrd="0" presId="urn:microsoft.com/office/officeart/2005/8/layout/hChevron3"/>
    <dgm:cxn modelId="{AEA7B27C-387D-7D4D-9E23-B104E23DCE75}" type="presParOf" srcId="{273CDF4B-F328-B24E-81C2-98495677E8FE}" destId="{E46D89E8-C022-AD4D-BC6E-F28563596358}" srcOrd="2" destOrd="0" presId="urn:microsoft.com/office/officeart/2005/8/layout/hChevron3"/>
    <dgm:cxn modelId="{DAA8A91B-957E-6148-91F0-684AD12678EB}" type="presParOf" srcId="{273CDF4B-F328-B24E-81C2-98495677E8FE}" destId="{25EFE2D8-8E6D-4144-B393-C5568986FDE6}" srcOrd="3" destOrd="0" presId="urn:microsoft.com/office/officeart/2005/8/layout/hChevron3"/>
    <dgm:cxn modelId="{FE7BA57A-BE62-CF4B-A413-EF314825CCC3}" type="presParOf" srcId="{273CDF4B-F328-B24E-81C2-98495677E8FE}" destId="{BD595C3E-1D5A-DC42-8D12-A4CAE0C5D69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5C381-0DAE-254B-8EF9-E2B23F7B6B4C}">
      <dsp:nvSpPr>
        <dsp:cNvPr id="0" name=""/>
        <dsp:cNvSpPr/>
      </dsp:nvSpPr>
      <dsp:spPr>
        <a:xfrm>
          <a:off x="4452" y="1027931"/>
          <a:ext cx="3893277" cy="3114621"/>
        </a:xfrm>
        <a:prstGeom prst="homePlate">
          <a:avLst>
            <a:gd name="adj" fmla="val 25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46" tIns="71120" rIns="549385" bIns="7112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 Idea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Initial Idea: </a:t>
          </a:r>
          <a:r>
            <a:rPr lang="en-US" sz="1600" kern="1200" dirty="0"/>
            <a:t>Fantasy Football Player Prediction Models</a:t>
          </a:r>
        </a:p>
        <a:p>
          <a:pPr marL="342900" lvl="2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Difficulty</a:t>
          </a:r>
          <a:r>
            <a:rPr lang="en-US" sz="1600" kern="1200" dirty="0"/>
            <a:t>: Predicting Player injury occurrence, longevity, and impact.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Final Idea: </a:t>
          </a:r>
          <a:r>
            <a:rPr lang="en-US" sz="1600" kern="1200" dirty="0"/>
            <a:t>Predicting the Outcomes of NFL Game</a:t>
          </a:r>
          <a:r>
            <a:rPr lang="en-US" sz="1800" kern="1200" dirty="0"/>
            <a:t>s 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4452" y="1027931"/>
        <a:ext cx="3503949" cy="3114621"/>
      </dsp:txXfrm>
    </dsp:sp>
    <dsp:sp modelId="{E46D89E8-C022-AD4D-BC6E-F28563596358}">
      <dsp:nvSpPr>
        <dsp:cNvPr id="0" name=""/>
        <dsp:cNvSpPr/>
      </dsp:nvSpPr>
      <dsp:spPr>
        <a:xfrm>
          <a:off x="6238133" y="1027931"/>
          <a:ext cx="3893277" cy="3114621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46" tIns="71120" rIns="137346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Approach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approach to predicting the outcome of NFL games is to use previous game data in predicting upcoming NFL games</a:t>
          </a:r>
        </a:p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</dsp:txBody>
      <dsp:txXfrm>
        <a:off x="7016788" y="1027931"/>
        <a:ext cx="2335967" cy="3114621"/>
      </dsp:txXfrm>
    </dsp:sp>
    <dsp:sp modelId="{BD595C3E-1D5A-DC42-8D12-A4CAE0C5D692}">
      <dsp:nvSpPr>
        <dsp:cNvPr id="0" name=""/>
        <dsp:cNvSpPr/>
      </dsp:nvSpPr>
      <dsp:spPr>
        <a:xfrm>
          <a:off x="3119073" y="1027931"/>
          <a:ext cx="3893277" cy="3114621"/>
        </a:xfrm>
        <a:prstGeom prst="chevron">
          <a:avLst>
            <a:gd name="adj" fmla="val 25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46" tIns="71120" rIns="137346" bIns="7112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Retrieval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data used was downloaded from Kaggle.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dataset used ESPN to retrieve the data dating back to the 2002-2003 NFL Season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Includes various game statistics</a:t>
          </a:r>
          <a:r>
            <a:rPr lang="en-US" sz="1800" kern="1200" dirty="0"/>
            <a:t>.</a:t>
          </a:r>
        </a:p>
      </dsp:txBody>
      <dsp:txXfrm>
        <a:off x="3897728" y="1027931"/>
        <a:ext cx="2335967" cy="311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EDC6E-588F-0B45-81BC-FBB7AE6335A9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BD2B-1960-4949-BC81-BEC3EF73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BD2B-1960-4949-BC81-BEC3EF73B5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BD2B-1960-4949-BC81-BEC3EF73B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BD2B-1960-4949-BC81-BEC3EF73B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D32A-2F51-7608-C880-B5309E8EB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9352A-CE2D-5E75-6F50-8B0AA454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4D10-1F1D-FDFF-E4B4-F0835601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403E-C4D7-2786-8C42-F1C07EC8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2E74-31CE-8C5D-2119-DC798D14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BF77-D0A8-7868-AC66-6DCAA2A9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F98E9-8755-B2F5-078F-DD2A0BA4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19C8-C744-A502-466C-DB472BDB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F333-D5FE-24ED-E50E-F810F99A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A3F6-D4A5-C0E8-D8B6-67607E2E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69069-E161-8797-8FE9-A9EE79125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60644-DF87-B1E8-8996-E58182CB0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11B6-0626-85E0-84FA-C1BD7105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FA27-D9D3-E739-2CE4-85E740F4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74F4-ED6C-D1DC-6BD2-655E3D46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9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41B5-88BD-118A-ED3E-6839C44F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D5CC-1266-A20D-4068-38C78EC2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4449-0CE0-EA6F-7661-58150977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F0D7-9217-247F-34E4-A603FB93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8D34-A44F-B98C-9998-447454D0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8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8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9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6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6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0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5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5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5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FD7C-FE2E-619E-71B5-FF86DD14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6DDD-A3F3-A1AE-5F06-EE0E2BCD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6E39-E93C-69E7-B7F7-8168491F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1C11-24FA-9447-B2EB-40BE6B57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DE2-1ADC-254C-520B-ABDAC4D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DD74-A7EA-8D92-DFD9-A6FF7840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9FD0-952A-16C2-A939-95EBC5F5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9EC49-A68D-8F93-2B7C-6E70617DC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5EB72-61D6-5A8E-CDEF-0F4BD399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5A235-A539-DF0E-8343-00957568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FF174-B4BD-C84D-B0AF-D7DDC488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60A6-7104-1298-E3E5-9BACB917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0CC1-5F77-C6D6-D07C-AF05FC12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743FA-ABB5-9AC2-CC76-4205727C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6499F-850C-18DF-88D2-ACFA204E6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EFCA1-0803-9918-9148-1FDC06849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5F899-2CFA-BA7A-C4EB-F75647FF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0E73B-A998-E4BC-4779-92415B28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4ED8B-4BE6-35A2-BE3E-8DCB67A1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3F21-D461-D398-0EFC-7D7481C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3EDEC-A22C-0EE9-418B-D5A5FFC6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3F096-A5B3-F8EE-0AF4-31A31A7C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AA7A6-1D1F-C77A-50EE-ECC4E7CD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F0C2-56C4-B3D7-027B-017B409E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98406-33D4-1E01-403C-BB1D8AC5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BDA99-335B-9DE6-CB00-18B4AC6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06C6-6A1E-2BD7-5414-96565A00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3301-CCDC-B449-4899-BBD56D53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0008-63AC-B62F-D371-0D31A00F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C45CE-72BF-0B5C-1220-31F61115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660D8-D8B9-8941-1AF5-B080CF0C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7FC6-4448-77AF-9881-C58F9633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D09C-2DBD-C668-F4C3-D299120C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BB680-FF12-659E-0CCE-A51D90696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A283-45B7-81AB-F455-74C30FC3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E6B4-9A8A-24EA-419C-7C47EE7A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01EF-08EE-01CC-57F5-32517807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B8824-E948-5CB6-2E59-2A15DB0F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FABF-6E4E-E56B-9BC0-B4D3EBE6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BFD9-8C17-F0AF-C180-938DA53B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BF28-52FC-5FC1-E18D-6ECD18F6C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C89B-C564-4B04-55B0-1A525043A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2141-C764-86C6-9E49-F8603AD7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1DEC53-7356-FB46-8C46-723017EBC79F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8A6E2-3664-EF44-9D6F-071E7E22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pointing at a calendar&#10;&#10;Description automatically generated">
            <a:extLst>
              <a:ext uri="{FF2B5EF4-FFF2-40B4-BE49-F238E27FC236}">
                <a16:creationId xmlns:a16="http://schemas.microsoft.com/office/drawing/2014/main" id="{6B5D2983-07A9-C4E0-890B-343AF83F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0"/>
            <a:ext cx="12196329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60DE1-F544-2205-2F10-24780D146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1707"/>
            <a:ext cx="9144000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</a:rPr>
              <a:t>Predicting NFL Outcomes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C7ACA-3565-E3EE-7F93-E31A8E834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9864" y="3617469"/>
            <a:ext cx="2338136" cy="695158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Nick Romano</a:t>
            </a:r>
          </a:p>
        </p:txBody>
      </p:sp>
    </p:spTree>
    <p:extLst>
      <p:ext uri="{BB962C8B-B14F-4D97-AF65-F5344CB8AC3E}">
        <p14:creationId xmlns:p14="http://schemas.microsoft.com/office/powerpoint/2010/main" val="10705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389B18-D3ED-72A6-4743-7E340A3C0D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218989"/>
              </p:ext>
            </p:extLst>
          </p:nvPr>
        </p:nvGraphicFramePr>
        <p:xfrm>
          <a:off x="1030287" y="1301639"/>
          <a:ext cx="10131425" cy="517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598EE6-232C-A620-9F4E-148E2643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73506"/>
            <a:ext cx="10131425" cy="1456267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4111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95E4D7-335F-2890-7155-EAFB23F1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6147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D2197-9312-9A30-A909-80DE2FE0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26734"/>
            <a:ext cx="4996922" cy="617008"/>
          </a:xfrm>
        </p:spPr>
        <p:txBody>
          <a:bodyPr/>
          <a:lstStyle/>
          <a:p>
            <a:r>
              <a:rPr lang="en-US" dirty="0"/>
              <a:t>Interesting Insights Found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A92238-6432-AB3C-3489-E39CB6D5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3685477" cy="29209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Starting in 2011-2012, there has been an uptick in the number of passing plays ran per game and a downturn of the number rushing plays per game.</a:t>
            </a:r>
          </a:p>
          <a:p>
            <a:r>
              <a:rPr lang="en-US" dirty="0"/>
              <a:t>Inclusion of playoff games create an imbalance of games played per season for each team.</a:t>
            </a:r>
          </a:p>
          <a:p>
            <a:r>
              <a:rPr lang="en-US" dirty="0"/>
              <a:t>Home field advantage – home teams 53% winning percentage dating back to 2002.</a:t>
            </a:r>
          </a:p>
          <a:p>
            <a:endParaRPr lang="en-US" dirty="0"/>
          </a:p>
        </p:txBody>
      </p:sp>
      <p:pic>
        <p:nvPicPr>
          <p:cNvPr id="3" name="Content Placeholder 2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A9CFE2D7-6168-22AD-6BD4-C770B6181E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44437" y="2226734"/>
            <a:ext cx="7326353" cy="366317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D01307-DC8E-9AFD-CF60-799A4389CA95}"/>
              </a:ext>
            </a:extLst>
          </p:cNvPr>
          <p:cNvSpPr/>
          <p:nvPr/>
        </p:nvSpPr>
        <p:spPr>
          <a:xfrm>
            <a:off x="7906216" y="2843742"/>
            <a:ext cx="2453268" cy="12145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7C32-0BB5-DF72-0158-45AE1624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49442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Methods &amp;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7A7D-9230-DA53-F1EE-75ECDA39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BAC3-C754-FF45-70E8-B83D732520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trying to use previous game statistics to predict future NFL Games, a moving average was used to calculate the average statistics over the past 4 games.</a:t>
            </a:r>
          </a:p>
          <a:p>
            <a:pPr lvl="1"/>
            <a:r>
              <a:rPr lang="en-US" dirty="0"/>
              <a:t>Data was split into 32 </a:t>
            </a:r>
            <a:r>
              <a:rPr lang="en-US" dirty="0" err="1"/>
              <a:t>dataframes</a:t>
            </a:r>
            <a:r>
              <a:rPr lang="en-US" dirty="0"/>
              <a:t>, the manipulation was applied to each 32 </a:t>
            </a:r>
            <a:r>
              <a:rPr lang="en-US" dirty="0" err="1"/>
              <a:t>dataframes</a:t>
            </a:r>
            <a:r>
              <a:rPr lang="en-US" dirty="0"/>
              <a:t>, then the 32 </a:t>
            </a:r>
            <a:r>
              <a:rPr lang="en-US" dirty="0" err="1"/>
              <a:t>dataframes</a:t>
            </a:r>
            <a:r>
              <a:rPr lang="en-US" dirty="0"/>
              <a:t> were written back into a single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With the trend toward a more passing oriented style of offense, the data was trimmed down to only include games since 2012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897C-80F0-EF93-72A1-19142A09E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BC524-C6F3-4239-04B4-0560FBAF09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Preliminary modeling: KNN Classifier Model</a:t>
            </a:r>
          </a:p>
          <a:p>
            <a:r>
              <a:rPr lang="en-US" dirty="0"/>
              <a:t>Final Modeling: KNN Classifier, Gaussian Naive Bayes Classifier, and Random Forest Models</a:t>
            </a:r>
          </a:p>
        </p:txBody>
      </p:sp>
    </p:spTree>
    <p:extLst>
      <p:ext uri="{BB962C8B-B14F-4D97-AF65-F5344CB8AC3E}">
        <p14:creationId xmlns:p14="http://schemas.microsoft.com/office/powerpoint/2010/main" val="37429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ABEC-68E2-0E26-0C99-B1647B5C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3741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Preliminary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DAF81-1F91-75F3-0273-8FFD480D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850065"/>
            <a:ext cx="4996923" cy="944464"/>
          </a:xfrm>
        </p:spPr>
        <p:txBody>
          <a:bodyPr anchor="t"/>
          <a:lstStyle/>
          <a:p>
            <a:r>
              <a:rPr lang="en-US" dirty="0"/>
              <a:t>Optimal Number of Neighbors: 21</a:t>
            </a:r>
          </a:p>
        </p:txBody>
      </p:sp>
      <p:pic>
        <p:nvPicPr>
          <p:cNvPr id="8" name="Content Placeholder 7" descr="A graph showing the number of neighbors&#10;&#10;Description automatically generated">
            <a:extLst>
              <a:ext uri="{FF2B5EF4-FFF2-40B4-BE49-F238E27FC236}">
                <a16:creationId xmlns:a16="http://schemas.microsoft.com/office/drawing/2014/main" id="{8BF1C916-2B10-5C7B-AE3E-B48592FD9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870201"/>
            <a:ext cx="4995333" cy="33302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81683-A2A0-BF68-1E10-60862B226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3" y="1850065"/>
            <a:ext cx="4996922" cy="944464"/>
          </a:xfrm>
        </p:spPr>
        <p:txBody>
          <a:bodyPr anchor="t"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6FDD1-F85A-E538-2EA2-8A38C7CDFA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Preliminary Model Used: KNN Classifier Model</a:t>
            </a:r>
          </a:p>
          <a:p>
            <a:r>
              <a:rPr lang="en-US" dirty="0"/>
              <a:t>Validation Data Used: 2022-2023 Season Games</a:t>
            </a:r>
          </a:p>
          <a:p>
            <a:r>
              <a:rPr lang="en-US" dirty="0"/>
              <a:t>Accuracy Scores</a:t>
            </a:r>
          </a:p>
          <a:p>
            <a:pPr lvl="1"/>
            <a:r>
              <a:rPr lang="en-US" dirty="0"/>
              <a:t>Testing Data: 63%</a:t>
            </a:r>
          </a:p>
          <a:p>
            <a:pPr lvl="1"/>
            <a:r>
              <a:rPr lang="en-US" dirty="0"/>
              <a:t>Validation Data: 61%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7AF2B-92EF-333E-EB59-2F2FC0ADA396}"/>
              </a:ext>
            </a:extLst>
          </p:cNvPr>
          <p:cNvCxnSpPr>
            <a:cxnSpLocks/>
          </p:cNvCxnSpPr>
          <p:nvPr/>
        </p:nvCxnSpPr>
        <p:spPr>
          <a:xfrm>
            <a:off x="3657599" y="3274828"/>
            <a:ext cx="0" cy="259814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9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7AE0-CACC-E9C1-7F1C-2DD858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0131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Final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213A-40C1-810A-F6D4-E3BB94E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r>
              <a:rPr lang="en-US" dirty="0"/>
              <a:t>Aspects built on from preliminary model/results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A6889-9AB1-4066-D17C-1E7682C2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86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Incorporated different moving average periods, to find the optimal period of games to look back on (14 games).</a:t>
            </a:r>
          </a:p>
          <a:p>
            <a:r>
              <a:rPr lang="en-US" dirty="0"/>
              <a:t>Incorporated Gaussian Naive-Bayes and Random Forest Models on top of the K-Nearest Neighbor Model.</a:t>
            </a:r>
          </a:p>
          <a:p>
            <a:pPr lvl="1"/>
            <a:r>
              <a:rPr lang="en-US" dirty="0"/>
              <a:t>With the KNN Model, the weights = “distance” parameter was used.</a:t>
            </a:r>
          </a:p>
          <a:p>
            <a:r>
              <a:rPr lang="en-US" dirty="0"/>
              <a:t>Created models after condensing the data to the top ¼ of the more important features (22), and also balancing the data so there are an equal amount of home and away win games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FEBE7-E697-D9A1-A9F0-65C87583C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87" y="1962039"/>
            <a:ext cx="4996923" cy="576262"/>
          </a:xfrm>
        </p:spPr>
        <p:txBody>
          <a:bodyPr/>
          <a:lstStyle/>
          <a:p>
            <a:r>
              <a:rPr lang="en-US" dirty="0"/>
              <a:t>Accuracy Scores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4271933-451F-6EA9-B0FD-1591FC42173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27285988"/>
              </p:ext>
            </p:extLst>
          </p:nvPr>
        </p:nvGraphicFramePr>
        <p:xfrm>
          <a:off x="5821887" y="2794529"/>
          <a:ext cx="6052219" cy="391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0">
                  <a:extLst>
                    <a:ext uri="{9D8B030D-6E8A-4147-A177-3AD203B41FA5}">
                      <a16:colId xmlns:a16="http://schemas.microsoft.com/office/drawing/2014/main" val="1474924791"/>
                    </a:ext>
                  </a:extLst>
                </a:gridCol>
                <a:gridCol w="1049445">
                  <a:extLst>
                    <a:ext uri="{9D8B030D-6E8A-4147-A177-3AD203B41FA5}">
                      <a16:colId xmlns:a16="http://schemas.microsoft.com/office/drawing/2014/main" val="917648628"/>
                    </a:ext>
                  </a:extLst>
                </a:gridCol>
                <a:gridCol w="1282654">
                  <a:extLst>
                    <a:ext uri="{9D8B030D-6E8A-4147-A177-3AD203B41FA5}">
                      <a16:colId xmlns:a16="http://schemas.microsoft.com/office/drawing/2014/main" val="2838803085"/>
                    </a:ext>
                  </a:extLst>
                </a:gridCol>
                <a:gridCol w="1328646">
                  <a:extLst>
                    <a:ext uri="{9D8B030D-6E8A-4147-A177-3AD203B41FA5}">
                      <a16:colId xmlns:a16="http://schemas.microsoft.com/office/drawing/2014/main" val="991045239"/>
                    </a:ext>
                  </a:extLst>
                </a:gridCol>
                <a:gridCol w="1210444">
                  <a:extLst>
                    <a:ext uri="{9D8B030D-6E8A-4147-A177-3AD203B41FA5}">
                      <a16:colId xmlns:a16="http://schemas.microsoft.com/office/drawing/2014/main" val="1695994841"/>
                    </a:ext>
                  </a:extLst>
                </a:gridCol>
              </a:tblGrid>
              <a:tr h="54548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Gaussian NB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54702"/>
                  </a:ext>
                </a:extLst>
              </a:tr>
              <a:tr h="5454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 Game AVG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64.444%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63.704%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62.963%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723962"/>
                  </a:ext>
                </a:extLst>
              </a:tr>
              <a:tr h="54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Validation Data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63.197%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65.506%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60.595%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764035"/>
                  </a:ext>
                </a:extLst>
              </a:tr>
              <a:tr h="545483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14 Game AVG</a:t>
                      </a:r>
                    </a:p>
                    <a:p>
                      <a:pPr algn="ctr"/>
                      <a:r>
                        <a:rPr lang="en-US" sz="1200" dirty="0"/>
                        <a:t>Condensed to top ¼ important features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60.370%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63.604%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61.852%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290030"/>
                  </a:ext>
                </a:extLst>
              </a:tr>
              <a:tr h="54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Validation Data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58.736%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65.428%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62.082%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84854"/>
                  </a:ext>
                </a:extLst>
              </a:tr>
              <a:tr h="545483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14 Game AVG</a:t>
                      </a:r>
                    </a:p>
                    <a:p>
                      <a:pPr algn="ctr"/>
                      <a:r>
                        <a:rPr lang="en-US" sz="1200" dirty="0"/>
                        <a:t>Balanced for Home and Away team Wins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61.088%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58.159%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317693"/>
                  </a:ext>
                </a:extLst>
              </a:tr>
              <a:tr h="54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Validation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61.066%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61.066%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443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4DF-9891-BF3A-9244-096EB24A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4373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Future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90A2-FDB3-05B7-994B-2BA9678D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88114-A5CE-9E87-48E3-7263FC259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Considering a winder period window appeared to improve the accuracy of the models in relation of the preliminary model.</a:t>
            </a:r>
          </a:p>
          <a:p>
            <a:r>
              <a:rPr lang="en-US" dirty="0"/>
              <a:t>Gaussian Naive Bayes performed the best across the 3 models.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7EE60-01CB-C332-E6E3-2AC0C1AC8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3" y="2226734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D2E14-BB42-B856-0415-EFFE5D323D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Updating the original dataset as future NFL Games are being played.</a:t>
            </a:r>
          </a:p>
          <a:p>
            <a:r>
              <a:rPr lang="en-US" dirty="0"/>
              <a:t>Considering a weighted moving average – a moving average that givers more weight to the more recent gams within the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9199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C747-FAE9-0587-E492-6A0D4E13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DC10-CC14-47D5-5CC5-C5D5D6FB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5867"/>
            <a:ext cx="10131425" cy="3725332"/>
          </a:xfrm>
        </p:spPr>
        <p:txBody>
          <a:bodyPr/>
          <a:lstStyle/>
          <a:p>
            <a:r>
              <a:rPr lang="en-US" dirty="0"/>
              <a:t>Looking back at the project, getting the data in the desired from of the moving averages took longer than expected. This was mainly due to trying to find a way to combine the 32 different </a:t>
            </a:r>
            <a:r>
              <a:rPr lang="en-US" dirty="0" err="1"/>
              <a:t>dataframes</a:t>
            </a:r>
            <a:r>
              <a:rPr lang="en-US" dirty="0"/>
              <a:t> for each moving average periods back into one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/>
              <a:t>For </a:t>
            </a:r>
            <a:r>
              <a:rPr lang="en-US" dirty="0"/>
              <a:t>the purposes of sports betting, accuracy scores in the mid-60’s is a good starting point with some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45487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A69356-A5B8-983E-36F4-B01B11A5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94600"/>
            <a:ext cx="10131427" cy="1468800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86766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2B4C55-C3D0-F740-AF75-D5981AC4BE71}">
  <we:reference id="4b785c87-866c-4bad-85d8-5d1ae467ac9a" version="3.14.0.0" store="EXCatalog" storeType="EXCatalog"/>
  <we:alternateReferences>
    <we:reference id="WA104381909" version="3.14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621</Words>
  <Application>Microsoft Macintosh PowerPoint</Application>
  <PresentationFormat>Widescreen</PresentationFormat>
  <Paragraphs>88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Office Theme</vt:lpstr>
      <vt:lpstr>Celestial</vt:lpstr>
      <vt:lpstr>Predicting NFL Outcomes Using Machine Learning</vt:lpstr>
      <vt:lpstr>Project Overview</vt:lpstr>
      <vt:lpstr>Exploratory Data Analysis</vt:lpstr>
      <vt:lpstr>Methods &amp; Modeling</vt:lpstr>
      <vt:lpstr>Preliminary Results</vt:lpstr>
      <vt:lpstr>Final Results</vt:lpstr>
      <vt:lpstr>Future Considerations</vt:lpstr>
      <vt:lpstr>Reflection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Outcomes Using Machine Learning</dc:title>
  <dc:creator>Nick Romano</dc:creator>
  <cp:lastModifiedBy>Nick Romano</cp:lastModifiedBy>
  <cp:revision>14</cp:revision>
  <dcterms:created xsi:type="dcterms:W3CDTF">2024-04-09T18:34:47Z</dcterms:created>
  <dcterms:modified xsi:type="dcterms:W3CDTF">2024-04-28T21:06:05Z</dcterms:modified>
</cp:coreProperties>
</file>