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3" r:id="rId4"/>
    <p:sldId id="264" r:id="rId5"/>
    <p:sldId id="257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81" r:id="rId16"/>
    <p:sldId id="280" r:id="rId17"/>
    <p:sldId id="275" r:id="rId18"/>
    <p:sldId id="276" r:id="rId19"/>
    <p:sldId id="277" r:id="rId20"/>
    <p:sldId id="278" r:id="rId21"/>
    <p:sldId id="259" r:id="rId2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126"/>
    <a:srgbClr val="E42608"/>
    <a:srgbClr val="0B6EC5"/>
    <a:srgbClr val="308BC5"/>
    <a:srgbClr val="2C43C5"/>
    <a:srgbClr val="60C634"/>
    <a:srgbClr val="FFE92C"/>
    <a:srgbClr val="FFF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92" autoAdjust="0"/>
  </p:normalViewPr>
  <p:slideViewPr>
    <p:cSldViewPr snapToGrid="0" snapToObjects="1">
      <p:cViewPr>
        <p:scale>
          <a:sx n="95" d="100"/>
          <a:sy n="95" d="100"/>
        </p:scale>
        <p:origin x="-2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C5475-36A7-FE48-B9D6-FC0F54AC54F3}" type="datetimeFigureOut">
              <a:rPr kumimoji="1" lang="ja-JP" altLang="en-US" smtClean="0"/>
              <a:t>25/06/2013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2CF1-BF46-0142-A697-4C43009651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5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5AC61-5D75-B14C-8B4D-3452DE5BE480}" type="datetimeFigureOut">
              <a:rPr kumimoji="1" lang="ja-JP" altLang="en-US" smtClean="0"/>
              <a:t>25/06/2013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7216-1CE3-9B4D-BCE4-A1E989055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77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GB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96FB-E4BE-FD42-9200-EC6BCCC7E2B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5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AB22-69BC-BE42-AEE4-01E4609CDBB6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1994-12ED-B544-9E28-D46BA08DB397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1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525B-978D-9840-AE1A-38FAC1F374C5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2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AC2-6BAB-D943-AA46-510CABD55335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35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355-E52B-8F4C-AF15-EFAAD38FD5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0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9A9C-38BC-E747-B7D3-F38E78C34989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87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F669-4B75-BE4A-9071-45DA4DEB9ACE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9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D2B2-5B11-A241-9707-300BDE08A4C9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1103-5702-2B45-A3F0-108D05B7B345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7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GB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A7B8-48F8-D74B-A910-01001C3E01CF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ja-JP" smtClean="0"/>
              <a:t>Click to edit Master text styles</a:t>
            </a:r>
          </a:p>
          <a:p>
            <a:pPr lvl="1"/>
            <a:r>
              <a:rPr kumimoji="1" lang="en-GB" altLang="ja-JP" smtClean="0"/>
              <a:t>Second level</a:t>
            </a:r>
          </a:p>
          <a:p>
            <a:pPr lvl="2"/>
            <a:r>
              <a:rPr kumimoji="1" lang="en-GB" altLang="ja-JP" smtClean="0"/>
              <a:t>Third level</a:t>
            </a:r>
          </a:p>
          <a:p>
            <a:pPr lvl="3"/>
            <a:r>
              <a:rPr kumimoji="1" lang="en-GB" altLang="ja-JP" smtClean="0"/>
              <a:t>Fourth level</a:t>
            </a:r>
          </a:p>
          <a:p>
            <a:pPr lvl="4"/>
            <a:r>
              <a:rPr kumimoji="1" lang="en-GB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BCED-FF1E-D44A-80EA-43F9C660F893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6894-B867-9045-9732-02F0FD7EDE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developer.mozilla.org/en-US/docs/Web/CSS/@support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gsma.com/technicalprojects/smarter-application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hyperlink" Target="http://www.gsma.com/technicalprojects/smarter-applications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hyperlink" Target="http://www.gsma.com/technicalprojects/smarter-applications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www.gsma.com/technicalprojects/smarter-applications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1338828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Natasha Rooney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Web Technologist</a:t>
            </a:r>
            <a:endParaRPr lang="en-US" altLang="ja-JP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GSM </a:t>
            </a:r>
            <a:r>
              <a:rPr kumimoji="1"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Association</a:t>
            </a:r>
            <a:endParaRPr kumimoji="1" lang="en-US" altLang="ja-JP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@</a:t>
            </a:r>
            <a:r>
              <a:rPr lang="en-US" altLang="ja-JP" dirty="0" err="1" smtClean="0">
                <a:solidFill>
                  <a:schemeClr val="bg1"/>
                </a:solidFill>
                <a:latin typeface="Helvetica"/>
                <a:cs typeface="Helvetica"/>
              </a:rPr>
              <a:t>thisNatasha</a:t>
            </a:r>
            <a:endParaRPr kumimoji="1" lang="ja-JP" alt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2649231"/>
            <a:ext cx="821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Helvetica"/>
                <a:cs typeface="Helvetica"/>
              </a:rPr>
              <a:t>Playing fair with the </a:t>
            </a:r>
            <a:r>
              <a:rPr lang="en-US" altLang="ja-JP" sz="3600" b="1" dirty="0" smtClean="0">
                <a:solidFill>
                  <a:srgbClr val="60C634"/>
                </a:solidFill>
                <a:latin typeface="Helvetica"/>
                <a:cs typeface="Helvetica"/>
              </a:rPr>
              <a:t>Network</a:t>
            </a:r>
            <a:endParaRPr lang="en-US" altLang="ja-JP" sz="3600" b="1" dirty="0">
              <a:latin typeface="Helvetica"/>
              <a:cs typeface="Helvetica"/>
            </a:endParaRPr>
          </a:p>
          <a:p>
            <a:r>
              <a:rPr lang="en-US" altLang="ja-JP" sz="2400" dirty="0">
                <a:latin typeface="Helvetica"/>
                <a:cs typeface="Helvetica"/>
              </a:rPr>
              <a:t>Developing Smarter Apps for </a:t>
            </a:r>
            <a:r>
              <a:rPr lang="en-US" altLang="ja-JP" sz="2400" dirty="0" err="1">
                <a:latin typeface="Helvetica"/>
                <a:cs typeface="Helvetica"/>
              </a:rPr>
              <a:t>optimising</a:t>
            </a:r>
            <a:r>
              <a:rPr lang="en-US" altLang="ja-JP" sz="2400" dirty="0">
                <a:latin typeface="Helvetica"/>
                <a:cs typeface="Helvetica"/>
              </a:rPr>
              <a:t> network resources</a:t>
            </a:r>
            <a:endParaRPr kumimoji="1" lang="ja-JP" alt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321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199" y="0"/>
            <a:ext cx="32870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10/21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199" y="1514873"/>
            <a:ext cx="508292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ja-JP" sz="4800" dirty="0" smtClean="0">
                <a:latin typeface="Helvetica"/>
                <a:cs typeface="Helvetica"/>
              </a:rPr>
              <a:t>  Resources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000" dirty="0" err="1" smtClean="0">
                <a:latin typeface="Helvetica"/>
                <a:cs typeface="Helvetica"/>
              </a:rPr>
              <a:t>CanIUse.com</a:t>
            </a:r>
            <a:endParaRPr lang="en-US" altLang="ja-JP" sz="20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endParaRPr lang="en-US" altLang="ja-JP" sz="11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MobileHTML5.org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99" y="964809"/>
            <a:ext cx="321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Helvetica"/>
                <a:cs typeface="Helvetica"/>
              </a:rPr>
              <a:t>Feature Detection</a:t>
            </a:r>
          </a:p>
        </p:txBody>
      </p:sp>
      <p:pic>
        <p:nvPicPr>
          <p:cNvPr id="4" name="Picture 3" descr="Can-I-use.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29" y="3580192"/>
            <a:ext cx="5848773" cy="3987800"/>
          </a:xfrm>
          <a:prstGeom prst="rect">
            <a:avLst/>
          </a:prstGeom>
        </p:spPr>
      </p:pic>
      <p:pic>
        <p:nvPicPr>
          <p:cNvPr id="2" name="Picture 1" descr="mobilehtmlor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29" y="3580192"/>
            <a:ext cx="5848774" cy="34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199" y="0"/>
            <a:ext cx="32870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11/21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199" y="1514873"/>
            <a:ext cx="5082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ea"/>
              <a:buAutoNum type="circleNumDbPlain" startAt="2"/>
            </a:pPr>
            <a:r>
              <a:rPr lang="en-US" altLang="ja-JP" sz="4800" dirty="0" err="1" smtClean="0">
                <a:latin typeface="Helvetica"/>
                <a:cs typeface="Helvetica"/>
              </a:rPr>
              <a:t>Modernizr</a:t>
            </a:r>
            <a:endParaRPr lang="en-US" altLang="ja-JP" sz="4800" dirty="0" smtClean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199" y="964809"/>
            <a:ext cx="321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Helvetica"/>
                <a:cs typeface="Helvetica"/>
              </a:rPr>
              <a:t>Feature Detection</a:t>
            </a:r>
          </a:p>
        </p:txBody>
      </p:sp>
      <p:pic>
        <p:nvPicPr>
          <p:cNvPr id="3" name="Picture 2" descr="Modernizr  the feature detection library for HTML5 CS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96" y="1336842"/>
            <a:ext cx="6778208" cy="5521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433934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Creates JavaScript object</a:t>
            </a:r>
          </a:p>
          <a:p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Adds classes to &lt;</a:t>
            </a:r>
            <a:r>
              <a:rPr lang="en-US" altLang="ja-JP" sz="2000" dirty="0" smtClean="0">
                <a:latin typeface="Helvetica"/>
                <a:cs typeface="Helvetica"/>
              </a:rPr>
              <a:t>html</a:t>
            </a:r>
            <a:r>
              <a:rPr lang="en-US" altLang="ja-JP" sz="2000" dirty="0" smtClean="0">
                <a:latin typeface="Helvetica"/>
                <a:cs typeface="Helvetica"/>
              </a:rPr>
              <a:t>&gt;</a:t>
            </a:r>
            <a:endParaRPr lang="en-US" altLang="ja-JP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3189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199" y="0"/>
            <a:ext cx="32870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12/21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199" y="1514873"/>
            <a:ext cx="6708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ea"/>
              <a:buAutoNum type="circleNumDbPlain" startAt="3"/>
            </a:pPr>
            <a:r>
              <a:rPr lang="en-US" altLang="ja-JP" sz="4800" dirty="0" smtClean="0">
                <a:latin typeface="Helvetica"/>
                <a:cs typeface="Helvetica"/>
              </a:rPr>
              <a:t>Ask the Browser!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99" y="964809"/>
            <a:ext cx="321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Helvetica"/>
                <a:cs typeface="Helvetica"/>
              </a:rPr>
              <a:t>Feature Detection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4339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Is an </a:t>
            </a:r>
            <a:r>
              <a:rPr lang="en-US" altLang="ja-JP" sz="2000" dirty="0" smtClean="0">
                <a:latin typeface="Helvetica"/>
                <a:cs typeface="Helvetica"/>
              </a:rPr>
              <a:t>HTML</a:t>
            </a:r>
            <a:r>
              <a:rPr lang="en-US" altLang="ja-JP" sz="2000" dirty="0" smtClean="0">
                <a:latin typeface="Helvetica"/>
                <a:cs typeface="Helvetica"/>
              </a:rPr>
              <a:t> attribute created?</a:t>
            </a:r>
          </a:p>
          <a:p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Was a CSS style applied?</a:t>
            </a:r>
          </a:p>
          <a:p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Does this JavaScript API exist?</a:t>
            </a:r>
            <a:endParaRPr lang="en-US" altLang="ja-JP" sz="2000" dirty="0"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472" y="4284918"/>
            <a:ext cx="715210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8000"/>
                </a:solidFill>
                <a:latin typeface="Consolas"/>
                <a:cs typeface="Consolas"/>
              </a:rPr>
              <a:t>// test for audio</a:t>
            </a:r>
          </a:p>
          <a:p>
            <a:r>
              <a:rPr lang="en-US" altLang="ja-JP" sz="1600" dirty="0" smtClean="0">
                <a:latin typeface="Consolas"/>
                <a:cs typeface="Consolas"/>
              </a:rPr>
              <a:t>return </a:t>
            </a:r>
            <a:r>
              <a:rPr lang="en-US" altLang="ja-JP" sz="1600" dirty="0">
                <a:latin typeface="Consolas"/>
                <a:cs typeface="Consolas"/>
              </a:rPr>
              <a:t>!!</a:t>
            </a:r>
            <a:r>
              <a:rPr lang="en-US" altLang="ja-JP" sz="1600" dirty="0" err="1">
                <a:latin typeface="Consolas"/>
                <a:cs typeface="Consolas"/>
              </a:rPr>
              <a:t>document.createElement</a:t>
            </a:r>
            <a:r>
              <a:rPr lang="en-US" altLang="ja-JP" sz="1600" dirty="0">
                <a:latin typeface="Consolas"/>
                <a:cs typeface="Consolas"/>
              </a:rPr>
              <a:t>('audio').</a:t>
            </a:r>
            <a:r>
              <a:rPr lang="en-US" altLang="ja-JP" sz="1600" dirty="0" err="1">
                <a:latin typeface="Consolas"/>
                <a:cs typeface="Consolas"/>
              </a:rPr>
              <a:t>canPlayType</a:t>
            </a:r>
            <a:r>
              <a:rPr lang="en-US" altLang="ja-JP" sz="1600" dirty="0">
                <a:latin typeface="Consolas"/>
                <a:cs typeface="Consolas"/>
              </a:rPr>
              <a:t>;</a:t>
            </a:r>
          </a:p>
          <a:p>
            <a:endParaRPr lang="en-US" altLang="ja-JP" sz="1600" dirty="0" smtClean="0">
              <a:latin typeface="Consolas"/>
              <a:cs typeface="Consolas"/>
            </a:endParaRPr>
          </a:p>
          <a:p>
            <a:r>
              <a:rPr lang="en-US" altLang="ja-JP" sz="1600" dirty="0" smtClean="0">
                <a:solidFill>
                  <a:srgbClr val="008000"/>
                </a:solidFill>
                <a:latin typeface="Consolas"/>
                <a:cs typeface="Consolas"/>
              </a:rPr>
              <a:t>// test for </a:t>
            </a:r>
            <a:r>
              <a:rPr lang="en-US" altLang="ja-JP" sz="1600" dirty="0" err="1" smtClean="0">
                <a:solidFill>
                  <a:srgbClr val="008000"/>
                </a:solidFill>
                <a:latin typeface="Consolas"/>
                <a:cs typeface="Consolas"/>
              </a:rPr>
              <a:t>geolocation</a:t>
            </a:r>
            <a:endParaRPr lang="en-US" altLang="ja-JP" sz="16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altLang="ja-JP" sz="1600" dirty="0">
                <a:latin typeface="Consolas"/>
                <a:cs typeface="Consolas"/>
              </a:rPr>
              <a:t>function </a:t>
            </a:r>
            <a:r>
              <a:rPr lang="en-US" altLang="ja-JP" sz="1600" dirty="0" err="1">
                <a:latin typeface="Consolas"/>
                <a:cs typeface="Consolas"/>
              </a:rPr>
              <a:t>supports_geolocation</a:t>
            </a:r>
            <a:r>
              <a:rPr lang="en-US" altLang="ja-JP" sz="1600" dirty="0">
                <a:latin typeface="Consolas"/>
                <a:cs typeface="Consolas"/>
              </a:rPr>
              <a:t>() {</a:t>
            </a:r>
          </a:p>
          <a:p>
            <a:r>
              <a:rPr lang="en-US" altLang="ja-JP" sz="1600" dirty="0">
                <a:latin typeface="Consolas"/>
                <a:cs typeface="Consolas"/>
              </a:rPr>
              <a:t>  return '</a:t>
            </a:r>
            <a:r>
              <a:rPr lang="en-US" altLang="ja-JP" sz="1600" dirty="0" err="1">
                <a:latin typeface="Consolas"/>
                <a:cs typeface="Consolas"/>
              </a:rPr>
              <a:t>geolocation</a:t>
            </a:r>
            <a:r>
              <a:rPr lang="en-US" altLang="ja-JP" sz="1600" dirty="0">
                <a:latin typeface="Consolas"/>
                <a:cs typeface="Consolas"/>
              </a:rPr>
              <a:t>' in navigator;</a:t>
            </a:r>
          </a:p>
          <a:p>
            <a:r>
              <a:rPr lang="en-US" altLang="ja-JP" sz="1600" dirty="0">
                <a:latin typeface="Consolas"/>
                <a:cs typeface="Consolas"/>
              </a:rPr>
              <a:t>}</a:t>
            </a:r>
            <a:endParaRPr lang="ja-JP" altLang="en-US" sz="16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688" y="607432"/>
            <a:ext cx="20241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9600" b="1" dirty="0" smtClean="0"/>
              <a:t>^_^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2228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199" y="0"/>
            <a:ext cx="32870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13/21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199" y="1514873"/>
            <a:ext cx="6708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ea"/>
              <a:buAutoNum type="circleNumDbPlain" startAt="4"/>
            </a:pPr>
            <a:r>
              <a:rPr lang="en-US" altLang="ja-JP" sz="4800" dirty="0" smtClean="0">
                <a:latin typeface="Helvetica"/>
                <a:cs typeface="Helvetica"/>
              </a:rPr>
              <a:t>User Agent Sniffing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99" y="964809"/>
            <a:ext cx="321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Helvetica"/>
                <a:cs typeface="Helvetica"/>
              </a:rPr>
              <a:t>Feature Detection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566491"/>
            <a:ext cx="7152107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Consolas"/>
                <a:cs typeface="Consolas"/>
              </a:rPr>
              <a:t>(function(</a:t>
            </a:r>
            <a:r>
              <a:rPr lang="en-US" altLang="ja-JP" sz="1100" dirty="0" err="1">
                <a:latin typeface="Consolas"/>
                <a:cs typeface="Consolas"/>
              </a:rPr>
              <a:t>a,b</a:t>
            </a:r>
            <a:r>
              <a:rPr lang="en-US" altLang="ja-JP" sz="1100" dirty="0">
                <a:latin typeface="Consolas"/>
                <a:cs typeface="Consolas"/>
              </a:rPr>
              <a:t>){if(/(</a:t>
            </a:r>
            <a:r>
              <a:rPr lang="en-US" altLang="ja-JP" sz="1100" dirty="0" err="1">
                <a:latin typeface="Consolas"/>
                <a:cs typeface="Consolas"/>
              </a:rPr>
              <a:t>android|bb</a:t>
            </a:r>
            <a:r>
              <a:rPr lang="en-US" altLang="ja-JP" sz="1100" dirty="0">
                <a:latin typeface="Consolas"/>
                <a:cs typeface="Consolas"/>
              </a:rPr>
              <a:t>\d+|</a:t>
            </a:r>
            <a:r>
              <a:rPr lang="en-US" altLang="ja-JP" sz="1100" dirty="0" err="1">
                <a:latin typeface="Consolas"/>
                <a:cs typeface="Consolas"/>
              </a:rPr>
              <a:t>meego</a:t>
            </a:r>
            <a:r>
              <a:rPr lang="en-US" altLang="ja-JP" sz="1100" dirty="0">
                <a:latin typeface="Consolas"/>
                <a:cs typeface="Consolas"/>
              </a:rPr>
              <a:t>).+</a:t>
            </a:r>
            <a:r>
              <a:rPr lang="en-US" altLang="ja-JP" sz="1100" dirty="0" err="1">
                <a:latin typeface="Consolas"/>
                <a:cs typeface="Consolas"/>
              </a:rPr>
              <a:t>mobile|avantgo|bada</a:t>
            </a:r>
            <a:r>
              <a:rPr lang="en-US" altLang="ja-JP" sz="1100" dirty="0">
                <a:latin typeface="Consolas"/>
                <a:cs typeface="Consolas"/>
              </a:rPr>
              <a:t>\/|</a:t>
            </a:r>
            <a:r>
              <a:rPr lang="en-US" altLang="ja-JP" sz="1100" dirty="0" err="1">
                <a:latin typeface="Consolas"/>
                <a:cs typeface="Consolas"/>
              </a:rPr>
              <a:t>blackberry|blazer|compal|elaine|fennec|hiptop|iemobile|ip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hone|od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iris|kindle|lge</a:t>
            </a:r>
            <a:r>
              <a:rPr lang="en-US" altLang="ja-JP" sz="1100" dirty="0">
                <a:latin typeface="Consolas"/>
                <a:cs typeface="Consolas"/>
              </a:rPr>
              <a:t> |</a:t>
            </a:r>
            <a:r>
              <a:rPr lang="en-US" altLang="ja-JP" sz="1100" dirty="0" err="1">
                <a:latin typeface="Consolas"/>
                <a:cs typeface="Consolas"/>
              </a:rPr>
              <a:t>maemo|midp|mmp|netfront|opera</a:t>
            </a:r>
            <a:r>
              <a:rPr lang="en-US" altLang="ja-JP" sz="1100" dirty="0">
                <a:latin typeface="Consolas"/>
                <a:cs typeface="Consolas"/>
              </a:rPr>
              <a:t> m(</a:t>
            </a:r>
            <a:r>
              <a:rPr lang="en-US" altLang="ja-JP" sz="1100" dirty="0" err="1">
                <a:latin typeface="Consolas"/>
                <a:cs typeface="Consolas"/>
              </a:rPr>
              <a:t>ob|in</a:t>
            </a:r>
            <a:r>
              <a:rPr lang="en-US" altLang="ja-JP" sz="1100" dirty="0">
                <a:latin typeface="Consolas"/>
                <a:cs typeface="Consolas"/>
              </a:rPr>
              <a:t>)</a:t>
            </a:r>
            <a:r>
              <a:rPr lang="en-US" altLang="ja-JP" sz="1100" dirty="0" err="1">
                <a:latin typeface="Consolas"/>
                <a:cs typeface="Consolas"/>
              </a:rPr>
              <a:t>i|palm</a:t>
            </a:r>
            <a:r>
              <a:rPr lang="en-US" altLang="ja-JP" sz="1100" dirty="0">
                <a:latin typeface="Consolas"/>
                <a:cs typeface="Consolas"/>
              </a:rPr>
              <a:t>( </a:t>
            </a:r>
            <a:r>
              <a:rPr lang="en-US" altLang="ja-JP" sz="1100" dirty="0" err="1">
                <a:latin typeface="Consolas"/>
                <a:cs typeface="Consolas"/>
              </a:rPr>
              <a:t>os</a:t>
            </a:r>
            <a:r>
              <a:rPr lang="en-US" altLang="ja-JP" sz="1100" dirty="0">
                <a:latin typeface="Consolas"/>
                <a:cs typeface="Consolas"/>
              </a:rPr>
              <a:t>)?|</a:t>
            </a:r>
            <a:r>
              <a:rPr lang="en-US" altLang="ja-JP" sz="1100" dirty="0" err="1">
                <a:latin typeface="Consolas"/>
                <a:cs typeface="Consolas"/>
              </a:rPr>
              <a:t>phone|p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ixi|re</a:t>
            </a:r>
            <a:r>
              <a:rPr lang="en-US" altLang="ja-JP" sz="1100" dirty="0">
                <a:latin typeface="Consolas"/>
                <a:cs typeface="Consolas"/>
              </a:rPr>
              <a:t>)\/|</a:t>
            </a:r>
            <a:r>
              <a:rPr lang="en-US" altLang="ja-JP" sz="1100" dirty="0" err="1">
                <a:latin typeface="Consolas"/>
                <a:cs typeface="Consolas"/>
              </a:rPr>
              <a:t>plucker|pocket|psp|series</a:t>
            </a:r>
            <a:r>
              <a:rPr lang="en-US" altLang="ja-JP" sz="1100" dirty="0">
                <a:latin typeface="Consolas"/>
                <a:cs typeface="Consolas"/>
              </a:rPr>
              <a:t>(4|6)0|symbian|treo|up\.(</a:t>
            </a:r>
            <a:r>
              <a:rPr lang="en-US" altLang="ja-JP" sz="1100" dirty="0" err="1">
                <a:latin typeface="Consolas"/>
                <a:cs typeface="Consolas"/>
              </a:rPr>
              <a:t>browser|link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vodafone|wap|windows</a:t>
            </a:r>
            <a:r>
              <a:rPr lang="en-US" altLang="ja-JP" sz="1100" dirty="0">
                <a:latin typeface="Consolas"/>
                <a:cs typeface="Consolas"/>
              </a:rPr>
              <a:t> (</a:t>
            </a:r>
            <a:r>
              <a:rPr lang="en-US" altLang="ja-JP" sz="1100" dirty="0" err="1">
                <a:latin typeface="Consolas"/>
                <a:cs typeface="Consolas"/>
              </a:rPr>
              <a:t>ce|phone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xda|xiino</a:t>
            </a:r>
            <a:r>
              <a:rPr lang="en-US" altLang="ja-JP" sz="1100" dirty="0">
                <a:latin typeface="Consolas"/>
                <a:cs typeface="Consolas"/>
              </a:rPr>
              <a:t>/</a:t>
            </a:r>
            <a:r>
              <a:rPr lang="en-US" altLang="ja-JP" sz="1100" dirty="0" err="1">
                <a:latin typeface="Consolas"/>
                <a:cs typeface="Consolas"/>
              </a:rPr>
              <a:t>i.test</a:t>
            </a:r>
            <a:r>
              <a:rPr lang="en-US" altLang="ja-JP" sz="1100" dirty="0">
                <a:latin typeface="Consolas"/>
                <a:cs typeface="Consolas"/>
              </a:rPr>
              <a:t>(a)||/1207|6310|6590|3gso|4thp|50[1-6]i|770s|802s|a </a:t>
            </a:r>
            <a:r>
              <a:rPr lang="en-US" altLang="ja-JP" sz="1100" dirty="0" err="1">
                <a:latin typeface="Consolas"/>
                <a:cs typeface="Consolas"/>
              </a:rPr>
              <a:t>wa|abac|ac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er|oo|s</a:t>
            </a:r>
            <a:r>
              <a:rPr lang="en-US" altLang="ja-JP" sz="1100" dirty="0">
                <a:latin typeface="Consolas"/>
                <a:cs typeface="Consolas"/>
              </a:rPr>
              <a:t>\-)|</a:t>
            </a:r>
            <a:r>
              <a:rPr lang="en-US" altLang="ja-JP" sz="1100" dirty="0" err="1">
                <a:latin typeface="Consolas"/>
                <a:cs typeface="Consolas"/>
              </a:rPr>
              <a:t>ai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ko|rn</a:t>
            </a:r>
            <a:r>
              <a:rPr lang="en-US" altLang="ja-JP" sz="1100" dirty="0">
                <a:latin typeface="Consolas"/>
                <a:cs typeface="Consolas"/>
              </a:rPr>
              <a:t>)|al(</a:t>
            </a:r>
            <a:r>
              <a:rPr lang="en-US" altLang="ja-JP" sz="1100" dirty="0" err="1">
                <a:latin typeface="Consolas"/>
                <a:cs typeface="Consolas"/>
              </a:rPr>
              <a:t>av|ca|co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amoi|an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ex|ny|yw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aptu|ar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ch|go</a:t>
            </a:r>
            <a:r>
              <a:rPr lang="en-US" altLang="ja-JP" sz="1100" dirty="0">
                <a:latin typeface="Consolas"/>
                <a:cs typeface="Consolas"/>
              </a:rPr>
              <a:t>)|as(</a:t>
            </a:r>
            <a:r>
              <a:rPr lang="en-US" altLang="ja-JP" sz="1100" dirty="0" err="1">
                <a:latin typeface="Consolas"/>
                <a:cs typeface="Consolas"/>
              </a:rPr>
              <a:t>te|us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attw|au</a:t>
            </a:r>
            <a:r>
              <a:rPr lang="en-US" altLang="ja-JP" sz="1100" dirty="0">
                <a:latin typeface="Consolas"/>
                <a:cs typeface="Consolas"/>
              </a:rPr>
              <a:t>(di|\-</a:t>
            </a:r>
            <a:r>
              <a:rPr lang="en-US" altLang="ja-JP" sz="1100" dirty="0" err="1">
                <a:latin typeface="Consolas"/>
                <a:cs typeface="Consolas"/>
              </a:rPr>
              <a:t>m|r</a:t>
            </a:r>
            <a:r>
              <a:rPr lang="en-US" altLang="ja-JP" sz="1100" dirty="0">
                <a:latin typeface="Consolas"/>
                <a:cs typeface="Consolas"/>
              </a:rPr>
              <a:t> |s )|</a:t>
            </a:r>
            <a:r>
              <a:rPr lang="en-US" altLang="ja-JP" sz="1100" dirty="0" err="1">
                <a:latin typeface="Consolas"/>
                <a:cs typeface="Consolas"/>
              </a:rPr>
              <a:t>avan|be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ck|ll|nq</a:t>
            </a:r>
            <a:r>
              <a:rPr lang="en-US" altLang="ja-JP" sz="1100" dirty="0">
                <a:latin typeface="Consolas"/>
                <a:cs typeface="Consolas"/>
              </a:rPr>
              <a:t>)|bi(</a:t>
            </a:r>
            <a:r>
              <a:rPr lang="en-US" altLang="ja-JP" sz="1100" dirty="0" err="1">
                <a:latin typeface="Consolas"/>
                <a:cs typeface="Consolas"/>
              </a:rPr>
              <a:t>lb|rd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bl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ac|az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br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e|v</a:t>
            </a:r>
            <a:r>
              <a:rPr lang="en-US" altLang="ja-JP" sz="1100" dirty="0">
                <a:latin typeface="Consolas"/>
                <a:cs typeface="Consolas"/>
              </a:rPr>
              <a:t>)</a:t>
            </a:r>
            <a:r>
              <a:rPr lang="en-US" altLang="ja-JP" sz="1100" dirty="0" err="1">
                <a:latin typeface="Consolas"/>
                <a:cs typeface="Consolas"/>
              </a:rPr>
              <a:t>w|bumb|bw</a:t>
            </a:r>
            <a:r>
              <a:rPr lang="en-US" altLang="ja-JP" sz="1100" dirty="0">
                <a:latin typeface="Consolas"/>
                <a:cs typeface="Consolas"/>
              </a:rPr>
              <a:t>\-(</a:t>
            </a:r>
            <a:r>
              <a:rPr lang="en-US" altLang="ja-JP" sz="1100" dirty="0" err="1">
                <a:latin typeface="Consolas"/>
                <a:cs typeface="Consolas"/>
              </a:rPr>
              <a:t>n|u</a:t>
            </a:r>
            <a:r>
              <a:rPr lang="en-US" altLang="ja-JP" sz="1100" dirty="0">
                <a:latin typeface="Consolas"/>
                <a:cs typeface="Consolas"/>
              </a:rPr>
              <a:t>)|c55\/|</a:t>
            </a:r>
            <a:r>
              <a:rPr lang="en-US" altLang="ja-JP" sz="1100" dirty="0" err="1">
                <a:latin typeface="Consolas"/>
                <a:cs typeface="Consolas"/>
              </a:rPr>
              <a:t>capi|ccwa|cdm</a:t>
            </a:r>
            <a:r>
              <a:rPr lang="en-US" altLang="ja-JP" sz="1100" dirty="0">
                <a:latin typeface="Consolas"/>
                <a:cs typeface="Consolas"/>
              </a:rPr>
              <a:t>\-|</a:t>
            </a:r>
            <a:r>
              <a:rPr lang="en-US" altLang="ja-JP" sz="1100" dirty="0" err="1">
                <a:latin typeface="Consolas"/>
                <a:cs typeface="Consolas"/>
              </a:rPr>
              <a:t>cell|chtm|cldc|cmd</a:t>
            </a:r>
            <a:r>
              <a:rPr lang="en-US" altLang="ja-JP" sz="1100" dirty="0">
                <a:latin typeface="Consolas"/>
                <a:cs typeface="Consolas"/>
              </a:rPr>
              <a:t>\-|co(</a:t>
            </a:r>
            <a:r>
              <a:rPr lang="en-US" altLang="ja-JP" sz="1100" dirty="0" err="1">
                <a:latin typeface="Consolas"/>
                <a:cs typeface="Consolas"/>
              </a:rPr>
              <a:t>mp|nd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craw|da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it|ll|ng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dbte|dc</a:t>
            </a:r>
            <a:r>
              <a:rPr lang="en-US" altLang="ja-JP" sz="1100" dirty="0">
                <a:latin typeface="Consolas"/>
                <a:cs typeface="Consolas"/>
              </a:rPr>
              <a:t>\-</a:t>
            </a:r>
            <a:r>
              <a:rPr lang="en-US" altLang="ja-JP" sz="1100" dirty="0" err="1">
                <a:latin typeface="Consolas"/>
                <a:cs typeface="Consolas"/>
              </a:rPr>
              <a:t>s|devi|dica|dmob|do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c|p</a:t>
            </a:r>
            <a:r>
              <a:rPr lang="en-US" altLang="ja-JP" sz="1100" dirty="0">
                <a:latin typeface="Consolas"/>
                <a:cs typeface="Consolas"/>
              </a:rPr>
              <a:t>)</a:t>
            </a:r>
            <a:r>
              <a:rPr lang="en-US" altLang="ja-JP" sz="1100" dirty="0" err="1">
                <a:latin typeface="Consolas"/>
                <a:cs typeface="Consolas"/>
              </a:rPr>
              <a:t>o|ds</a:t>
            </a:r>
            <a:r>
              <a:rPr lang="en-US" altLang="ja-JP" sz="1100" dirty="0">
                <a:latin typeface="Consolas"/>
                <a:cs typeface="Consolas"/>
              </a:rPr>
              <a:t>(12|\-d)|el(49|ai)|</a:t>
            </a:r>
            <a:r>
              <a:rPr lang="en-US" altLang="ja-JP" sz="1100" dirty="0" err="1">
                <a:latin typeface="Consolas"/>
                <a:cs typeface="Consolas"/>
              </a:rPr>
              <a:t>em</a:t>
            </a:r>
            <a:r>
              <a:rPr lang="en-US" altLang="ja-JP" sz="1100" dirty="0">
                <a:latin typeface="Consolas"/>
                <a:cs typeface="Consolas"/>
              </a:rPr>
              <a:t>(l2|ul)|</a:t>
            </a:r>
            <a:r>
              <a:rPr lang="en-US" altLang="ja-JP" sz="1100" dirty="0" err="1">
                <a:latin typeface="Consolas"/>
                <a:cs typeface="Consolas"/>
              </a:rPr>
              <a:t>er</a:t>
            </a:r>
            <a:r>
              <a:rPr lang="en-US" altLang="ja-JP" sz="1100" dirty="0">
                <a:latin typeface="Consolas"/>
                <a:cs typeface="Consolas"/>
              </a:rPr>
              <a:t>(ic|k0)|esl8|ez([4-7]0|os|wa|ze)|</a:t>
            </a:r>
            <a:r>
              <a:rPr lang="en-US" altLang="ja-JP" sz="1100" dirty="0" err="1">
                <a:latin typeface="Consolas"/>
                <a:cs typeface="Consolas"/>
              </a:rPr>
              <a:t>fetc|fly</a:t>
            </a:r>
            <a:r>
              <a:rPr lang="en-US" altLang="ja-JP" sz="1100" dirty="0">
                <a:latin typeface="Consolas"/>
                <a:cs typeface="Consolas"/>
              </a:rPr>
              <a:t>(\-|_)|g1 u|g560|gene|gf\-5|g\-</a:t>
            </a:r>
            <a:r>
              <a:rPr lang="en-US" altLang="ja-JP" sz="1100" dirty="0" err="1">
                <a:latin typeface="Consolas"/>
                <a:cs typeface="Consolas"/>
              </a:rPr>
              <a:t>mo|go</a:t>
            </a:r>
            <a:r>
              <a:rPr lang="en-US" altLang="ja-JP" sz="1100" dirty="0">
                <a:latin typeface="Consolas"/>
                <a:cs typeface="Consolas"/>
              </a:rPr>
              <a:t>(\.</a:t>
            </a:r>
            <a:r>
              <a:rPr lang="en-US" altLang="ja-JP" sz="1100" dirty="0" err="1">
                <a:latin typeface="Consolas"/>
                <a:cs typeface="Consolas"/>
              </a:rPr>
              <a:t>w|od</a:t>
            </a:r>
            <a:r>
              <a:rPr lang="en-US" altLang="ja-JP" sz="1100" dirty="0">
                <a:latin typeface="Consolas"/>
                <a:cs typeface="Consolas"/>
              </a:rPr>
              <a:t>)|gr(</a:t>
            </a:r>
            <a:r>
              <a:rPr lang="en-US" altLang="ja-JP" sz="1100" dirty="0" err="1">
                <a:latin typeface="Consolas"/>
                <a:cs typeface="Consolas"/>
              </a:rPr>
              <a:t>ad|un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haie|hcit|hd</a:t>
            </a:r>
            <a:r>
              <a:rPr lang="en-US" altLang="ja-JP" sz="1100" dirty="0">
                <a:latin typeface="Consolas"/>
                <a:cs typeface="Consolas"/>
              </a:rPr>
              <a:t>\-(</a:t>
            </a:r>
            <a:r>
              <a:rPr lang="en-US" altLang="ja-JP" sz="1100" dirty="0" err="1">
                <a:latin typeface="Consolas"/>
                <a:cs typeface="Consolas"/>
              </a:rPr>
              <a:t>m|p|t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hei</a:t>
            </a:r>
            <a:r>
              <a:rPr lang="en-US" altLang="ja-JP" sz="1100" dirty="0">
                <a:latin typeface="Consolas"/>
                <a:cs typeface="Consolas"/>
              </a:rPr>
              <a:t>\-|hi(</a:t>
            </a:r>
            <a:r>
              <a:rPr lang="en-US" altLang="ja-JP" sz="1100" dirty="0" err="1">
                <a:latin typeface="Consolas"/>
                <a:cs typeface="Consolas"/>
              </a:rPr>
              <a:t>pt|ta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hp</a:t>
            </a:r>
            <a:r>
              <a:rPr lang="en-US" altLang="ja-JP" sz="1100" dirty="0">
                <a:latin typeface="Consolas"/>
                <a:cs typeface="Consolas"/>
              </a:rPr>
              <a:t>( </a:t>
            </a:r>
            <a:r>
              <a:rPr lang="en-US" altLang="ja-JP" sz="1100" dirty="0" err="1">
                <a:latin typeface="Consolas"/>
                <a:cs typeface="Consolas"/>
              </a:rPr>
              <a:t>i|ip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hs</a:t>
            </a:r>
            <a:r>
              <a:rPr lang="en-US" altLang="ja-JP" sz="1100" dirty="0">
                <a:latin typeface="Consolas"/>
                <a:cs typeface="Consolas"/>
              </a:rPr>
              <a:t>\-</a:t>
            </a:r>
            <a:r>
              <a:rPr lang="en-US" altLang="ja-JP" sz="1100" dirty="0" err="1">
                <a:latin typeface="Consolas"/>
                <a:cs typeface="Consolas"/>
              </a:rPr>
              <a:t>c|ht</a:t>
            </a:r>
            <a:r>
              <a:rPr lang="en-US" altLang="ja-JP" sz="1100" dirty="0">
                <a:latin typeface="Consolas"/>
                <a:cs typeface="Consolas"/>
              </a:rPr>
              <a:t>(c(\-| |_|</a:t>
            </a:r>
            <a:r>
              <a:rPr lang="en-US" altLang="ja-JP" sz="1100" dirty="0" err="1">
                <a:latin typeface="Consolas"/>
                <a:cs typeface="Consolas"/>
              </a:rPr>
              <a:t>a|g|p|s|t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tp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hu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aw|tc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i</a:t>
            </a:r>
            <a:r>
              <a:rPr lang="en-US" altLang="ja-JP" sz="1100" dirty="0">
                <a:latin typeface="Consolas"/>
                <a:cs typeface="Consolas"/>
              </a:rPr>
              <a:t>\-(20|go|ma)|i230|iac( |\-|\/)|ibro|idea|ig01|ikom|im1k|inno|ipaq|iris|ja(</a:t>
            </a:r>
            <a:r>
              <a:rPr lang="en-US" altLang="ja-JP" sz="1100" dirty="0" err="1">
                <a:latin typeface="Consolas"/>
                <a:cs typeface="Consolas"/>
              </a:rPr>
              <a:t>t|v</a:t>
            </a:r>
            <a:r>
              <a:rPr lang="en-US" altLang="ja-JP" sz="1100" dirty="0">
                <a:latin typeface="Consolas"/>
                <a:cs typeface="Consolas"/>
              </a:rPr>
              <a:t>)</a:t>
            </a:r>
            <a:r>
              <a:rPr lang="en-US" altLang="ja-JP" sz="1100" dirty="0" err="1">
                <a:latin typeface="Consolas"/>
                <a:cs typeface="Consolas"/>
              </a:rPr>
              <a:t>a|jbro|jemu|jigs|kddi|keji|kgt</a:t>
            </a:r>
            <a:r>
              <a:rPr lang="en-US" altLang="ja-JP" sz="1100" dirty="0">
                <a:latin typeface="Consolas"/>
                <a:cs typeface="Consolas"/>
              </a:rPr>
              <a:t>( |\/)|</a:t>
            </a:r>
            <a:r>
              <a:rPr lang="en-US" altLang="ja-JP" sz="1100" dirty="0" err="1">
                <a:latin typeface="Consolas"/>
                <a:cs typeface="Consolas"/>
              </a:rPr>
              <a:t>klon|kpt</a:t>
            </a:r>
            <a:r>
              <a:rPr lang="en-US" altLang="ja-JP" sz="1100" dirty="0">
                <a:latin typeface="Consolas"/>
                <a:cs typeface="Consolas"/>
              </a:rPr>
              <a:t> |</a:t>
            </a:r>
            <a:r>
              <a:rPr lang="en-US" altLang="ja-JP" sz="1100" dirty="0" err="1">
                <a:latin typeface="Consolas"/>
                <a:cs typeface="Consolas"/>
              </a:rPr>
              <a:t>kwc</a:t>
            </a:r>
            <a:r>
              <a:rPr lang="en-US" altLang="ja-JP" sz="1100" dirty="0">
                <a:latin typeface="Consolas"/>
                <a:cs typeface="Consolas"/>
              </a:rPr>
              <a:t>\-|</a:t>
            </a:r>
            <a:r>
              <a:rPr lang="en-US" altLang="ja-JP" sz="1100" dirty="0" err="1">
                <a:latin typeface="Consolas"/>
                <a:cs typeface="Consolas"/>
              </a:rPr>
              <a:t>kyo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c|k</a:t>
            </a:r>
            <a:r>
              <a:rPr lang="en-US" altLang="ja-JP" sz="1100" dirty="0">
                <a:latin typeface="Consolas"/>
                <a:cs typeface="Consolas"/>
              </a:rPr>
              <a:t>)|le(</a:t>
            </a:r>
            <a:r>
              <a:rPr lang="en-US" altLang="ja-JP" sz="1100" dirty="0" err="1">
                <a:latin typeface="Consolas"/>
                <a:cs typeface="Consolas"/>
              </a:rPr>
              <a:t>no|xi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lg</a:t>
            </a:r>
            <a:r>
              <a:rPr lang="en-US" altLang="ja-JP" sz="1100" dirty="0">
                <a:latin typeface="Consolas"/>
                <a:cs typeface="Consolas"/>
              </a:rPr>
              <a:t>( g|\/(</a:t>
            </a:r>
            <a:r>
              <a:rPr lang="en-US" altLang="ja-JP" sz="1100" dirty="0" err="1">
                <a:latin typeface="Consolas"/>
                <a:cs typeface="Consolas"/>
              </a:rPr>
              <a:t>k|l|u</a:t>
            </a:r>
            <a:r>
              <a:rPr lang="en-US" altLang="ja-JP" sz="1100" dirty="0">
                <a:latin typeface="Consolas"/>
                <a:cs typeface="Consolas"/>
              </a:rPr>
              <a:t>)|50|54|\-[a-w])|libw|lynx|m1\-w|m3ga|m50\/|ma(</a:t>
            </a:r>
            <a:r>
              <a:rPr lang="en-US" altLang="ja-JP" sz="1100" dirty="0" err="1">
                <a:latin typeface="Consolas"/>
                <a:cs typeface="Consolas"/>
              </a:rPr>
              <a:t>te|ui|xo</a:t>
            </a:r>
            <a:r>
              <a:rPr lang="en-US" altLang="ja-JP" sz="1100" dirty="0">
                <a:latin typeface="Consolas"/>
                <a:cs typeface="Consolas"/>
              </a:rPr>
              <a:t>)|mc(01|21|ca)|m\-</a:t>
            </a:r>
            <a:r>
              <a:rPr lang="en-US" altLang="ja-JP" sz="1100" dirty="0" err="1">
                <a:latin typeface="Consolas"/>
                <a:cs typeface="Consolas"/>
              </a:rPr>
              <a:t>cr|me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rc|ri</a:t>
            </a:r>
            <a:r>
              <a:rPr lang="en-US" altLang="ja-JP" sz="1100" dirty="0">
                <a:latin typeface="Consolas"/>
                <a:cs typeface="Consolas"/>
              </a:rPr>
              <a:t>)|mi(o8|oa|ts)|</a:t>
            </a:r>
            <a:r>
              <a:rPr lang="en-US" altLang="ja-JP" sz="1100" dirty="0" err="1">
                <a:latin typeface="Consolas"/>
                <a:cs typeface="Consolas"/>
              </a:rPr>
              <a:t>mmef|mo</a:t>
            </a:r>
            <a:r>
              <a:rPr lang="en-US" altLang="ja-JP" sz="1100" dirty="0">
                <a:latin typeface="Consolas"/>
                <a:cs typeface="Consolas"/>
              </a:rPr>
              <a:t>(01|02|bi|de|do|t(\-| |</a:t>
            </a:r>
            <a:r>
              <a:rPr lang="en-US" altLang="ja-JP" sz="1100" dirty="0" err="1">
                <a:latin typeface="Consolas"/>
                <a:cs typeface="Consolas"/>
              </a:rPr>
              <a:t>o|v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zz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mt</a:t>
            </a:r>
            <a:r>
              <a:rPr lang="en-US" altLang="ja-JP" sz="1100" dirty="0">
                <a:latin typeface="Consolas"/>
                <a:cs typeface="Consolas"/>
              </a:rPr>
              <a:t>(50|p1|v )|mwbp|mywa|n10[0-2]|n20[2-3]|n30(0|2)|n50(0|2|5)|n7(0(0|1)|10)|ne((</a:t>
            </a:r>
            <a:r>
              <a:rPr lang="en-US" altLang="ja-JP" sz="1100" dirty="0" err="1">
                <a:latin typeface="Consolas"/>
                <a:cs typeface="Consolas"/>
              </a:rPr>
              <a:t>c|m</a:t>
            </a:r>
            <a:r>
              <a:rPr lang="en-US" altLang="ja-JP" sz="1100" dirty="0">
                <a:latin typeface="Consolas"/>
                <a:cs typeface="Consolas"/>
              </a:rPr>
              <a:t>)\-|</a:t>
            </a:r>
            <a:r>
              <a:rPr lang="en-US" altLang="ja-JP" sz="1100" dirty="0" err="1">
                <a:latin typeface="Consolas"/>
                <a:cs typeface="Consolas"/>
              </a:rPr>
              <a:t>on|tf|wf|wg|wt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nok</a:t>
            </a:r>
            <a:r>
              <a:rPr lang="en-US" altLang="ja-JP" sz="1100" dirty="0">
                <a:latin typeface="Consolas"/>
                <a:cs typeface="Consolas"/>
              </a:rPr>
              <a:t>(6|i)|nzph|o2im|op(</a:t>
            </a:r>
            <a:r>
              <a:rPr lang="en-US" altLang="ja-JP" sz="1100" dirty="0" err="1">
                <a:latin typeface="Consolas"/>
                <a:cs typeface="Consolas"/>
              </a:rPr>
              <a:t>ti|wv</a:t>
            </a:r>
            <a:r>
              <a:rPr lang="en-US" altLang="ja-JP" sz="1100" dirty="0">
                <a:latin typeface="Consolas"/>
                <a:cs typeface="Consolas"/>
              </a:rPr>
              <a:t>)|oran|owg1|p800|pan(</a:t>
            </a:r>
            <a:r>
              <a:rPr lang="en-US" altLang="ja-JP" sz="1100" dirty="0" err="1">
                <a:latin typeface="Consolas"/>
                <a:cs typeface="Consolas"/>
              </a:rPr>
              <a:t>a|d|t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pdxg|pg</a:t>
            </a:r>
            <a:r>
              <a:rPr lang="en-US" altLang="ja-JP" sz="1100" dirty="0">
                <a:latin typeface="Consolas"/>
                <a:cs typeface="Consolas"/>
              </a:rPr>
              <a:t>(13|\-([1-8]|c))|</a:t>
            </a:r>
            <a:r>
              <a:rPr lang="en-US" altLang="ja-JP" sz="1100" dirty="0" err="1">
                <a:latin typeface="Consolas"/>
                <a:cs typeface="Consolas"/>
              </a:rPr>
              <a:t>phil|pire|pl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ay|uc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pn</a:t>
            </a:r>
            <a:r>
              <a:rPr lang="en-US" altLang="ja-JP" sz="1100" dirty="0">
                <a:latin typeface="Consolas"/>
                <a:cs typeface="Consolas"/>
              </a:rPr>
              <a:t>\-2|po(</a:t>
            </a:r>
            <a:r>
              <a:rPr lang="en-US" altLang="ja-JP" sz="1100" dirty="0" err="1">
                <a:latin typeface="Consolas"/>
                <a:cs typeface="Consolas"/>
              </a:rPr>
              <a:t>ck|rt|se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prox|psio|pt</a:t>
            </a:r>
            <a:r>
              <a:rPr lang="en-US" altLang="ja-JP" sz="1100" dirty="0">
                <a:latin typeface="Consolas"/>
                <a:cs typeface="Consolas"/>
              </a:rPr>
              <a:t>\-</a:t>
            </a:r>
            <a:r>
              <a:rPr lang="en-US" altLang="ja-JP" sz="1100" dirty="0" err="1">
                <a:latin typeface="Consolas"/>
                <a:cs typeface="Consolas"/>
              </a:rPr>
              <a:t>g|qa</a:t>
            </a:r>
            <a:r>
              <a:rPr lang="en-US" altLang="ja-JP" sz="1100" dirty="0">
                <a:latin typeface="Consolas"/>
                <a:cs typeface="Consolas"/>
              </a:rPr>
              <a:t>\-</a:t>
            </a:r>
            <a:r>
              <a:rPr lang="en-US" altLang="ja-JP" sz="1100" dirty="0" err="1">
                <a:latin typeface="Consolas"/>
                <a:cs typeface="Consolas"/>
              </a:rPr>
              <a:t>a|qc</a:t>
            </a:r>
            <a:r>
              <a:rPr lang="en-US" altLang="ja-JP" sz="1100" dirty="0">
                <a:latin typeface="Consolas"/>
                <a:cs typeface="Consolas"/>
              </a:rPr>
              <a:t>(07|12|21|32|60|\-[2-7]|</a:t>
            </a:r>
            <a:r>
              <a:rPr lang="en-US" altLang="ja-JP" sz="1100" dirty="0" err="1">
                <a:latin typeface="Consolas"/>
                <a:cs typeface="Consolas"/>
              </a:rPr>
              <a:t>i</a:t>
            </a:r>
            <a:r>
              <a:rPr lang="en-US" altLang="ja-JP" sz="1100" dirty="0">
                <a:latin typeface="Consolas"/>
                <a:cs typeface="Consolas"/>
              </a:rPr>
              <a:t>\-)|qtek|r380|r600|raks|rim9|ro(</a:t>
            </a:r>
            <a:r>
              <a:rPr lang="en-US" altLang="ja-JP" sz="1100" dirty="0" err="1">
                <a:latin typeface="Consolas"/>
                <a:cs typeface="Consolas"/>
              </a:rPr>
              <a:t>ve|zo</a:t>
            </a:r>
            <a:r>
              <a:rPr lang="en-US" altLang="ja-JP" sz="1100" dirty="0">
                <a:latin typeface="Consolas"/>
                <a:cs typeface="Consolas"/>
              </a:rPr>
              <a:t>)|s55\/|</a:t>
            </a:r>
            <a:r>
              <a:rPr lang="en-US" altLang="ja-JP" sz="1100" dirty="0" err="1">
                <a:latin typeface="Consolas"/>
                <a:cs typeface="Consolas"/>
              </a:rPr>
              <a:t>sa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ge|ma|mm|ms|ny|va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sc</a:t>
            </a:r>
            <a:r>
              <a:rPr lang="en-US" altLang="ja-JP" sz="1100" dirty="0">
                <a:latin typeface="Consolas"/>
                <a:cs typeface="Consolas"/>
              </a:rPr>
              <a:t>(01|h\-|</a:t>
            </a:r>
            <a:r>
              <a:rPr lang="en-US" altLang="ja-JP" sz="1100" dirty="0" err="1">
                <a:latin typeface="Consolas"/>
                <a:cs typeface="Consolas"/>
              </a:rPr>
              <a:t>oo|p</a:t>
            </a:r>
            <a:r>
              <a:rPr lang="en-US" altLang="ja-JP" sz="1100" dirty="0">
                <a:latin typeface="Consolas"/>
                <a:cs typeface="Consolas"/>
              </a:rPr>
              <a:t>\-)|</a:t>
            </a:r>
            <a:r>
              <a:rPr lang="en-US" altLang="ja-JP" sz="1100" dirty="0" err="1">
                <a:latin typeface="Consolas"/>
                <a:cs typeface="Consolas"/>
              </a:rPr>
              <a:t>sdk</a:t>
            </a:r>
            <a:r>
              <a:rPr lang="en-US" altLang="ja-JP" sz="1100" dirty="0">
                <a:latin typeface="Consolas"/>
                <a:cs typeface="Consolas"/>
              </a:rPr>
              <a:t>\/|se(c(\-|0|1)|47|mc|nd|ri)|</a:t>
            </a:r>
            <a:r>
              <a:rPr lang="en-US" altLang="ja-JP" sz="1100" dirty="0" err="1">
                <a:latin typeface="Consolas"/>
                <a:cs typeface="Consolas"/>
              </a:rPr>
              <a:t>sgh</a:t>
            </a:r>
            <a:r>
              <a:rPr lang="en-US" altLang="ja-JP" sz="1100" dirty="0">
                <a:latin typeface="Consolas"/>
                <a:cs typeface="Consolas"/>
              </a:rPr>
              <a:t>\-|</a:t>
            </a:r>
            <a:r>
              <a:rPr lang="en-US" altLang="ja-JP" sz="1100" dirty="0" err="1">
                <a:latin typeface="Consolas"/>
                <a:cs typeface="Consolas"/>
              </a:rPr>
              <a:t>shar|sie</a:t>
            </a:r>
            <a:r>
              <a:rPr lang="en-US" altLang="ja-JP" sz="1100" dirty="0">
                <a:latin typeface="Consolas"/>
                <a:cs typeface="Consolas"/>
              </a:rPr>
              <a:t>(\-|m)|</a:t>
            </a:r>
            <a:r>
              <a:rPr lang="en-US" altLang="ja-JP" sz="1100" dirty="0" err="1">
                <a:latin typeface="Consolas"/>
                <a:cs typeface="Consolas"/>
              </a:rPr>
              <a:t>sk</a:t>
            </a:r>
            <a:r>
              <a:rPr lang="en-US" altLang="ja-JP" sz="1100" dirty="0">
                <a:latin typeface="Consolas"/>
                <a:cs typeface="Consolas"/>
              </a:rPr>
              <a:t>\-0|sl(45|id)|</a:t>
            </a:r>
            <a:r>
              <a:rPr lang="en-US" altLang="ja-JP" sz="1100" dirty="0" err="1">
                <a:latin typeface="Consolas"/>
                <a:cs typeface="Consolas"/>
              </a:rPr>
              <a:t>sm</a:t>
            </a:r>
            <a:r>
              <a:rPr lang="en-US" altLang="ja-JP" sz="1100" dirty="0">
                <a:latin typeface="Consolas"/>
                <a:cs typeface="Consolas"/>
              </a:rPr>
              <a:t>(al|ar|b3|it|t5)|so(</a:t>
            </a:r>
            <a:r>
              <a:rPr lang="en-US" altLang="ja-JP" sz="1100" dirty="0" err="1">
                <a:latin typeface="Consolas"/>
                <a:cs typeface="Consolas"/>
              </a:rPr>
              <a:t>ft|ny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sp</a:t>
            </a:r>
            <a:r>
              <a:rPr lang="en-US" altLang="ja-JP" sz="1100" dirty="0">
                <a:latin typeface="Consolas"/>
                <a:cs typeface="Consolas"/>
              </a:rPr>
              <a:t>(01|h\-|v\-|v )|</a:t>
            </a:r>
            <a:r>
              <a:rPr lang="en-US" altLang="ja-JP" sz="1100" dirty="0" err="1">
                <a:latin typeface="Consolas"/>
                <a:cs typeface="Consolas"/>
              </a:rPr>
              <a:t>sy</a:t>
            </a:r>
            <a:r>
              <a:rPr lang="en-US" altLang="ja-JP" sz="1100" dirty="0">
                <a:latin typeface="Consolas"/>
                <a:cs typeface="Consolas"/>
              </a:rPr>
              <a:t>(01|mb)|t2(18|50)|t6(00|10|18)|ta(</a:t>
            </a:r>
            <a:r>
              <a:rPr lang="en-US" altLang="ja-JP" sz="1100" dirty="0" err="1">
                <a:latin typeface="Consolas"/>
                <a:cs typeface="Consolas"/>
              </a:rPr>
              <a:t>gt|lk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tcl</a:t>
            </a:r>
            <a:r>
              <a:rPr lang="en-US" altLang="ja-JP" sz="1100" dirty="0">
                <a:latin typeface="Consolas"/>
                <a:cs typeface="Consolas"/>
              </a:rPr>
              <a:t>\-|</a:t>
            </a:r>
            <a:r>
              <a:rPr lang="en-US" altLang="ja-JP" sz="1100" dirty="0" err="1">
                <a:latin typeface="Consolas"/>
                <a:cs typeface="Consolas"/>
              </a:rPr>
              <a:t>tdg</a:t>
            </a:r>
            <a:r>
              <a:rPr lang="en-US" altLang="ja-JP" sz="1100" dirty="0">
                <a:latin typeface="Consolas"/>
                <a:cs typeface="Consolas"/>
              </a:rPr>
              <a:t>\-|tel(</a:t>
            </a:r>
            <a:r>
              <a:rPr lang="en-US" altLang="ja-JP" sz="1100" dirty="0" err="1">
                <a:latin typeface="Consolas"/>
                <a:cs typeface="Consolas"/>
              </a:rPr>
              <a:t>i|m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tim</a:t>
            </a:r>
            <a:r>
              <a:rPr lang="en-US" altLang="ja-JP" sz="1100" dirty="0">
                <a:latin typeface="Consolas"/>
                <a:cs typeface="Consolas"/>
              </a:rPr>
              <a:t>\-|t\-</a:t>
            </a:r>
            <a:r>
              <a:rPr lang="en-US" altLang="ja-JP" sz="1100" dirty="0" err="1">
                <a:latin typeface="Consolas"/>
                <a:cs typeface="Consolas"/>
              </a:rPr>
              <a:t>mo|to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pl|sh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ts</a:t>
            </a:r>
            <a:r>
              <a:rPr lang="en-US" altLang="ja-JP" sz="1100" dirty="0">
                <a:latin typeface="Consolas"/>
                <a:cs typeface="Consolas"/>
              </a:rPr>
              <a:t>(70|m\-|m3|m5)|</a:t>
            </a:r>
            <a:r>
              <a:rPr lang="en-US" altLang="ja-JP" sz="1100" dirty="0" err="1">
                <a:latin typeface="Consolas"/>
                <a:cs typeface="Consolas"/>
              </a:rPr>
              <a:t>tx</a:t>
            </a:r>
            <a:r>
              <a:rPr lang="en-US" altLang="ja-JP" sz="1100" dirty="0">
                <a:latin typeface="Consolas"/>
                <a:cs typeface="Consolas"/>
              </a:rPr>
              <a:t>\-9|up(\.b|g1|si)|utst|v400|v750|veri|vi(</a:t>
            </a:r>
            <a:r>
              <a:rPr lang="en-US" altLang="ja-JP" sz="1100" dirty="0" err="1">
                <a:latin typeface="Consolas"/>
                <a:cs typeface="Consolas"/>
              </a:rPr>
              <a:t>rg|te</a:t>
            </a:r>
            <a:r>
              <a:rPr lang="en-US" altLang="ja-JP" sz="1100" dirty="0">
                <a:latin typeface="Consolas"/>
                <a:cs typeface="Consolas"/>
              </a:rPr>
              <a:t>)|</a:t>
            </a:r>
            <a:r>
              <a:rPr lang="en-US" altLang="ja-JP" sz="1100" dirty="0" err="1">
                <a:latin typeface="Consolas"/>
                <a:cs typeface="Consolas"/>
              </a:rPr>
              <a:t>vk</a:t>
            </a:r>
            <a:r>
              <a:rPr lang="en-US" altLang="ja-JP" sz="1100" dirty="0">
                <a:latin typeface="Consolas"/>
                <a:cs typeface="Consolas"/>
              </a:rPr>
              <a:t>(40|5[0-3]|\-v)|vm40|voda|vulc|vx(52|53|60|61|70|80|81|83|85|98)|w3c(\-| )|</a:t>
            </a:r>
            <a:r>
              <a:rPr lang="en-US" altLang="ja-JP" sz="1100" dirty="0" err="1">
                <a:latin typeface="Consolas"/>
                <a:cs typeface="Consolas"/>
              </a:rPr>
              <a:t>webc|whit|wi</a:t>
            </a:r>
            <a:r>
              <a:rPr lang="en-US" altLang="ja-JP" sz="1100" dirty="0">
                <a:latin typeface="Consolas"/>
                <a:cs typeface="Consolas"/>
              </a:rPr>
              <a:t>(g |</a:t>
            </a:r>
            <a:r>
              <a:rPr lang="en-US" altLang="ja-JP" sz="1100" dirty="0" err="1">
                <a:latin typeface="Consolas"/>
                <a:cs typeface="Consolas"/>
              </a:rPr>
              <a:t>nc|nw</a:t>
            </a:r>
            <a:r>
              <a:rPr lang="en-US" altLang="ja-JP" sz="1100" dirty="0">
                <a:latin typeface="Consolas"/>
                <a:cs typeface="Consolas"/>
              </a:rPr>
              <a:t>)|wmlb|wonu|x700|yas\-|</a:t>
            </a:r>
            <a:r>
              <a:rPr lang="en-US" altLang="ja-JP" sz="1100" dirty="0" err="1">
                <a:latin typeface="Consolas"/>
                <a:cs typeface="Consolas"/>
              </a:rPr>
              <a:t>your|zeto|zte</a:t>
            </a:r>
            <a:r>
              <a:rPr lang="en-US" altLang="ja-JP" sz="1100" dirty="0">
                <a:latin typeface="Consolas"/>
                <a:cs typeface="Consolas"/>
              </a:rPr>
              <a:t>\-/</a:t>
            </a:r>
            <a:r>
              <a:rPr lang="en-US" altLang="ja-JP" sz="1100" dirty="0" err="1">
                <a:latin typeface="Consolas"/>
                <a:cs typeface="Consolas"/>
              </a:rPr>
              <a:t>i.test</a:t>
            </a:r>
            <a:r>
              <a:rPr lang="en-US" altLang="ja-JP" sz="1100" dirty="0">
                <a:latin typeface="Consolas"/>
                <a:cs typeface="Consolas"/>
              </a:rPr>
              <a:t>(</a:t>
            </a:r>
            <a:r>
              <a:rPr lang="en-US" altLang="ja-JP" sz="1100" dirty="0" err="1">
                <a:latin typeface="Consolas"/>
                <a:cs typeface="Consolas"/>
              </a:rPr>
              <a:t>a.substr</a:t>
            </a:r>
            <a:r>
              <a:rPr lang="en-US" altLang="ja-JP" sz="1100" dirty="0">
                <a:latin typeface="Consolas"/>
                <a:cs typeface="Consolas"/>
              </a:rPr>
              <a:t>(0,4)))</a:t>
            </a:r>
            <a:r>
              <a:rPr lang="en-US" altLang="ja-JP" sz="1100" dirty="0" err="1">
                <a:latin typeface="Consolas"/>
                <a:cs typeface="Consolas"/>
              </a:rPr>
              <a:t>window.location</a:t>
            </a:r>
            <a:r>
              <a:rPr lang="en-US" altLang="ja-JP" sz="1100" dirty="0">
                <a:latin typeface="Consolas"/>
                <a:cs typeface="Consolas"/>
              </a:rPr>
              <a:t>=b})(</a:t>
            </a:r>
            <a:r>
              <a:rPr lang="en-US" altLang="ja-JP" sz="1100" dirty="0" err="1">
                <a:latin typeface="Consolas"/>
                <a:cs typeface="Consolas"/>
              </a:rPr>
              <a:t>navigator.userAgent</a:t>
            </a:r>
            <a:r>
              <a:rPr lang="en-US" altLang="ja-JP" sz="1100" dirty="0">
                <a:latin typeface="Consolas"/>
                <a:cs typeface="Consolas"/>
              </a:rPr>
              <a:t>||</a:t>
            </a:r>
            <a:r>
              <a:rPr lang="en-US" altLang="ja-JP" sz="1100" dirty="0" err="1">
                <a:latin typeface="Consolas"/>
                <a:cs typeface="Consolas"/>
              </a:rPr>
              <a:t>navigator.vendor</a:t>
            </a:r>
            <a:r>
              <a:rPr lang="en-US" altLang="ja-JP" sz="1100" dirty="0">
                <a:latin typeface="Consolas"/>
                <a:cs typeface="Consolas"/>
              </a:rPr>
              <a:t>||</a:t>
            </a:r>
            <a:r>
              <a:rPr lang="en-US" altLang="ja-JP" sz="1100" dirty="0" err="1">
                <a:latin typeface="Consolas"/>
                <a:cs typeface="Consolas"/>
              </a:rPr>
              <a:t>window.opera,'http</a:t>
            </a:r>
            <a:r>
              <a:rPr lang="en-US" altLang="ja-JP" sz="1100" dirty="0">
                <a:latin typeface="Consolas"/>
                <a:cs typeface="Consolas"/>
              </a:rPr>
              <a:t>://</a:t>
            </a:r>
            <a:r>
              <a:rPr lang="en-US" altLang="ja-JP" sz="1100" dirty="0" err="1">
                <a:latin typeface="Consolas"/>
                <a:cs typeface="Consolas"/>
              </a:rPr>
              <a:t>detectmobilebrowser.com</a:t>
            </a:r>
            <a:r>
              <a:rPr lang="en-US" altLang="ja-JP" sz="1100" dirty="0">
                <a:latin typeface="Consolas"/>
                <a:cs typeface="Consolas"/>
              </a:rPr>
              <a:t>/mobile');</a:t>
            </a:r>
            <a:endParaRPr lang="ja-JP" alt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63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199" y="0"/>
            <a:ext cx="32870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14/21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199" y="1514873"/>
            <a:ext cx="6708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ea"/>
              <a:buAutoNum type="circleNumDbPlain" startAt="5"/>
            </a:pPr>
            <a:r>
              <a:rPr lang="en-US" altLang="ja-JP" sz="4800" dirty="0" smtClean="0">
                <a:latin typeface="Helvetica"/>
                <a:cs typeface="Helvetica"/>
              </a:rPr>
              <a:t>@supports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99" y="964809"/>
            <a:ext cx="321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Helvetica"/>
                <a:cs typeface="Helvetica"/>
              </a:rPr>
              <a:t>Feature Detection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2433934"/>
            <a:ext cx="6595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New CSS element</a:t>
            </a:r>
          </a:p>
          <a:p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000" dirty="0" smtClean="0">
                <a:latin typeface="Helvetica"/>
                <a:cs typeface="Helvetica"/>
              </a:rPr>
              <a:t>If CSS element is supported by browser then implement CSS in block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472" y="3754575"/>
            <a:ext cx="7152107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@supports 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	(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perspective: 10px) or </a:t>
            </a:r>
            <a:endParaRPr lang="en-US" altLang="ja-JP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	(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lang="en-US" altLang="ja-JP" sz="1400" dirty="0" err="1">
                <a:solidFill>
                  <a:srgbClr val="000000"/>
                </a:solidFill>
                <a:latin typeface="Consolas"/>
                <a:cs typeface="Consolas"/>
              </a:rPr>
              <a:t>moz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-perspective: 10px) 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or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	(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lang="en-US" altLang="ja-JP" sz="1400" dirty="0" err="1">
                <a:solidFill>
                  <a:srgbClr val="000000"/>
                </a:solidFill>
                <a:latin typeface="Consolas"/>
                <a:cs typeface="Consolas"/>
              </a:rPr>
              <a:t>webkit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-perspective: 10px) 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or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	(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lang="en-US" altLang="ja-JP" sz="1400" dirty="0" err="1">
                <a:solidFill>
                  <a:srgbClr val="000000"/>
                </a:solidFill>
                <a:latin typeface="Consolas"/>
                <a:cs typeface="Consolas"/>
              </a:rPr>
              <a:t>ms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-perspective: 10px) or </a:t>
            </a:r>
            <a:endParaRPr lang="en-US" altLang="ja-JP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	(</a:t>
            </a:r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-o-perspective: 10px) 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			</a:t>
            </a:r>
            <a:r>
              <a:rPr lang="en-US" altLang="ja-JP" sz="1400" dirty="0" smtClean="0">
                <a:solidFill>
                  <a:srgbClr val="008000"/>
                </a:solidFill>
                <a:latin typeface="Consolas"/>
                <a:cs typeface="Consolas"/>
              </a:rPr>
              <a:t>/* </a:t>
            </a:r>
            <a:r>
              <a:rPr lang="en-US" altLang="ja-JP" sz="1400" dirty="0">
                <a:solidFill>
                  <a:srgbClr val="008000"/>
                </a:solidFill>
                <a:latin typeface="Consolas"/>
                <a:cs typeface="Consolas"/>
              </a:rPr>
              <a:t>specific CSS applied when 3D transforms, </a:t>
            </a:r>
            <a:endParaRPr lang="en-US" altLang="ja-JP" sz="14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altLang="ja-JP" sz="1400" dirty="0" smtClean="0">
                <a:solidFill>
                  <a:srgbClr val="008000"/>
                </a:solidFill>
                <a:latin typeface="Consolas"/>
                <a:cs typeface="Consolas"/>
              </a:rPr>
              <a:t>		eventually </a:t>
            </a:r>
            <a:r>
              <a:rPr lang="en-US" altLang="ja-JP" sz="1400" dirty="0">
                <a:solidFill>
                  <a:srgbClr val="008000"/>
                </a:solidFill>
                <a:latin typeface="Consolas"/>
                <a:cs typeface="Consolas"/>
              </a:rPr>
              <a:t>prefixed, are supported */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latin typeface="Consolas"/>
                <a:cs typeface="Consolas"/>
              </a:rPr>
              <a:t>		}</a:t>
            </a:r>
            <a:endParaRPr lang="ja-JP" altLang="en-US" sz="1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1100" y="5748421"/>
            <a:ext cx="1152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400" dirty="0" smtClean="0"/>
              <a:t>Source: </a:t>
            </a:r>
            <a:r>
              <a:rPr kumimoji="1" lang="en-GB" altLang="ja-JP" sz="1400" dirty="0" smtClean="0">
                <a:hlinkClick r:id="rId3"/>
              </a:rPr>
              <a:t>MDN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07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15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745948"/>
            <a:ext cx="57021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b="1" dirty="0" smtClean="0">
                <a:latin typeface="Helvetica"/>
                <a:cs typeface="Helvetica"/>
              </a:rPr>
              <a:t>What about</a:t>
            </a:r>
            <a:r>
              <a:rPr lang="en-US" altLang="ja-JP" sz="4400" b="1" dirty="0" smtClean="0">
                <a:solidFill>
                  <a:srgbClr val="0B6EC5"/>
                </a:solidFill>
                <a:latin typeface="Helvetica"/>
                <a:cs typeface="Helvetica"/>
              </a:rPr>
              <a:t> Images</a:t>
            </a:r>
            <a:r>
              <a:rPr lang="en-US" altLang="ja-JP" sz="4400" b="1" dirty="0" smtClean="0">
                <a:latin typeface="Helvetica"/>
                <a:cs typeface="Helvetica"/>
              </a:rPr>
              <a:t>?</a:t>
            </a:r>
            <a:endParaRPr lang="en-US" altLang="ja-JP" sz="4400" dirty="0">
              <a:solidFill>
                <a:srgbClr val="0B6EC5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548455"/>
            <a:ext cx="50829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Lucida Grande"/>
              <a:buChar char="-"/>
            </a:pPr>
            <a:r>
              <a:rPr lang="en-US" altLang="ja-JP" sz="2400" b="1" dirty="0" err="1" smtClean="0">
                <a:solidFill>
                  <a:srgbClr val="60C634"/>
                </a:solidFill>
                <a:latin typeface="Helvetica"/>
                <a:cs typeface="Helvetica"/>
              </a:rPr>
              <a:t>Loss</a:t>
            </a:r>
            <a:r>
              <a:rPr lang="en-US" altLang="ja-JP" sz="2400" dirty="0" err="1" smtClean="0">
                <a:latin typeface="Helvetica"/>
                <a:cs typeface="Helvetica"/>
              </a:rPr>
              <a:t>y</a:t>
            </a:r>
            <a:r>
              <a:rPr lang="en-US" altLang="ja-JP" sz="2400" dirty="0">
                <a:latin typeface="Helvetica"/>
                <a:cs typeface="Helvetica"/>
              </a:rPr>
              <a:t> </a:t>
            </a:r>
            <a:r>
              <a:rPr lang="en-US" altLang="ja-JP" sz="2400" dirty="0" smtClean="0">
                <a:latin typeface="Helvetica"/>
                <a:cs typeface="Helvetica"/>
              </a:rPr>
              <a:t>/ </a:t>
            </a:r>
            <a:r>
              <a:rPr lang="en-US" altLang="ja-JP" sz="2400" b="1" dirty="0" smtClean="0">
                <a:solidFill>
                  <a:srgbClr val="60C634"/>
                </a:solidFill>
                <a:latin typeface="Helvetica"/>
                <a:cs typeface="Helvetica"/>
              </a:rPr>
              <a:t>Loss</a:t>
            </a:r>
            <a:r>
              <a:rPr lang="en-US" altLang="ja-JP" sz="2400" dirty="0" smtClean="0">
                <a:latin typeface="Helvetica"/>
                <a:cs typeface="Helvetica"/>
              </a:rPr>
              <a:t>less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latin typeface="Helvetica"/>
                <a:cs typeface="Helvetica"/>
              </a:rPr>
              <a:t>Know your </a:t>
            </a:r>
            <a:r>
              <a:rPr lang="en-US" altLang="ja-JP" sz="2400" b="1" dirty="0" smtClean="0">
                <a:solidFill>
                  <a:srgbClr val="0B6EC5"/>
                </a:solidFill>
                <a:latin typeface="Helvetica"/>
                <a:cs typeface="Helvetica"/>
              </a:rPr>
              <a:t>formats</a:t>
            </a:r>
            <a:r>
              <a:rPr lang="en-US" altLang="ja-JP" sz="2400" dirty="0" smtClean="0">
                <a:latin typeface="Helvetica"/>
                <a:cs typeface="Helvetica"/>
              </a:rPr>
              <a:t>!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b="1" dirty="0" smtClean="0">
                <a:solidFill>
                  <a:srgbClr val="60C634"/>
                </a:solidFill>
                <a:latin typeface="Helvetica"/>
                <a:cs typeface="Helvetica"/>
              </a:rPr>
              <a:t>Lazy</a:t>
            </a:r>
            <a:r>
              <a:rPr lang="en-US" altLang="ja-JP" sz="2400" dirty="0" smtClean="0">
                <a:solidFill>
                  <a:srgbClr val="60C634"/>
                </a:solidFill>
                <a:latin typeface="Helvetica"/>
                <a:cs typeface="Helvetica"/>
              </a:rPr>
              <a:t> </a:t>
            </a:r>
            <a:r>
              <a:rPr lang="en-US" altLang="ja-JP" sz="2400" dirty="0" smtClean="0">
                <a:latin typeface="Helvetica"/>
                <a:cs typeface="Helvetica"/>
              </a:rPr>
              <a:t>Loading / </a:t>
            </a:r>
            <a:r>
              <a:rPr lang="en-US" altLang="ja-JP" sz="2400" b="1" dirty="0" smtClean="0">
                <a:solidFill>
                  <a:srgbClr val="60C634"/>
                </a:solidFill>
                <a:latin typeface="Helvetica"/>
                <a:cs typeface="Helvetica"/>
              </a:rPr>
              <a:t>LIQP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b="1" dirty="0" smtClean="0">
                <a:solidFill>
                  <a:srgbClr val="0B6EC5"/>
                </a:solidFill>
                <a:latin typeface="Helvetica"/>
                <a:cs typeface="Helvetica"/>
              </a:rPr>
              <a:t>Responsive</a:t>
            </a:r>
            <a:r>
              <a:rPr lang="en-US" altLang="ja-JP" sz="2400" dirty="0" smtClean="0">
                <a:solidFill>
                  <a:srgbClr val="0B6EC5"/>
                </a:solidFill>
                <a:latin typeface="Helvetica"/>
                <a:cs typeface="Helvetica"/>
              </a:rPr>
              <a:t> </a:t>
            </a:r>
            <a:r>
              <a:rPr lang="en-US" altLang="ja-JP" sz="2400" dirty="0" smtClean="0">
                <a:latin typeface="Helvetica"/>
                <a:cs typeface="Helvetica"/>
              </a:rPr>
              <a:t>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7114"/>
            <a:ext cx="7969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 smtClean="0">
                <a:latin typeface="Helvetica"/>
                <a:cs typeface="Helvetica"/>
              </a:rPr>
              <a:t>Images account for </a:t>
            </a:r>
            <a:r>
              <a:rPr lang="en-US" altLang="ja-JP" sz="2200" b="1" dirty="0" smtClean="0">
                <a:solidFill>
                  <a:srgbClr val="E42608"/>
                </a:solidFill>
                <a:latin typeface="Helvetica"/>
                <a:cs typeface="Helvetica"/>
              </a:rPr>
              <a:t>69% of the page bytes</a:t>
            </a:r>
            <a:r>
              <a:rPr lang="en-US" altLang="ja-JP" sz="2200" dirty="0" smtClean="0">
                <a:latin typeface="Helvetica"/>
                <a:cs typeface="Helvetica"/>
              </a:rPr>
              <a:t> being delivered to mobile over the web!</a:t>
            </a:r>
            <a:endParaRPr lang="en-US" altLang="ja-JP" sz="2200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5740" y="2229403"/>
            <a:ext cx="6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smtClean="0"/>
              <a:t>PNG</a:t>
            </a:r>
            <a:endParaRPr kumimoji="1" lang="ja-JP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43132" y="4124705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smtClean="0"/>
              <a:t>JPEG</a:t>
            </a:r>
            <a:endParaRPr kumimoji="1" lang="ja-JP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12512" y="4494037"/>
            <a:ext cx="75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err="1" smtClean="0"/>
              <a:t>WebP</a:t>
            </a:r>
            <a:endParaRPr kumimoji="1" lang="ja-JP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88" y="2548455"/>
            <a:ext cx="1270000" cy="1270000"/>
          </a:xfrm>
          <a:prstGeom prst="rect">
            <a:avLst/>
          </a:prstGeom>
        </p:spPr>
      </p:pic>
      <p:pic>
        <p:nvPicPr>
          <p:cNvPr id="7" name="Picture 6" descr="f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52" y="2598735"/>
            <a:ext cx="1651000" cy="165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61" y="4863369"/>
            <a:ext cx="4107139" cy="1543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6525" y="2187578"/>
            <a:ext cx="49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b="1" dirty="0" smtClean="0"/>
              <a:t>GIF</a:t>
            </a:r>
            <a:endParaRPr kumimoji="1" lang="ja-JP" alt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019" y="4494037"/>
            <a:ext cx="2795525" cy="18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6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16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759316"/>
            <a:ext cx="53260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What did we learn?</a:t>
            </a:r>
            <a:endParaRPr lang="en-US" altLang="ja-JP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949539"/>
            <a:ext cx="7162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Lucida Grande"/>
              <a:buChar char="-"/>
            </a:pPr>
            <a:r>
              <a:rPr lang="en-US" altLang="ja-JP" sz="2200" dirty="0" smtClean="0">
                <a:solidFill>
                  <a:srgbClr val="FFFFFF"/>
                </a:solidFill>
                <a:latin typeface="Helvetica"/>
                <a:cs typeface="Helvetica"/>
              </a:rPr>
              <a:t>The web is</a:t>
            </a:r>
            <a:r>
              <a:rPr lang="en-US" altLang="ja-JP" sz="2200" dirty="0" smtClean="0">
                <a:latin typeface="Helvetica"/>
                <a:cs typeface="Helvetica"/>
              </a:rPr>
              <a:t> </a:t>
            </a:r>
            <a:r>
              <a:rPr lang="en-US" altLang="ja-JP" sz="2200" b="1" dirty="0" smtClean="0">
                <a:solidFill>
                  <a:srgbClr val="FFE92C"/>
                </a:solidFill>
                <a:latin typeface="Helvetica"/>
                <a:cs typeface="Helvetica"/>
              </a:rPr>
              <a:t>great</a:t>
            </a:r>
            <a:r>
              <a:rPr lang="en-US" altLang="ja-JP" sz="2200" dirty="0" smtClean="0">
                <a:solidFill>
                  <a:srgbClr val="FFFFFF"/>
                </a:solidFill>
                <a:latin typeface="Helvetica"/>
                <a:cs typeface="Helvetica"/>
              </a:rPr>
              <a:t>!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200" b="1" dirty="0">
                <a:solidFill>
                  <a:srgbClr val="FFE92C"/>
                </a:solidFill>
                <a:latin typeface="Helvetica"/>
                <a:cs typeface="Helvetica"/>
              </a:rPr>
              <a:t>P</a:t>
            </a:r>
            <a:r>
              <a:rPr lang="en-US" altLang="ja-JP" sz="2200" b="1" dirty="0" smtClean="0">
                <a:solidFill>
                  <a:srgbClr val="FFE92C"/>
                </a:solidFill>
                <a:latin typeface="Helvetica"/>
                <a:cs typeface="Helvetica"/>
              </a:rPr>
              <a:t>erformance</a:t>
            </a:r>
            <a:r>
              <a:rPr lang="en-US" altLang="ja-JP" sz="2200" dirty="0" smtClean="0">
                <a:solidFill>
                  <a:srgbClr val="FFE92C"/>
                </a:solidFill>
                <a:latin typeface="Helvetica"/>
                <a:cs typeface="Helvetica"/>
              </a:rPr>
              <a:t> </a:t>
            </a:r>
            <a:r>
              <a:rPr lang="en-US" altLang="ja-JP" sz="2200" dirty="0" smtClean="0">
                <a:solidFill>
                  <a:srgbClr val="FFFFFF"/>
                </a:solidFill>
                <a:latin typeface="Helvetica"/>
                <a:cs typeface="Helvetica"/>
              </a:rPr>
              <a:t>issues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200" dirty="0" smtClean="0">
                <a:solidFill>
                  <a:srgbClr val="FFFFFF"/>
                </a:solidFill>
                <a:latin typeface="Helvetica"/>
                <a:cs typeface="Helvetica"/>
              </a:rPr>
              <a:t>New </a:t>
            </a:r>
            <a:r>
              <a:rPr lang="en-US" altLang="ja-JP" sz="2200" b="1" dirty="0" smtClean="0">
                <a:solidFill>
                  <a:srgbClr val="FFE92C"/>
                </a:solidFill>
                <a:latin typeface="Helvetica"/>
                <a:cs typeface="Helvetica"/>
              </a:rPr>
              <a:t>HTML5</a:t>
            </a:r>
            <a:r>
              <a:rPr lang="en-US" altLang="ja-JP" sz="2200" dirty="0" smtClean="0">
                <a:solidFill>
                  <a:srgbClr val="FFE92C"/>
                </a:solidFill>
                <a:latin typeface="Helvetica"/>
                <a:cs typeface="Helvetica"/>
              </a:rPr>
              <a:t> </a:t>
            </a:r>
            <a:r>
              <a:rPr lang="en-US" altLang="ja-JP" sz="2200" b="1" dirty="0" smtClean="0">
                <a:solidFill>
                  <a:srgbClr val="FFE92C"/>
                </a:solidFill>
                <a:latin typeface="Helvetica"/>
                <a:cs typeface="Helvetica"/>
              </a:rPr>
              <a:t>APIs</a:t>
            </a:r>
            <a:r>
              <a:rPr lang="en-US" altLang="ja-JP" sz="2200" dirty="0" smtClean="0">
                <a:solidFill>
                  <a:srgbClr val="FFFFFF"/>
                </a:solidFill>
                <a:latin typeface="Helvetica"/>
                <a:cs typeface="Helvetica"/>
              </a:rPr>
              <a:t> can help!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200" dirty="0" smtClean="0">
                <a:solidFill>
                  <a:schemeClr val="bg1"/>
                </a:solidFill>
                <a:latin typeface="Helvetica"/>
                <a:cs typeface="Helvetica"/>
              </a:rPr>
              <a:t>While waiting, let’s be clever about </a:t>
            </a:r>
            <a:r>
              <a:rPr lang="en-US" altLang="ja-JP" sz="2200" b="1" dirty="0" smtClean="0">
                <a:solidFill>
                  <a:srgbClr val="FFE92C"/>
                </a:solidFill>
                <a:latin typeface="Helvetica"/>
                <a:cs typeface="Helvetica"/>
              </a:rPr>
              <a:t>feature detection</a:t>
            </a:r>
          </a:p>
          <a:p>
            <a:endParaRPr lang="en-US" altLang="ja-JP" sz="12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200" dirty="0" smtClean="0">
                <a:solidFill>
                  <a:schemeClr val="bg1"/>
                </a:solidFill>
                <a:latin typeface="Helvetica"/>
                <a:cs typeface="Helvetica"/>
              </a:rPr>
              <a:t>And understand </a:t>
            </a:r>
            <a:r>
              <a:rPr lang="en-US" altLang="ja-JP" sz="2200" b="1" dirty="0" smtClean="0">
                <a:solidFill>
                  <a:srgbClr val="FFE92C"/>
                </a:solidFill>
                <a:latin typeface="Helvetica"/>
                <a:cs typeface="Helvetica"/>
              </a:rPr>
              <a:t>images</a:t>
            </a:r>
            <a:r>
              <a:rPr lang="en-US" altLang="ja-JP" sz="2200" dirty="0" smtClean="0">
                <a:solidFill>
                  <a:schemeClr val="bg1"/>
                </a:solidFill>
                <a:latin typeface="Helvetica"/>
                <a:cs typeface="Helvetic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076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17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759316"/>
            <a:ext cx="70623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b="1" dirty="0" smtClean="0">
                <a:latin typeface="Helvetica"/>
                <a:cs typeface="Helvetica"/>
              </a:rPr>
              <a:t>Smarter Apps Guidelines</a:t>
            </a:r>
            <a:endParaRPr lang="en-US" altLang="ja-JP" sz="4400" dirty="0">
              <a:solidFill>
                <a:srgbClr val="0B6EC5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164982"/>
            <a:ext cx="7162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Lucida Grande"/>
              <a:buChar char="-"/>
            </a:pPr>
            <a:r>
              <a:rPr lang="en-US" altLang="ja-JP" sz="2200" dirty="0" smtClean="0">
                <a:latin typeface="Helvetica"/>
                <a:cs typeface="Helvetica"/>
              </a:rPr>
              <a:t>For more guidelines including: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8421" y="156659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http://www.gsma.com/technicalprojects/smarter-</a:t>
            </a:r>
            <a:r>
              <a:rPr lang="en-US" altLang="ja-JP" dirty="0" smtClean="0">
                <a:hlinkClick r:id="rId3"/>
              </a:rPr>
              <a:t>applications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856765"/>
            <a:ext cx="350552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800" b="1" dirty="0" smtClean="0">
                <a:solidFill>
                  <a:srgbClr val="E42608"/>
                </a:solidFill>
                <a:latin typeface="Helvetica"/>
                <a:cs typeface="Helvetica"/>
              </a:rPr>
              <a:t>Compression</a:t>
            </a:r>
          </a:p>
          <a:p>
            <a:pPr>
              <a:spcAft>
                <a:spcPts val="1200"/>
              </a:spcAft>
            </a:pPr>
            <a:r>
              <a:rPr lang="en-US" altLang="ja-JP" sz="2800" b="1" dirty="0">
                <a:solidFill>
                  <a:srgbClr val="D4C126"/>
                </a:solidFill>
                <a:latin typeface="Helvetica"/>
                <a:cs typeface="Helvetica"/>
              </a:rPr>
              <a:t>Image </a:t>
            </a:r>
            <a:r>
              <a:rPr lang="en-US" altLang="ja-JP" sz="2800" b="1" dirty="0" smtClean="0">
                <a:solidFill>
                  <a:srgbClr val="D4C126"/>
                </a:solidFill>
                <a:latin typeface="Helvetica"/>
                <a:cs typeface="Helvetica"/>
              </a:rPr>
              <a:t>Formats</a:t>
            </a:r>
            <a:endParaRPr lang="en-US" altLang="ja-JP" sz="2800" b="1" dirty="0" smtClean="0">
              <a:solidFill>
                <a:srgbClr val="0B6EC5"/>
              </a:solidFill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r>
              <a:rPr lang="en-US" altLang="ja-JP" sz="2800" b="1" dirty="0" smtClean="0">
                <a:solidFill>
                  <a:srgbClr val="0B6EC5"/>
                </a:solidFill>
                <a:latin typeface="Helvetica"/>
                <a:cs typeface="Helvetica"/>
              </a:rPr>
              <a:t>Offline</a:t>
            </a:r>
          </a:p>
          <a:p>
            <a:pPr>
              <a:spcAft>
                <a:spcPts val="1200"/>
              </a:spcAft>
            </a:pPr>
            <a:r>
              <a:rPr lang="en-US" altLang="ja-JP" sz="2800" b="1" dirty="0" smtClean="0">
                <a:solidFill>
                  <a:srgbClr val="60C634"/>
                </a:solidFill>
                <a:latin typeface="Helvetica"/>
                <a:cs typeface="Helvetica"/>
              </a:rPr>
              <a:t>Error Handlin</a:t>
            </a:r>
            <a:r>
              <a:rPr lang="en-US" altLang="ja-JP" sz="2800" b="1" dirty="0">
                <a:solidFill>
                  <a:srgbClr val="60C634"/>
                </a:solidFill>
                <a:latin typeface="Helvetica"/>
                <a:cs typeface="Helvetica"/>
              </a:rPr>
              <a:t>g</a:t>
            </a:r>
            <a:endParaRPr lang="en-US" altLang="ja-JP" sz="2800" b="1" dirty="0" smtClean="0">
              <a:solidFill>
                <a:srgbClr val="60C634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4326" y="2865488"/>
            <a:ext cx="296904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800" b="1" dirty="0" smtClean="0">
                <a:solidFill>
                  <a:srgbClr val="60C634"/>
                </a:solidFill>
                <a:latin typeface="Helvetica"/>
                <a:cs typeface="Helvetica"/>
              </a:rPr>
              <a:t>Security</a:t>
            </a:r>
          </a:p>
          <a:p>
            <a:pPr>
              <a:spcAft>
                <a:spcPts val="1200"/>
              </a:spcAft>
            </a:pPr>
            <a:r>
              <a:rPr lang="en-US" altLang="ja-JP" sz="2800" b="1" dirty="0" smtClean="0">
                <a:solidFill>
                  <a:srgbClr val="E42608"/>
                </a:solidFill>
                <a:latin typeface="Helvetica"/>
                <a:cs typeface="Helvetica"/>
              </a:rPr>
              <a:t>User Experience</a:t>
            </a:r>
          </a:p>
          <a:p>
            <a:pPr>
              <a:spcAft>
                <a:spcPts val="1200"/>
              </a:spcAft>
            </a:pPr>
            <a:r>
              <a:rPr lang="en-US" altLang="ja-JP" sz="2800" b="1" dirty="0" smtClean="0">
                <a:solidFill>
                  <a:srgbClr val="D4C126"/>
                </a:solidFill>
                <a:latin typeface="Helvetica"/>
                <a:cs typeface="Helvetica"/>
              </a:rPr>
              <a:t>Scheduling</a:t>
            </a:r>
          </a:p>
          <a:p>
            <a:pPr>
              <a:spcAft>
                <a:spcPts val="1200"/>
              </a:spcAft>
            </a:pPr>
            <a:r>
              <a:rPr lang="en-US" altLang="ja-JP" sz="2800" b="1" dirty="0" smtClean="0">
                <a:solidFill>
                  <a:srgbClr val="0B6EC5"/>
                </a:solidFill>
                <a:latin typeface="Helvetica"/>
                <a:cs typeface="Helvetica"/>
              </a:rPr>
              <a:t>Caching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5774" y="1702580"/>
            <a:ext cx="1684421" cy="893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sz="2800" b="1" dirty="0" smtClean="0">
                <a:solidFill>
                  <a:schemeClr val="tx1"/>
                </a:solidFill>
              </a:rPr>
              <a:t>iOS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5774" y="2747289"/>
            <a:ext cx="1684421" cy="893289"/>
          </a:xfrm>
          <a:prstGeom prst="rect">
            <a:avLst/>
          </a:prstGeom>
          <a:solidFill>
            <a:srgbClr val="60C6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sz="2800" b="1" dirty="0" smtClean="0">
                <a:solidFill>
                  <a:schemeClr val="tx1"/>
                </a:solidFill>
              </a:rPr>
              <a:t>Android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5774" y="3804648"/>
            <a:ext cx="1684421" cy="893289"/>
          </a:xfrm>
          <a:prstGeom prst="rect">
            <a:avLst/>
          </a:prstGeom>
          <a:solidFill>
            <a:srgbClr val="0B6E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sz="2800" b="1" dirty="0" smtClean="0">
                <a:solidFill>
                  <a:schemeClr val="tx1"/>
                </a:solidFill>
              </a:rPr>
              <a:t>Windows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85774" y="4883442"/>
            <a:ext cx="1684421" cy="893289"/>
          </a:xfrm>
          <a:prstGeom prst="rect">
            <a:avLst/>
          </a:prstGeom>
          <a:solidFill>
            <a:srgbClr val="FFE9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ja-JP" sz="3200" b="1" dirty="0" smtClean="0">
                <a:solidFill>
                  <a:schemeClr val="tx1"/>
                </a:solidFill>
              </a:rPr>
              <a:t>Web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5422788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Helvetica"/>
                <a:cs typeface="Helvetica"/>
              </a:rPr>
              <a:t>Please help us grow the Smarter Apps Guidelines by </a:t>
            </a:r>
            <a:r>
              <a:rPr lang="en-US" altLang="ja-JP" sz="2000" b="1" dirty="0" smtClean="0">
                <a:latin typeface="Helvetica"/>
                <a:cs typeface="Helvetica"/>
              </a:rPr>
              <a:t>registering and adding new content</a:t>
            </a:r>
            <a:r>
              <a:rPr lang="en-US" altLang="ja-JP" sz="2000" dirty="0" smtClean="0">
                <a:latin typeface="Helvetica"/>
                <a:cs typeface="Helvetic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61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18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pic>
        <p:nvPicPr>
          <p:cNvPr id="7" name="Picture 6" descr="Smarter-apps-guideli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9635"/>
            <a:ext cx="8229600" cy="88762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60743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hlinkClick r:id="rId4"/>
              </a:rPr>
              <a:t>gsma.com</a:t>
            </a:r>
            <a:r>
              <a:rPr lang="en-US" altLang="ja-JP" dirty="0">
                <a:hlinkClick r:id="rId4"/>
              </a:rPr>
              <a:t>/technicalprojects/smarter-</a:t>
            </a:r>
            <a:r>
              <a:rPr lang="en-US" altLang="ja-JP" dirty="0" smtClean="0">
                <a:hlinkClick r:id="rId4"/>
              </a:rPr>
              <a:t>applications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819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19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pic>
        <p:nvPicPr>
          <p:cNvPr id="18" name="Picture 17" descr="Building-Android-apps---Smarter-apps-guidelin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4385"/>
            <a:ext cx="8229600" cy="106632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60743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hlinkClick r:id="rId4"/>
              </a:rPr>
              <a:t>gsma.com</a:t>
            </a:r>
            <a:r>
              <a:rPr lang="en-US" altLang="ja-JP" dirty="0">
                <a:hlinkClick r:id="rId4"/>
              </a:rPr>
              <a:t>/technicalprojects/smarter-</a:t>
            </a:r>
            <a:r>
              <a:rPr lang="en-US" altLang="ja-JP" dirty="0" smtClean="0">
                <a:hlinkClick r:id="rId4"/>
              </a:rPr>
              <a:t>applications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41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7432"/>
            <a:ext cx="6326094" cy="4386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2991" y="5158904"/>
            <a:ext cx="774675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800" b="1" dirty="0" smtClean="0">
                <a:latin typeface="Helvetica"/>
                <a:cs typeface="Helvetica"/>
              </a:rPr>
              <a:t>Made after complaints to </a:t>
            </a:r>
            <a:r>
              <a:rPr lang="en-US" altLang="ja-JP" sz="2800" b="1" dirty="0" smtClean="0">
                <a:solidFill>
                  <a:srgbClr val="E42608"/>
                </a:solidFill>
                <a:latin typeface="Helvetica"/>
                <a:cs typeface="Helvetica"/>
              </a:rPr>
              <a:t>Network Operators</a:t>
            </a:r>
          </a:p>
          <a:p>
            <a:pPr algn="r"/>
            <a:r>
              <a:rPr lang="en-US" altLang="ja-JP" sz="2400" dirty="0" smtClean="0">
                <a:latin typeface="Helvetica"/>
                <a:cs typeface="Helvetica"/>
              </a:rPr>
              <a:t>C</a:t>
            </a:r>
            <a:r>
              <a:rPr lang="en-US" altLang="ja-JP" sz="2400" dirty="0" smtClean="0">
                <a:latin typeface="Helvetica"/>
                <a:cs typeface="Helvetica"/>
              </a:rPr>
              <a:t>omplaints about</a:t>
            </a:r>
            <a:r>
              <a:rPr lang="en-US" altLang="ja-JP" sz="2400" dirty="0" smtClean="0">
                <a:solidFill>
                  <a:srgbClr val="0B6EC5"/>
                </a:solidFill>
                <a:latin typeface="Helvetica"/>
                <a:cs typeface="Helvetica"/>
              </a:rPr>
              <a:t> bad performance</a:t>
            </a:r>
            <a:r>
              <a:rPr lang="en-US" altLang="ja-JP" sz="2400" dirty="0" smtClean="0">
                <a:latin typeface="Helvetica"/>
                <a:cs typeface="Helvetica"/>
              </a:rPr>
              <a:t> and </a:t>
            </a:r>
            <a:r>
              <a:rPr lang="en-US" altLang="ja-JP" sz="2400" dirty="0" smtClean="0">
                <a:solidFill>
                  <a:srgbClr val="0B6EC5"/>
                </a:solidFill>
                <a:latin typeface="Helvetica"/>
                <a:cs typeface="Helvetica"/>
              </a:rPr>
              <a:t>connectivity</a:t>
            </a:r>
            <a:endParaRPr lang="en-US" altLang="ja-JP" sz="2000" dirty="0">
              <a:solidFill>
                <a:srgbClr val="0B6EC5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6816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20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pic>
        <p:nvPicPr>
          <p:cNvPr id="10" name="Picture 9" descr="Caching for Android   Smarter apps guideline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29"/>
          <a:stretch/>
        </p:blipFill>
        <p:spPr>
          <a:xfrm>
            <a:off x="457200" y="1180097"/>
            <a:ext cx="8229600" cy="91941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60743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hlinkClick r:id="rId4"/>
              </a:rPr>
              <a:t>gsma.com</a:t>
            </a:r>
            <a:r>
              <a:rPr lang="en-US" altLang="ja-JP" dirty="0">
                <a:hlinkClick r:id="rId4"/>
              </a:rPr>
              <a:t>/technicalprojects/smarter-</a:t>
            </a:r>
            <a:r>
              <a:rPr lang="en-US" altLang="ja-JP" dirty="0" smtClean="0">
                <a:hlinkClick r:id="rId4"/>
              </a:rPr>
              <a:t>applications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4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C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-10924"/>
            <a:ext cx="3287059" cy="1349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1338828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Natasha </a:t>
            </a:r>
            <a:r>
              <a:rPr lang="en-US" altLang="ja-JP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Rooney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Web Technologist</a:t>
            </a:r>
            <a:endParaRPr lang="en-US" altLang="ja-JP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GSM </a:t>
            </a:r>
            <a:r>
              <a:rPr kumimoji="1"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Association</a:t>
            </a:r>
            <a:endParaRPr kumimoji="1" lang="en-US" altLang="ja-JP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Helvetica"/>
                <a:cs typeface="Helvetica"/>
              </a:rPr>
              <a:t>@</a:t>
            </a:r>
            <a:r>
              <a:rPr lang="en-US" altLang="ja-JP" dirty="0" err="1" smtClean="0">
                <a:solidFill>
                  <a:schemeClr val="bg1"/>
                </a:solidFill>
                <a:latin typeface="Helvetica"/>
                <a:cs typeface="Helvetica"/>
              </a:rPr>
              <a:t>thisNatasha</a:t>
            </a:r>
            <a:endParaRPr kumimoji="1" lang="ja-JP" alt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095233"/>
            <a:ext cx="4745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b="1" dirty="0" smtClean="0">
                <a:solidFill>
                  <a:srgbClr val="FFFFFF"/>
                </a:solidFill>
                <a:latin typeface="Helvetica"/>
                <a:cs typeface="Helvetica"/>
              </a:rPr>
              <a:t>Thank-you!</a:t>
            </a:r>
            <a:endParaRPr lang="en-US" altLang="ja-JP" sz="66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9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3616" y="5710599"/>
            <a:ext cx="6189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800" dirty="0">
                <a:latin typeface="Helvetica"/>
                <a:cs typeface="Helvetica"/>
              </a:rPr>
              <a:t>Playing fair with the </a:t>
            </a:r>
            <a:r>
              <a:rPr lang="en-US" altLang="ja-JP" sz="2800" dirty="0" smtClean="0">
                <a:latin typeface="Helvetica"/>
                <a:cs typeface="Helvetica"/>
              </a:rPr>
              <a:t>Network</a:t>
            </a:r>
            <a:endParaRPr lang="en-US" altLang="ja-JP" sz="2800" dirty="0">
              <a:latin typeface="Helvetica"/>
              <a:cs typeface="Helvetica"/>
            </a:endParaRPr>
          </a:p>
          <a:p>
            <a:pPr algn="r"/>
            <a:r>
              <a:rPr lang="en-US" altLang="ja-JP" dirty="0">
                <a:latin typeface="Helvetica"/>
                <a:cs typeface="Helvetica"/>
              </a:rPr>
              <a:t>Developing Smarter Apps for </a:t>
            </a:r>
            <a:r>
              <a:rPr lang="en-US" altLang="ja-JP" dirty="0" err="1">
                <a:latin typeface="Helvetica"/>
                <a:cs typeface="Helvetica"/>
              </a:rPr>
              <a:t>optimising</a:t>
            </a:r>
            <a:r>
              <a:rPr lang="en-US" altLang="ja-JP" dirty="0">
                <a:latin typeface="Helvetica"/>
                <a:cs typeface="Helvetica"/>
              </a:rPr>
              <a:t> network resources</a:t>
            </a:r>
            <a:endParaRPr kumimoji="1" lang="ja-JP" alt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4828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3/21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759316"/>
            <a:ext cx="6485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b="1" dirty="0" smtClean="0">
                <a:latin typeface="Helvetica"/>
                <a:cs typeface="Helvetica"/>
              </a:rPr>
              <a:t>What about</a:t>
            </a:r>
            <a:r>
              <a:rPr lang="en-US" altLang="ja-JP" sz="4400" b="1" dirty="0" smtClean="0">
                <a:solidFill>
                  <a:srgbClr val="0B6EC5"/>
                </a:solidFill>
                <a:latin typeface="Helvetica"/>
                <a:cs typeface="Helvetica"/>
              </a:rPr>
              <a:t> Web Apps</a:t>
            </a:r>
            <a:r>
              <a:rPr lang="en-US" altLang="ja-JP" sz="4400" b="1" dirty="0" smtClean="0">
                <a:latin typeface="Helvetica"/>
                <a:cs typeface="Helvetica"/>
              </a:rPr>
              <a:t>?</a:t>
            </a:r>
            <a:endParaRPr lang="en-US" altLang="ja-JP" sz="4400" dirty="0">
              <a:solidFill>
                <a:srgbClr val="0B6EC5"/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976" y="1732827"/>
            <a:ext cx="3251200" cy="3251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949539"/>
            <a:ext cx="508292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smtClean="0">
                <a:latin typeface="Helvetica"/>
                <a:cs typeface="Helvetica"/>
              </a:rPr>
              <a:t>The web is </a:t>
            </a:r>
            <a:r>
              <a:rPr lang="en-US" altLang="ja-JP" sz="3200" b="1" dirty="0" smtClean="0">
                <a:solidFill>
                  <a:srgbClr val="60C634"/>
                </a:solidFill>
                <a:latin typeface="Helvetica"/>
                <a:cs typeface="Helvetica"/>
              </a:rPr>
              <a:t>awesome</a:t>
            </a:r>
            <a:r>
              <a:rPr lang="en-US" altLang="ja-JP" sz="3200" b="1" dirty="0" smtClean="0">
                <a:latin typeface="Helvetica"/>
                <a:cs typeface="Helvetica"/>
              </a:rPr>
              <a:t>!</a:t>
            </a:r>
          </a:p>
          <a:p>
            <a:endParaRPr lang="en-US" altLang="ja-JP" sz="1500" b="1" dirty="0" smtClean="0"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latin typeface="Helvetica"/>
                <a:cs typeface="Helvetica"/>
              </a:rPr>
              <a:t>Always up-to-date</a:t>
            </a: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latin typeface="Helvetica"/>
                <a:cs typeface="Helvetica"/>
              </a:rPr>
              <a:t>Build once, deploy everywhere</a:t>
            </a: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latin typeface="Helvetica"/>
                <a:cs typeface="Helvetica"/>
              </a:rPr>
              <a:t>C</a:t>
            </a:r>
            <a:r>
              <a:rPr lang="en-US" altLang="ja-JP" sz="2400" dirty="0" smtClean="0">
                <a:latin typeface="Helvetica"/>
                <a:cs typeface="Helvetica"/>
              </a:rPr>
              <a:t>loud based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310059"/>
            <a:ext cx="7969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 smtClean="0">
                <a:latin typeface="Helvetica"/>
                <a:cs typeface="Helvetica"/>
              </a:rPr>
              <a:t>But web app</a:t>
            </a:r>
            <a:r>
              <a:rPr lang="en-US" altLang="ja-JP" sz="2200" dirty="0" smtClean="0">
                <a:solidFill>
                  <a:srgbClr val="E42608"/>
                </a:solidFill>
                <a:latin typeface="Helvetica"/>
                <a:cs typeface="Helvetica"/>
              </a:rPr>
              <a:t> </a:t>
            </a:r>
            <a:r>
              <a:rPr lang="en-US" altLang="ja-JP" sz="2200" b="1" dirty="0" smtClean="0">
                <a:solidFill>
                  <a:srgbClr val="E42608"/>
                </a:solidFill>
                <a:latin typeface="Helvetica"/>
                <a:cs typeface="Helvetica"/>
              </a:rPr>
              <a:t>performance</a:t>
            </a:r>
            <a:r>
              <a:rPr lang="en-US" altLang="ja-JP" sz="2200" dirty="0" smtClean="0">
                <a:latin typeface="Helvetica"/>
                <a:cs typeface="Helvetica"/>
              </a:rPr>
              <a:t> is always lagging </a:t>
            </a:r>
            <a:r>
              <a:rPr lang="en-US" altLang="ja-JP" sz="2200" dirty="0">
                <a:latin typeface="Helvetica"/>
                <a:cs typeface="Helvetica"/>
              </a:rPr>
              <a:t>behind </a:t>
            </a:r>
            <a:r>
              <a:rPr lang="en-US" altLang="ja-JP" sz="2200" dirty="0" smtClean="0">
                <a:latin typeface="Helvetica"/>
                <a:cs typeface="Helvetica"/>
              </a:rPr>
              <a:t>native. New</a:t>
            </a:r>
            <a:r>
              <a:rPr lang="en-US" altLang="ja-JP" sz="2200" b="1" dirty="0" smtClean="0">
                <a:solidFill>
                  <a:srgbClr val="60C634"/>
                </a:solidFill>
                <a:latin typeface="Helvetica"/>
                <a:cs typeface="Helvetica"/>
              </a:rPr>
              <a:t> HTML5 features </a:t>
            </a:r>
            <a:r>
              <a:rPr lang="en-US" altLang="ja-JP" sz="2200" dirty="0" smtClean="0">
                <a:latin typeface="Helvetica"/>
                <a:cs typeface="Helvetica"/>
              </a:rPr>
              <a:t>can help!</a:t>
            </a:r>
            <a:endParaRPr lang="en-US" altLang="ja-JP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4478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199" y="0"/>
            <a:ext cx="32870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4/21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635" y="1758576"/>
            <a:ext cx="3251200" cy="3251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7200" y="2098949"/>
            <a:ext cx="508292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What we will look at:</a:t>
            </a:r>
          </a:p>
          <a:p>
            <a:endParaRPr lang="en-US" altLang="ja-JP" sz="20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solidFill>
                  <a:schemeClr val="bg1"/>
                </a:solidFill>
                <a:latin typeface="Helvetica"/>
                <a:cs typeface="Helvetica"/>
              </a:rPr>
              <a:t>Resource APIs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solidFill>
                  <a:schemeClr val="bg1"/>
                </a:solidFill>
                <a:latin typeface="Helvetica"/>
                <a:cs typeface="Helvetica"/>
              </a:rPr>
              <a:t>Network Information APIs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solidFill>
                  <a:schemeClr val="bg1"/>
                </a:solidFill>
                <a:latin typeface="Helvetica"/>
                <a:cs typeface="Helvetica"/>
              </a:rPr>
              <a:t>Detecting browser compatibility</a:t>
            </a:r>
          </a:p>
          <a:p>
            <a:pPr marL="342900" indent="-342900">
              <a:buFont typeface="Lucida Grande"/>
              <a:buChar char="-"/>
            </a:pPr>
            <a:endParaRPr lang="en-US" altLang="ja-JP" sz="12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42900" indent="-342900">
              <a:buFont typeface="Lucida Grande"/>
              <a:buChar char="-"/>
            </a:pPr>
            <a:r>
              <a:rPr lang="en-US" altLang="ja-JP" sz="2400" dirty="0" smtClean="0">
                <a:solidFill>
                  <a:schemeClr val="bg1"/>
                </a:solidFill>
                <a:latin typeface="Helvetica"/>
                <a:cs typeface="Helvetica"/>
              </a:rPr>
              <a:t>Managing Images</a:t>
            </a:r>
          </a:p>
        </p:txBody>
      </p:sp>
    </p:spTree>
    <p:extLst>
      <p:ext uri="{BB962C8B-B14F-4D97-AF65-F5344CB8AC3E}">
        <p14:creationId xmlns:p14="http://schemas.microsoft.com/office/powerpoint/2010/main" val="74527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6" y="107630"/>
            <a:ext cx="970150" cy="970150"/>
          </a:xfrm>
          <a:prstGeom prst="rect">
            <a:avLst/>
          </a:prstGeom>
        </p:spPr>
      </p:pic>
      <p:pic>
        <p:nvPicPr>
          <p:cNvPr id="12" name="Picture 11" descr="android.png"/>
          <p:cNvPicPr>
            <a:picLocks noChangeAspect="1"/>
          </p:cNvPicPr>
          <p:nvPr/>
        </p:nvPicPr>
        <p:blipFill>
          <a:blip r:embed="rId3">
            <a:grayscl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" y="104587"/>
            <a:ext cx="970150" cy="970150"/>
          </a:xfrm>
          <a:prstGeom prst="rect">
            <a:avLst/>
          </a:prstGeom>
        </p:spPr>
      </p:pic>
      <p:pic>
        <p:nvPicPr>
          <p:cNvPr id="13" name="Picture 12" descr="chrome.png"/>
          <p:cNvPicPr>
            <a:picLocks noChangeAspect="1"/>
          </p:cNvPicPr>
          <p:nvPr/>
        </p:nvPicPr>
        <p:blipFill>
          <a:blip r:embed="rId4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27" y="107630"/>
            <a:ext cx="970150" cy="970150"/>
          </a:xfrm>
          <a:prstGeom prst="rect">
            <a:avLst/>
          </a:prstGeom>
        </p:spPr>
      </p:pic>
      <p:pic>
        <p:nvPicPr>
          <p:cNvPr id="14" name="Picture 13" descr="ff.png"/>
          <p:cNvPicPr>
            <a:picLocks noChangeAspect="1"/>
          </p:cNvPicPr>
          <p:nvPr/>
        </p:nvPicPr>
        <p:blipFill>
          <a:blip r:embed="rId2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77" y="107630"/>
            <a:ext cx="970150" cy="970150"/>
          </a:xfrm>
          <a:prstGeom prst="rect">
            <a:avLst/>
          </a:prstGeom>
        </p:spPr>
      </p:pic>
      <p:pic>
        <p:nvPicPr>
          <p:cNvPr id="15" name="Picture 14" descr="opera.png"/>
          <p:cNvPicPr>
            <a:picLocks noChangeAspect="1"/>
          </p:cNvPicPr>
          <p:nvPr/>
        </p:nvPicPr>
        <p:blipFill>
          <a:blip r:embed="rId5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27" y="107630"/>
            <a:ext cx="970150" cy="970150"/>
          </a:xfrm>
          <a:prstGeom prst="rect">
            <a:avLst/>
          </a:prstGeom>
        </p:spPr>
      </p:pic>
      <p:pic>
        <p:nvPicPr>
          <p:cNvPr id="16" name="Picture 15" descr="ie.png"/>
          <p:cNvPicPr>
            <a:picLocks noChangeAspect="1"/>
          </p:cNvPicPr>
          <p:nvPr/>
        </p:nvPicPr>
        <p:blipFill>
          <a:blip r:embed="rId6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77" y="107630"/>
            <a:ext cx="970150" cy="970150"/>
          </a:xfrm>
          <a:prstGeom prst="rect">
            <a:avLst/>
          </a:prstGeom>
        </p:spPr>
      </p:pic>
      <p:pic>
        <p:nvPicPr>
          <p:cNvPr id="17" name="Picture 16" descr="Apple_Safari.png"/>
          <p:cNvPicPr>
            <a:picLocks noChangeAspect="1"/>
          </p:cNvPicPr>
          <p:nvPr/>
        </p:nvPicPr>
        <p:blipFill>
          <a:blip r:embed="rId7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7" y="104587"/>
            <a:ext cx="970150" cy="970150"/>
          </a:xfrm>
          <a:prstGeom prst="rect">
            <a:avLst/>
          </a:prstGeom>
        </p:spPr>
      </p:pic>
      <p:pic>
        <p:nvPicPr>
          <p:cNvPr id="22" name="Picture 21" descr="MAE2013_logo_RGB_ver_W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F4F2-2A57-DD40-AD38-18BF348815DE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thisNatasha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413"/>
            <a:ext cx="2133600" cy="365125"/>
          </a:xfrm>
        </p:spPr>
        <p:txBody>
          <a:bodyPr/>
          <a:lstStyle/>
          <a:p>
            <a:fld id="{7ED26894-B867-9045-9732-02F0FD7EDED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364290"/>
            <a:ext cx="41956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Helvetica"/>
                <a:cs typeface="Helvetica"/>
              </a:rPr>
              <a:t>Resource APIs</a:t>
            </a:r>
            <a:endParaRPr lang="en-US" altLang="ja-JP" sz="2800" dirty="0">
              <a:latin typeface="Helvetica"/>
              <a:cs typeface="Helvetica"/>
            </a:endParaRPr>
          </a:p>
          <a:p>
            <a:r>
              <a:rPr lang="en-US" altLang="ja-JP" sz="3600" b="1" dirty="0" smtClean="0">
                <a:solidFill>
                  <a:srgbClr val="60C634"/>
                </a:solidFill>
                <a:latin typeface="Helvetica"/>
                <a:cs typeface="Helvetica"/>
              </a:rPr>
              <a:t>Battery Status API</a:t>
            </a:r>
            <a:endParaRPr kumimoji="1" lang="ja-JP" altLang="en-US" sz="3600" b="1" dirty="0">
              <a:solidFill>
                <a:srgbClr val="60C634"/>
              </a:solidFill>
              <a:latin typeface="Helvetica"/>
              <a:cs typeface="Helvetic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0936" y="2516213"/>
            <a:ext cx="5069592" cy="3360184"/>
            <a:chOff x="865405" y="2516213"/>
            <a:chExt cx="5069592" cy="3360184"/>
          </a:xfrm>
        </p:grpSpPr>
        <p:sp>
          <p:nvSpPr>
            <p:cNvPr id="6" name="Rectangle 5"/>
            <p:cNvSpPr/>
            <p:nvPr/>
          </p:nvSpPr>
          <p:spPr>
            <a:xfrm>
              <a:off x="865406" y="2885545"/>
              <a:ext cx="4572000" cy="17543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dirty="0" smtClean="0"/>
                <a:t>States </a:t>
              </a:r>
              <a:r>
                <a:rPr lang="en-US" altLang="ja-JP" dirty="0"/>
                <a:t>whether the system's battery is charging.</a:t>
              </a:r>
            </a:p>
            <a:p>
              <a:endParaRPr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  <a:p>
              <a:endParaRPr lang="en-US" altLang="ja-JP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5406" y="2516213"/>
              <a:ext cx="50695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ja-JP" dirty="0" err="1">
                  <a:latin typeface="Consolas"/>
                  <a:cs typeface="Consolas"/>
                </a:rPr>
                <a:t>navigator.battery.charging</a:t>
              </a:r>
              <a:endParaRPr lang="en-US" altLang="ja-JP" dirty="0"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5406" y="4860734"/>
              <a:ext cx="50695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altLang="ja-JP" dirty="0" err="1">
                  <a:latin typeface="Consolas"/>
                  <a:cs typeface="Consolas"/>
                </a:rPr>
                <a:t>navigator.battery.dischargingTime</a:t>
              </a:r>
              <a:endParaRPr lang="de-DE" altLang="ja-JP" dirty="0">
                <a:latin typeface="Consolas"/>
                <a:cs typeface="Consola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5405" y="3672659"/>
              <a:ext cx="50695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ja-JP" dirty="0" err="1">
                  <a:latin typeface="Consolas"/>
                  <a:cs typeface="Consolas"/>
                </a:rPr>
                <a:t>navigator.battery.chargingTime</a:t>
              </a:r>
              <a:endParaRPr lang="en-US" altLang="ja-JP" dirty="0">
                <a:latin typeface="Consolas"/>
                <a:cs typeface="Consola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405" y="4041991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dirty="0" smtClean="0"/>
                <a:t>G</a:t>
              </a:r>
              <a:r>
                <a:rPr lang="en-US" altLang="ja-JP" dirty="0" smtClean="0"/>
                <a:t>et time </a:t>
              </a:r>
              <a:r>
                <a:rPr lang="en-US" altLang="ja-JP" dirty="0"/>
                <a:t>remaining in seconds until the battery is fully charged.</a:t>
              </a:r>
              <a:endParaRPr lang="en-US" altLang="ja-JP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5406" y="5230066"/>
              <a:ext cx="50695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Get </a:t>
              </a:r>
              <a:r>
                <a:rPr lang="en-US" altLang="ja-JP" dirty="0"/>
                <a:t>amount of time in seconds left until the battery is drained and the system (device) is suspended.</a:t>
              </a:r>
              <a:endParaRPr lang="ja-JP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0937" y="2516213"/>
            <a:ext cx="528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dirty="0" smtClean="0"/>
              <a:t>Example </a:t>
            </a:r>
            <a:r>
              <a:rPr kumimoji="1" lang="en-GB" altLang="ja-JP" b="1" dirty="0" smtClean="0">
                <a:solidFill>
                  <a:srgbClr val="E42608"/>
                </a:solidFill>
              </a:rPr>
              <a:t>Firefox Simulator:</a:t>
            </a:r>
          </a:p>
          <a:p>
            <a:r>
              <a:rPr lang="en-US" altLang="ja-JP" dirty="0"/>
              <a:t>https://</a:t>
            </a:r>
            <a:r>
              <a:rPr lang="en-US" altLang="ja-JP" dirty="0" err="1"/>
              <a:t>developer.mozilla.org</a:t>
            </a:r>
            <a:r>
              <a:rPr lang="en-US" altLang="ja-JP" dirty="0"/>
              <a:t>/en-US</a:t>
            </a:r>
            <a:r>
              <a:rPr lang="en-US" altLang="ja-JP" dirty="0" smtClean="0"/>
              <a:t>/docs</a:t>
            </a:r>
            <a:r>
              <a:rPr lang="en-US" altLang="ja-JP" dirty="0"/>
              <a:t>/Tools/</a:t>
            </a:r>
            <a:r>
              <a:rPr lang="en-US" altLang="ja-JP" dirty="0" err="1"/>
              <a:t>Firefox_OS_Simulator</a:t>
            </a:r>
            <a:endParaRPr kumimoji="1" lang="ja-JP" altLang="en-US" dirty="0"/>
          </a:p>
        </p:txBody>
      </p:sp>
      <p:pic>
        <p:nvPicPr>
          <p:cNvPr id="31" name="Picture 30" descr="batteryonphon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64290"/>
            <a:ext cx="2864839" cy="489967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553200" y="1225176"/>
            <a:ext cx="782918" cy="49305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/>
          <p:cNvSpPr/>
          <p:nvPr/>
        </p:nvSpPr>
        <p:spPr>
          <a:xfrm>
            <a:off x="8101721" y="1624105"/>
            <a:ext cx="782918" cy="49305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25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6" y="107630"/>
            <a:ext cx="970150" cy="970150"/>
          </a:xfrm>
          <a:prstGeom prst="rect">
            <a:avLst/>
          </a:prstGeom>
        </p:spPr>
      </p:pic>
      <p:pic>
        <p:nvPicPr>
          <p:cNvPr id="12" name="Picture 11" descr="android.png"/>
          <p:cNvPicPr>
            <a:picLocks noChangeAspect="1"/>
          </p:cNvPicPr>
          <p:nvPr/>
        </p:nvPicPr>
        <p:blipFill>
          <a:blip r:embed="rId3">
            <a:grayscl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" y="104587"/>
            <a:ext cx="970150" cy="970150"/>
          </a:xfrm>
          <a:prstGeom prst="rect">
            <a:avLst/>
          </a:prstGeom>
        </p:spPr>
      </p:pic>
      <p:pic>
        <p:nvPicPr>
          <p:cNvPr id="13" name="Picture 12" descr="chrome.png"/>
          <p:cNvPicPr>
            <a:picLocks noChangeAspect="1"/>
          </p:cNvPicPr>
          <p:nvPr/>
        </p:nvPicPr>
        <p:blipFill>
          <a:blip r:embed="rId4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27" y="107630"/>
            <a:ext cx="970150" cy="970150"/>
          </a:xfrm>
          <a:prstGeom prst="rect">
            <a:avLst/>
          </a:prstGeom>
        </p:spPr>
      </p:pic>
      <p:pic>
        <p:nvPicPr>
          <p:cNvPr id="14" name="Picture 13" descr="ff.png"/>
          <p:cNvPicPr>
            <a:picLocks noChangeAspect="1"/>
          </p:cNvPicPr>
          <p:nvPr/>
        </p:nvPicPr>
        <p:blipFill>
          <a:blip r:embed="rId2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77" y="107630"/>
            <a:ext cx="970150" cy="970150"/>
          </a:xfrm>
          <a:prstGeom prst="rect">
            <a:avLst/>
          </a:prstGeom>
        </p:spPr>
      </p:pic>
      <p:pic>
        <p:nvPicPr>
          <p:cNvPr id="15" name="Picture 14" descr="opera.png"/>
          <p:cNvPicPr>
            <a:picLocks noChangeAspect="1"/>
          </p:cNvPicPr>
          <p:nvPr/>
        </p:nvPicPr>
        <p:blipFill>
          <a:blip r:embed="rId5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27" y="107630"/>
            <a:ext cx="970150" cy="970150"/>
          </a:xfrm>
          <a:prstGeom prst="rect">
            <a:avLst/>
          </a:prstGeom>
        </p:spPr>
      </p:pic>
      <p:pic>
        <p:nvPicPr>
          <p:cNvPr id="16" name="Picture 15" descr="ie.png"/>
          <p:cNvPicPr>
            <a:picLocks noChangeAspect="1"/>
          </p:cNvPicPr>
          <p:nvPr/>
        </p:nvPicPr>
        <p:blipFill>
          <a:blip r:embed="rId6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77" y="107630"/>
            <a:ext cx="970150" cy="970150"/>
          </a:xfrm>
          <a:prstGeom prst="rect">
            <a:avLst/>
          </a:prstGeom>
        </p:spPr>
      </p:pic>
      <p:pic>
        <p:nvPicPr>
          <p:cNvPr id="17" name="Picture 16" descr="Apple_Safari.png"/>
          <p:cNvPicPr>
            <a:picLocks noChangeAspect="1"/>
          </p:cNvPicPr>
          <p:nvPr/>
        </p:nvPicPr>
        <p:blipFill>
          <a:blip r:embed="rId7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7" y="104587"/>
            <a:ext cx="970150" cy="970150"/>
          </a:xfrm>
          <a:prstGeom prst="rect">
            <a:avLst/>
          </a:prstGeom>
        </p:spPr>
      </p:pic>
      <p:pic>
        <p:nvPicPr>
          <p:cNvPr id="22" name="Picture 21" descr="MAE2013_logo_RGB_ver_W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F4F2-2A57-DD40-AD38-18BF348815DE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thisNatasha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413"/>
            <a:ext cx="2133600" cy="365125"/>
          </a:xfrm>
        </p:spPr>
        <p:txBody>
          <a:bodyPr/>
          <a:lstStyle/>
          <a:p>
            <a:fld id="{7ED26894-B867-9045-9732-02F0FD7EDED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678051"/>
            <a:ext cx="3283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60C634"/>
                </a:solidFill>
                <a:latin typeface="Helvetica"/>
                <a:cs typeface="Helvetica"/>
              </a:rPr>
              <a:t>Ambient Light API</a:t>
            </a:r>
            <a:endParaRPr kumimoji="1" lang="ja-JP" altLang="en-US" sz="2800" b="1" dirty="0">
              <a:solidFill>
                <a:srgbClr val="60C634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309" y="4424683"/>
            <a:ext cx="398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rgbClr val="60C634"/>
                </a:solidFill>
                <a:latin typeface="Helvetica"/>
                <a:cs typeface="Helvetica"/>
              </a:rPr>
              <a:t>Proximity</a:t>
            </a:r>
            <a:r>
              <a:rPr lang="en-US" altLang="ja-JP" b="1" dirty="0" smtClean="0">
                <a:solidFill>
                  <a:srgbClr val="60C634"/>
                </a:solidFill>
                <a:latin typeface="Helvetica"/>
                <a:cs typeface="Helvetica"/>
              </a:rPr>
              <a:t> </a:t>
            </a:r>
            <a:r>
              <a:rPr lang="en-US" altLang="ja-JP" sz="2800" b="1" dirty="0" smtClean="0">
                <a:solidFill>
                  <a:srgbClr val="60C634"/>
                </a:solidFill>
                <a:latin typeface="Helvetica"/>
                <a:cs typeface="Helvetica"/>
              </a:rPr>
              <a:t>Sensors API</a:t>
            </a:r>
            <a:endParaRPr lang="ja-JP" altLang="en-US" b="1" dirty="0">
              <a:solidFill>
                <a:srgbClr val="60C634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309" y="3096430"/>
            <a:ext cx="3497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rgbClr val="60C634"/>
                </a:solidFill>
                <a:latin typeface="Helvetica"/>
                <a:cs typeface="Helvetica"/>
              </a:rPr>
              <a:t>Task Scheduler </a:t>
            </a:r>
            <a:r>
              <a:rPr lang="en-US" altLang="ja-JP" sz="2800" b="1" dirty="0">
                <a:solidFill>
                  <a:srgbClr val="60C634"/>
                </a:solidFill>
                <a:latin typeface="Helvetica"/>
                <a:cs typeface="Helvetica"/>
              </a:rPr>
              <a:t>API</a:t>
            </a:r>
            <a:endParaRPr lang="ja-JP" altLang="en-US" sz="2800" b="1" dirty="0">
              <a:solidFill>
                <a:srgbClr val="60C634"/>
              </a:solidFill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309" y="2195287"/>
            <a:ext cx="5069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Consolas"/>
                <a:cs typeface="Consolas"/>
              </a:rPr>
              <a:t>DeviceLightEvent</a:t>
            </a:r>
            <a:r>
              <a:rPr lang="en-US" altLang="ja-JP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9309" y="25177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G</a:t>
            </a:r>
            <a:r>
              <a:rPr lang="en-US" altLang="ja-JP" dirty="0" smtClean="0"/>
              <a:t>et </a:t>
            </a:r>
            <a:r>
              <a:rPr lang="en-US" altLang="ja-JP" dirty="0"/>
              <a:t>i</a:t>
            </a:r>
            <a:r>
              <a:rPr lang="en-US" altLang="ja-JP" dirty="0" smtClean="0"/>
              <a:t>nfo about ambient light near device</a:t>
            </a:r>
            <a:endParaRPr lang="en-US" altLang="ja-JP" dirty="0"/>
          </a:p>
        </p:txBody>
      </p:sp>
      <p:sp>
        <p:nvSpPr>
          <p:cNvPr id="36" name="Rectangle 35"/>
          <p:cNvSpPr/>
          <p:nvPr/>
        </p:nvSpPr>
        <p:spPr>
          <a:xfrm>
            <a:off x="459309" y="3619650"/>
            <a:ext cx="5069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Consolas"/>
                <a:cs typeface="Consolas"/>
              </a:rPr>
              <a:t>navigator.taskScheduler</a:t>
            </a:r>
            <a:endParaRPr lang="en-US" altLang="ja-JP" dirty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309" y="39421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Schedule tasks such as alarm and calendar</a:t>
            </a:r>
            <a:endParaRPr lang="en-US" altLang="ja-JP" dirty="0"/>
          </a:p>
        </p:txBody>
      </p:sp>
      <p:sp>
        <p:nvSpPr>
          <p:cNvPr id="38" name="Rectangle 37"/>
          <p:cNvSpPr/>
          <p:nvPr/>
        </p:nvSpPr>
        <p:spPr>
          <a:xfrm>
            <a:off x="459309" y="4947903"/>
            <a:ext cx="5069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ja-JP" dirty="0" err="1">
                <a:latin typeface="Consolas"/>
                <a:cs typeface="Consolas"/>
              </a:rPr>
              <a:t>DeviceProximityEvent</a:t>
            </a:r>
            <a:r>
              <a:rPr lang="fr-FR" altLang="ja-JP" dirty="0">
                <a:latin typeface="Consolas"/>
                <a:cs typeface="Consolas"/>
              </a:rPr>
              <a:t> </a:t>
            </a:r>
            <a:endParaRPr lang="en-US" altLang="ja-JP" dirty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9309" y="52703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Gets info on about the distance between the device and a nearby object</a:t>
            </a: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457200" y="1355641"/>
            <a:ext cx="171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Helvetica"/>
                <a:cs typeface="Helvetica"/>
              </a:rPr>
              <a:t>Resource APIs</a:t>
            </a:r>
            <a:endParaRPr lang="en-US" altLang="ja-JP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46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  <p:bldP spid="7" grpId="0"/>
      <p:bldP spid="34" grpId="0" animBg="1"/>
      <p:bldP spid="35" grpId="0"/>
      <p:bldP spid="36" grpId="0" animBg="1"/>
      <p:bldP spid="37" grpId="0"/>
      <p:bldP spid="38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6" y="107630"/>
            <a:ext cx="970150" cy="970150"/>
          </a:xfrm>
          <a:prstGeom prst="rect">
            <a:avLst/>
          </a:prstGeom>
        </p:spPr>
      </p:pic>
      <p:pic>
        <p:nvPicPr>
          <p:cNvPr id="12" name="Picture 11" descr="android.png"/>
          <p:cNvPicPr>
            <a:picLocks noChangeAspect="1"/>
          </p:cNvPicPr>
          <p:nvPr/>
        </p:nvPicPr>
        <p:blipFill>
          <a:blip r:embed="rId3">
            <a:grayscl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" y="104587"/>
            <a:ext cx="970150" cy="970150"/>
          </a:xfrm>
          <a:prstGeom prst="rect">
            <a:avLst/>
          </a:prstGeom>
        </p:spPr>
      </p:pic>
      <p:pic>
        <p:nvPicPr>
          <p:cNvPr id="13" name="Picture 12" descr="chrome.png"/>
          <p:cNvPicPr>
            <a:picLocks noChangeAspect="1"/>
          </p:cNvPicPr>
          <p:nvPr/>
        </p:nvPicPr>
        <p:blipFill>
          <a:blip r:embed="rId4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27" y="107630"/>
            <a:ext cx="970150" cy="970150"/>
          </a:xfrm>
          <a:prstGeom prst="rect">
            <a:avLst/>
          </a:prstGeom>
        </p:spPr>
      </p:pic>
      <p:pic>
        <p:nvPicPr>
          <p:cNvPr id="14" name="Picture 13" descr="ff.png"/>
          <p:cNvPicPr>
            <a:picLocks noChangeAspect="1"/>
          </p:cNvPicPr>
          <p:nvPr/>
        </p:nvPicPr>
        <p:blipFill>
          <a:blip r:embed="rId2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77" y="107630"/>
            <a:ext cx="970150" cy="970150"/>
          </a:xfrm>
          <a:prstGeom prst="rect">
            <a:avLst/>
          </a:prstGeom>
        </p:spPr>
      </p:pic>
      <p:pic>
        <p:nvPicPr>
          <p:cNvPr id="15" name="Picture 14" descr="opera.png"/>
          <p:cNvPicPr>
            <a:picLocks noChangeAspect="1"/>
          </p:cNvPicPr>
          <p:nvPr/>
        </p:nvPicPr>
        <p:blipFill>
          <a:blip r:embed="rId5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27" y="107630"/>
            <a:ext cx="970150" cy="970150"/>
          </a:xfrm>
          <a:prstGeom prst="rect">
            <a:avLst/>
          </a:prstGeom>
        </p:spPr>
      </p:pic>
      <p:pic>
        <p:nvPicPr>
          <p:cNvPr id="16" name="Picture 15" descr="ie.png"/>
          <p:cNvPicPr>
            <a:picLocks noChangeAspect="1"/>
          </p:cNvPicPr>
          <p:nvPr/>
        </p:nvPicPr>
        <p:blipFill>
          <a:blip r:embed="rId6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77" y="107630"/>
            <a:ext cx="970150" cy="970150"/>
          </a:xfrm>
          <a:prstGeom prst="rect">
            <a:avLst/>
          </a:prstGeom>
        </p:spPr>
      </p:pic>
      <p:pic>
        <p:nvPicPr>
          <p:cNvPr id="17" name="Picture 16" descr="Apple_Safari.png"/>
          <p:cNvPicPr>
            <a:picLocks noChangeAspect="1"/>
          </p:cNvPicPr>
          <p:nvPr/>
        </p:nvPicPr>
        <p:blipFill>
          <a:blip r:embed="rId7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7" y="104587"/>
            <a:ext cx="970150" cy="970150"/>
          </a:xfrm>
          <a:prstGeom prst="rect">
            <a:avLst/>
          </a:prstGeom>
        </p:spPr>
      </p:pic>
      <p:pic>
        <p:nvPicPr>
          <p:cNvPr id="22" name="Picture 21" descr="MAE2013_logo_RGB_ver_W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F4F2-2A57-DD40-AD38-18BF348815DE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thisNatasha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413"/>
            <a:ext cx="2133600" cy="365125"/>
          </a:xfrm>
        </p:spPr>
        <p:txBody>
          <a:bodyPr/>
          <a:lstStyle/>
          <a:p>
            <a:fld id="{7ED26894-B867-9045-9732-02F0FD7EDED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364290"/>
            <a:ext cx="55542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Helvetica"/>
                <a:cs typeface="Helvetica"/>
              </a:rPr>
              <a:t>Network Info APIs</a:t>
            </a:r>
            <a:endParaRPr lang="en-US" altLang="ja-JP" sz="2800" dirty="0">
              <a:latin typeface="Helvetica"/>
              <a:cs typeface="Helvetica"/>
            </a:endParaRPr>
          </a:p>
          <a:p>
            <a:r>
              <a:rPr lang="en-US" altLang="ja-JP" sz="3600" b="1" dirty="0" smtClean="0">
                <a:solidFill>
                  <a:srgbClr val="60C634"/>
                </a:solidFill>
                <a:latin typeface="Helvetica"/>
                <a:cs typeface="Helvetica"/>
              </a:rPr>
              <a:t>Network Information API</a:t>
            </a:r>
            <a:endParaRPr kumimoji="1" lang="ja-JP" altLang="en-US" sz="3600" b="1" dirty="0">
              <a:solidFill>
                <a:srgbClr val="60C634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937" y="28855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The </a:t>
            </a:r>
            <a:r>
              <a:rPr lang="en-US" altLang="ja-JP" b="1" dirty="0" smtClean="0">
                <a:solidFill>
                  <a:srgbClr val="E42608"/>
                </a:solidFill>
              </a:rPr>
              <a:t>first try!</a:t>
            </a:r>
            <a:r>
              <a:rPr lang="en-US" altLang="ja-JP" b="1" dirty="0" smtClean="0"/>
              <a:t> </a:t>
            </a:r>
            <a:r>
              <a:rPr lang="en-US" altLang="ja-JP" dirty="0" smtClean="0"/>
              <a:t>But this told us very little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24" name="Rectangle 23"/>
          <p:cNvSpPr/>
          <p:nvPr/>
        </p:nvSpPr>
        <p:spPr>
          <a:xfrm>
            <a:off x="730937" y="2516213"/>
            <a:ext cx="5069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ja-JP" dirty="0" err="1">
                <a:latin typeface="Consolas"/>
                <a:cs typeface="Consolas"/>
              </a:rPr>
              <a:t>navigator.connection.type</a:t>
            </a:r>
            <a:endParaRPr lang="en-US" altLang="ja-JP" dirty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0937" y="4337799"/>
            <a:ext cx="5069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Consolas"/>
                <a:cs typeface="Consolas"/>
              </a:rPr>
              <a:t>navigator.connection.metered</a:t>
            </a:r>
            <a:endParaRPr lang="de-DE" altLang="ja-JP" dirty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0936" y="3314075"/>
            <a:ext cx="5069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Consolas"/>
                <a:cs typeface="Consolas"/>
              </a:rPr>
              <a:t>navigator.connection.bandwidth</a:t>
            </a:r>
            <a:endParaRPr lang="en-US" altLang="ja-JP" dirty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0936" y="36834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60C634"/>
                </a:solidFill>
              </a:rPr>
              <a:t>Better!</a:t>
            </a:r>
            <a:r>
              <a:rPr lang="en-US" altLang="ja-JP" dirty="0"/>
              <a:t> </a:t>
            </a:r>
            <a:r>
              <a:rPr lang="en-US" altLang="ja-JP" dirty="0" smtClean="0"/>
              <a:t>Gets estimation </a:t>
            </a:r>
            <a:r>
              <a:rPr lang="en-US" altLang="ja-JP" dirty="0"/>
              <a:t>of the current bandwidth in megabytes per second</a:t>
            </a:r>
            <a:endParaRPr lang="en-US" altLang="ja-JP" dirty="0"/>
          </a:p>
        </p:txBody>
      </p:sp>
      <p:sp>
        <p:nvSpPr>
          <p:cNvPr id="28" name="Rectangle 27"/>
          <p:cNvSpPr/>
          <p:nvPr/>
        </p:nvSpPr>
        <p:spPr>
          <a:xfrm>
            <a:off x="730937" y="4707131"/>
            <a:ext cx="5069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Created </a:t>
            </a:r>
            <a:r>
              <a:rPr lang="en-US" altLang="ja-JP" dirty="0"/>
              <a:t>to indicate whether a user is on a pre-pay or capped data plan.</a:t>
            </a:r>
            <a:endParaRPr lang="ja-JP" altLang="en-US" dirty="0"/>
          </a:p>
        </p:txBody>
      </p:sp>
      <p:pic>
        <p:nvPicPr>
          <p:cNvPr id="5" name="Picture 4" descr="an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" y="107630"/>
            <a:ext cx="964550" cy="9645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30938" y="5423725"/>
            <a:ext cx="5069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Consolas"/>
                <a:cs typeface="Consolas"/>
              </a:rPr>
              <a:t>navigator.connection.onchange</a:t>
            </a:r>
            <a:endParaRPr lang="de-DE" altLang="ja-JP" dirty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0938" y="5793057"/>
            <a:ext cx="5069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[Event] Fired if connection object changes, sep</a:t>
            </a:r>
            <a:r>
              <a:rPr lang="en-US" altLang="ja-JP" dirty="0" smtClean="0"/>
              <a:t>a</a:t>
            </a:r>
            <a:r>
              <a:rPr lang="en-US" altLang="ja-JP" dirty="0" smtClean="0"/>
              <a:t>rate “online” and “offline” events exist.</a:t>
            </a:r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454015" y="3648325"/>
            <a:ext cx="1638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E42608"/>
                </a:solidFill>
                <a:latin typeface="Helvetica"/>
                <a:cs typeface="Helvetica"/>
              </a:rPr>
              <a:t>Attributes</a:t>
            </a:r>
            <a:endParaRPr lang="en-US" altLang="ja-JP" b="1" dirty="0" smtClean="0">
              <a:solidFill>
                <a:srgbClr val="E42608"/>
              </a:solidFill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5704614" y="5861727"/>
            <a:ext cx="1193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E42608"/>
                </a:solidFill>
                <a:latin typeface="Helvetica"/>
                <a:cs typeface="Helvetica"/>
              </a:rPr>
              <a:t>Events</a:t>
            </a:r>
            <a:endParaRPr lang="en-US" altLang="ja-JP" sz="1600" b="1" dirty="0" smtClean="0">
              <a:solidFill>
                <a:srgbClr val="E42608"/>
              </a:solidFill>
              <a:latin typeface="Helvetica"/>
              <a:cs typeface="Helvetic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269789" y="2529581"/>
            <a:ext cx="3246" cy="55649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266543" y="4683577"/>
            <a:ext cx="3246" cy="55649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730938" y="2353019"/>
            <a:ext cx="5069591" cy="961056"/>
          </a:xfrm>
          <a:prstGeom prst="mathMultiply">
            <a:avLst>
              <a:gd name="adj1" fmla="val 27693"/>
            </a:avLst>
          </a:prstGeom>
          <a:solidFill>
            <a:srgbClr val="E426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85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25" grpId="0" animBg="1"/>
      <p:bldP spid="26" grpId="0" animBg="1"/>
      <p:bldP spid="27" grpId="0"/>
      <p:bldP spid="28" grpId="0"/>
      <p:bldP spid="34" grpId="0" animBg="1"/>
      <p:bldP spid="35" grpId="0"/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f.png"/>
          <p:cNvPicPr>
            <a:picLocks noChangeAspect="1"/>
          </p:cNvPicPr>
          <p:nvPr/>
        </p:nvPicPr>
        <p:blipFill>
          <a:blip r:embed="rId2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77" y="107630"/>
            <a:ext cx="970150" cy="970150"/>
          </a:xfrm>
          <a:prstGeom prst="rect">
            <a:avLst/>
          </a:prstGeom>
        </p:spPr>
      </p:pic>
      <p:pic>
        <p:nvPicPr>
          <p:cNvPr id="12" name="Picture 11" descr="android.png"/>
          <p:cNvPicPr>
            <a:picLocks noChangeAspect="1"/>
          </p:cNvPicPr>
          <p:nvPr/>
        </p:nvPicPr>
        <p:blipFill>
          <a:blip r:embed="rId3">
            <a:grayscl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" y="104587"/>
            <a:ext cx="970150" cy="970150"/>
          </a:xfrm>
          <a:prstGeom prst="rect">
            <a:avLst/>
          </a:prstGeom>
        </p:spPr>
      </p:pic>
      <p:pic>
        <p:nvPicPr>
          <p:cNvPr id="13" name="Picture 12" descr="chrome.png"/>
          <p:cNvPicPr>
            <a:picLocks noChangeAspect="1"/>
          </p:cNvPicPr>
          <p:nvPr/>
        </p:nvPicPr>
        <p:blipFill>
          <a:blip r:embed="rId4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27" y="107630"/>
            <a:ext cx="970150" cy="970150"/>
          </a:xfrm>
          <a:prstGeom prst="rect">
            <a:avLst/>
          </a:prstGeom>
        </p:spPr>
      </p:pic>
      <p:pic>
        <p:nvPicPr>
          <p:cNvPr id="15" name="Picture 14" descr="opera.png"/>
          <p:cNvPicPr>
            <a:picLocks noChangeAspect="1"/>
          </p:cNvPicPr>
          <p:nvPr/>
        </p:nvPicPr>
        <p:blipFill>
          <a:blip r:embed="rId5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27" y="107630"/>
            <a:ext cx="970150" cy="970150"/>
          </a:xfrm>
          <a:prstGeom prst="rect">
            <a:avLst/>
          </a:prstGeom>
        </p:spPr>
      </p:pic>
      <p:pic>
        <p:nvPicPr>
          <p:cNvPr id="16" name="Picture 15" descr="ie.png"/>
          <p:cNvPicPr>
            <a:picLocks noChangeAspect="1"/>
          </p:cNvPicPr>
          <p:nvPr/>
        </p:nvPicPr>
        <p:blipFill>
          <a:blip r:embed="rId6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77" y="107630"/>
            <a:ext cx="970150" cy="970150"/>
          </a:xfrm>
          <a:prstGeom prst="rect">
            <a:avLst/>
          </a:prstGeom>
        </p:spPr>
      </p:pic>
      <p:pic>
        <p:nvPicPr>
          <p:cNvPr id="17" name="Picture 16" descr="Apple_Safari.png"/>
          <p:cNvPicPr>
            <a:picLocks noChangeAspect="1"/>
          </p:cNvPicPr>
          <p:nvPr/>
        </p:nvPicPr>
        <p:blipFill>
          <a:blip r:embed="rId7">
            <a:alphaModFix am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7" y="104587"/>
            <a:ext cx="970150" cy="970150"/>
          </a:xfrm>
          <a:prstGeom prst="rect">
            <a:avLst/>
          </a:prstGeom>
        </p:spPr>
      </p:pic>
      <p:pic>
        <p:nvPicPr>
          <p:cNvPr id="22" name="Picture 21" descr="MAE2013_logo_RGB_ver_W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F4F2-2A57-DD40-AD38-18BF348815DE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thisNatasha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413"/>
            <a:ext cx="2133600" cy="365125"/>
          </a:xfrm>
        </p:spPr>
        <p:txBody>
          <a:bodyPr/>
          <a:lstStyle/>
          <a:p>
            <a:fld id="{7ED26894-B867-9045-9732-02F0FD7EDED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364290"/>
            <a:ext cx="49397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Helvetica"/>
                <a:cs typeface="Helvetica"/>
              </a:rPr>
              <a:t>Network Info APIs</a:t>
            </a:r>
            <a:endParaRPr lang="en-US" altLang="ja-JP" sz="2800" dirty="0">
              <a:latin typeface="Helvetica"/>
              <a:cs typeface="Helvetica"/>
            </a:endParaRPr>
          </a:p>
          <a:p>
            <a:r>
              <a:rPr lang="en-US" altLang="ja-JP" sz="3600" b="1" dirty="0" smtClean="0">
                <a:solidFill>
                  <a:srgbClr val="60C634"/>
                </a:solidFill>
                <a:latin typeface="Helvetica"/>
                <a:cs typeface="Helvetica"/>
              </a:rPr>
              <a:t>Network Interface API</a:t>
            </a:r>
            <a:endParaRPr kumimoji="1" lang="ja-JP" altLang="en-US" sz="3600" b="1" dirty="0">
              <a:solidFill>
                <a:srgbClr val="60C634"/>
              </a:solidFill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2441508"/>
            <a:ext cx="619388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solidFill>
                  <a:srgbClr val="0B6EC5"/>
                </a:solidFill>
              </a:rPr>
              <a:t>Proposed spec</a:t>
            </a:r>
            <a:r>
              <a:rPr lang="en-US" altLang="ja-JP" sz="2400" dirty="0" smtClean="0"/>
              <a:t>! What would we like to see?</a:t>
            </a:r>
          </a:p>
          <a:p>
            <a:endParaRPr lang="en-US" altLang="ja-JP" sz="2000" dirty="0" smtClean="0"/>
          </a:p>
          <a:p>
            <a:pPr marL="742950" lvl="1" indent="-285750">
              <a:buFont typeface="Lucida Grande"/>
              <a:buChar char="-"/>
            </a:pPr>
            <a:r>
              <a:rPr lang="en-US" altLang="ja-JP" sz="2000" dirty="0" smtClean="0"/>
              <a:t>S</a:t>
            </a:r>
            <a:r>
              <a:rPr lang="en-US" altLang="ja-JP" sz="2000" dirty="0" smtClean="0"/>
              <a:t>trength of network</a:t>
            </a:r>
          </a:p>
          <a:p>
            <a:pPr marL="742950" lvl="1" indent="-285750">
              <a:buFont typeface="Lucida Grande"/>
              <a:buChar char="-"/>
            </a:pPr>
            <a:r>
              <a:rPr lang="en-US" altLang="ja-JP" sz="2000" dirty="0" smtClean="0"/>
              <a:t>L</a:t>
            </a:r>
            <a:r>
              <a:rPr lang="en-US" altLang="ja-JP" sz="2000" dirty="0" smtClean="0"/>
              <a:t>istening available networks</a:t>
            </a:r>
          </a:p>
          <a:p>
            <a:pPr marL="742950" lvl="1" indent="-285750">
              <a:buFont typeface="Lucida Grande"/>
              <a:buChar char="-"/>
            </a:pPr>
            <a:r>
              <a:rPr lang="en-US" altLang="ja-JP" sz="2000" dirty="0" smtClean="0"/>
              <a:t>Configuring network use</a:t>
            </a:r>
            <a:endParaRPr lang="ja-JP" alt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139551" y="5035395"/>
            <a:ext cx="3347591" cy="707886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rgbClr val="E42608"/>
                </a:solidFill>
                <a:latin typeface="Helvetica"/>
                <a:cs typeface="Helvetica"/>
              </a:rPr>
              <a:t>Manipulation</a:t>
            </a:r>
            <a:endParaRPr lang="ja-JP" altLang="en-US" sz="4000" dirty="0">
              <a:solidFill>
                <a:srgbClr val="E4260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9800" y="3780336"/>
            <a:ext cx="2467342" cy="707886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sz="4000" b="1" dirty="0" smtClean="0">
                <a:solidFill>
                  <a:srgbClr val="E42608"/>
                </a:solidFill>
                <a:latin typeface="Helvetica"/>
                <a:cs typeface="Helvetica"/>
              </a:rPr>
              <a:t>Statistics</a:t>
            </a:r>
            <a:endParaRPr lang="ja-JP" altLang="en-US" sz="4000" dirty="0">
              <a:solidFill>
                <a:srgbClr val="E426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9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199" y="0"/>
            <a:ext cx="328705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7052235" y="-10924"/>
            <a:ext cx="2091765" cy="728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3287059" cy="446276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txBody>
          <a:bodyPr wrap="square" bIns="91440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Helvetica"/>
                <a:cs typeface="Helvetica"/>
              </a:rPr>
              <a:t>9</a:t>
            </a:r>
            <a:r>
              <a:rPr lang="en-US" altLang="ja-JP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/21</a:t>
            </a:r>
            <a:endParaRPr kumimoji="1" lang="ja-JP" alt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8E00-7D4C-E545-A233-3B4063BE8A40}" type="datetime1">
              <a:rPr kumimoji="1" lang="en-GB" altLang="ja-JP" smtClean="0"/>
              <a:t>25/06/2013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@thisNatasha</a:t>
            </a:r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894-B867-9045-9732-02F0FD7EDED9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4" name="Picture 13" descr="MAE2013_logo_RGB_ver_W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29" y="104587"/>
            <a:ext cx="1897529" cy="5028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2542282"/>
            <a:ext cx="77289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smtClean="0">
                <a:latin typeface="Helvetica"/>
                <a:cs typeface="Helvetica"/>
              </a:rPr>
              <a:t>Feature Detection</a:t>
            </a:r>
          </a:p>
          <a:p>
            <a:r>
              <a:rPr lang="en-US" altLang="ja-JP" sz="2400" dirty="0" smtClean="0">
                <a:latin typeface="Helvetica"/>
                <a:cs typeface="Helvetica"/>
              </a:rPr>
              <a:t>How do we know if the browser supports new features?</a:t>
            </a:r>
            <a:endParaRPr kumimoji="1" lang="ja-JP" alt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647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1957</Words>
  <Application>Microsoft Macintosh PowerPoint</Application>
  <PresentationFormat>On-screen Show (4:3)</PresentationFormat>
  <Paragraphs>239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Rooney</dc:creator>
  <cp:lastModifiedBy>Natasha Rooney</cp:lastModifiedBy>
  <cp:revision>18</cp:revision>
  <dcterms:created xsi:type="dcterms:W3CDTF">2013-06-24T23:52:07Z</dcterms:created>
  <dcterms:modified xsi:type="dcterms:W3CDTF">2013-06-25T09:24:03Z</dcterms:modified>
</cp:coreProperties>
</file>