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4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6845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8124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6297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3927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9715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812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1942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3830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35285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498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F14DE-F539-41DB-941D-C78C5B15572D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0B93C-B224-4E4D-AA38-02AEFFC7E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284E3-FD51-1642-C0D4-86971D3CB70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t="-279" r="110" b="-279"/>
          <a:stretch>
            <a:fillRect/>
          </a:stretch>
        </p:blipFill>
        <p:spPr>
          <a:xfrm>
            <a:off x="7377581" y="1810050"/>
            <a:ext cx="4184727" cy="4382470"/>
          </a:xfrm>
          <a:prstGeom prst="triangle">
            <a:avLst>
              <a:gd name="adj" fmla="val 4751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70F4A7-5EF9-37D6-A9CD-A65D8103D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6857"/>
            <a:ext cx="9144000" cy="1126686"/>
          </a:xfrm>
        </p:spPr>
        <p:txBody>
          <a:bodyPr/>
          <a:lstStyle/>
          <a:p>
            <a:pPr algn="l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Optimal Diet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FE50B-8B84-EC86-B2DD-6D5C63A8B1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ΡΟΥΣΚΑ ΝΑΤΑΛΙΑ</a:t>
            </a:r>
          </a:p>
          <a:p>
            <a:pPr algn="l"/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1092581</a:t>
            </a:r>
          </a:p>
        </p:txBody>
      </p:sp>
    </p:spTree>
    <p:extLst>
      <p:ext uri="{BB962C8B-B14F-4D97-AF65-F5344CB8AC3E}">
        <p14:creationId xmlns:p14="http://schemas.microsoft.com/office/powerpoint/2010/main" val="194340056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73D50-2187-FB98-E6A8-DFABD1DD2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2 - Αποτελέσματα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3BA89-3905-9D0A-F8B3-87DF2BB0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D=3,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S=3: Βέλτιστη λύση σε 41 sec, μικρότερο κόστος/day, αλλά λιγότερα διαφορετικά τρόφιμα ανά ημέρα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057F4D-5B73-54D9-D848-9156585D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387" y="2948305"/>
            <a:ext cx="7362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38347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B1C4-69E4-0644-2CB0-83BF4C3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2 – Παράμετρος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09D0-ECCD-5228-AC06-414A822F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D=4: Εκθετική αύξηση χρόνου επίλυσης λόγω 2M νέων μεταβλητών και N νέων περιορισμών (πολύ βαρύ υπολογιστικά)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Χαλάρωση περιορισμού ποικιλίας: Κάθε φαγητό επιτρέπεται το πολύ 2 φορές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Για D=4 και S=2 η λύση να βρέθηκε σε ~8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sec,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τις δύο πρώτες μέρες προτείνονται τα ίδια φθηνά/θρεπτικά φαγητά και τις επόμενες δύο, διαφορετικό σετ τροφίμων.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20716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8D918-409A-DA6C-5A33-7ACA580B5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587115"/>
          </a:xfrm>
        </p:spPr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Ευχαριστώ για τον χρόνο σας!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B26F55-9034-DA73-51D7-D6CB4D4F9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</a:extLst>
          </a:blip>
          <a:srcRect t="-279" r="110" b="-279"/>
          <a:stretch>
            <a:fillRect/>
          </a:stretch>
        </p:blipFill>
        <p:spPr>
          <a:xfrm>
            <a:off x="7649432" y="1947043"/>
            <a:ext cx="4044728" cy="4262328"/>
          </a:xfrm>
          <a:prstGeom prst="triangle">
            <a:avLst>
              <a:gd name="adj" fmla="val 47517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12996976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B538-294B-9771-BD48-51FA4375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Στόχος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614C1-2633-EFA8-0995-823A749D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Stigler’s problem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 1945: Κάλυψη θρεπτικών αναγκών με το ελάχιστο δυνατό κόστος</a:t>
            </a:r>
          </a:p>
          <a:p>
            <a:pPr marL="0" indent="0">
              <a:buNone/>
            </a:pP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Δεδομένα από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USDA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: 64 τροφές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8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θρεπτικά συστατικά (θερμίδες, πρωτείνη, ασβέστιο, σίδηρος, βιταμίνη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, βιταμίνη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, υδατάνθρακες και φυτικές ίνες)</a:t>
            </a:r>
          </a:p>
          <a:p>
            <a:pPr marL="0" indent="0">
              <a:buNone/>
            </a:pPr>
            <a:endParaRPr lang="el-GR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Επέκταση με περιορισμούς ποικιλίας μεταξύ των ημερών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01475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E307-C4EF-06A3-58EE-852AF77D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1 - Μοντελοποίηση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6C10-EF35-FF83-9915-BC7790660F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882832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Μεταβλητές απόφασης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sz="5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sz="5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  </m:t>
                        </m:r>
                        <m:r>
                          <a:rPr lang="en-US" sz="5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:</m:t>
                    </m:r>
                    <m:r>
                      <a:rPr lang="el-GR" sz="5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l-GR" sz="5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αριθμός μερίδων τροφής </a:t>
                </a:r>
                <a:r>
                  <a:rPr lang="en-US" sz="5900" dirty="0" err="1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endParaRPr lang="en-US" sz="5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5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9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59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5900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0/1 αν η τροφή </a:t>
                </a:r>
                <a:r>
                  <a:rPr lang="en-US" sz="59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επιλέγεται</a:t>
                </a:r>
              </a:p>
              <a:p>
                <a:pPr marL="0" indent="0">
                  <a:buNone/>
                </a:pPr>
                <a:endParaRPr lang="el-GR" sz="59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Αντικειμενική συνάρτηση</a:t>
                </a:r>
                <a:r>
                  <a:rPr lang="en-US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sz="5900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l-GR" sz="59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59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l-GR" sz="59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5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5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5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5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5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l-GR" sz="5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5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θρεπτικών ορίων</a:t>
                </a:r>
              </a:p>
              <a:p>
                <a:pPr marL="0" indent="0">
                  <a:buNone/>
                </a:pPr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Για κάθε συστατικό </a:t>
                </a:r>
                <a:r>
                  <a:rPr lang="en-US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l-GR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n-US" sz="59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59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lang="el-GR" sz="5900" i="1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ctrlPr>
                          <a:rPr lang="en-US" sz="5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sz="59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sz="59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59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sz="5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sSub>
                          <m:sSubPr>
                            <m:ctrlPr>
                              <a:rPr lang="en-US" sz="59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sz="5900" i="1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sz="59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59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e>
                    </m:nary>
                  </m:oMath>
                </a14:m>
                <a:endParaRPr lang="en-US" sz="59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l-GR" sz="4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sz="4200">
                        <a:latin typeface="Cambria Math" panose="02040503050406030204" pitchFamily="18" charset="0"/>
                      </a:rPr>
                      <m:t>:</m:t>
                    </m:r>
                    <m:r>
                      <a:rPr lang="el-GR" sz="4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κόστος ανά μερίδα φαγητού </a:t>
                </a:r>
                <a:r>
                  <a:rPr lang="en-US" sz="42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l-GR" sz="4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42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𝑛𝑖</m:t>
                        </m:r>
                      </m:sub>
                    </m:sSub>
                    <m:r>
                      <a:rPr lang="el-GR" sz="42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ποσότητα συστατικού </a:t>
                </a:r>
                <a:r>
                  <a:rPr lang="en-US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 </a:t>
                </a:r>
                <a:r>
                  <a:rPr lang="el-GR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σε μία μερίδα φαγητού </a:t>
                </a:r>
                <a:r>
                  <a:rPr lang="en-US" sz="42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endParaRPr lang="en-US" sz="4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4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4200" i="1">
                            <a:latin typeface="Cambria Math" panose="02040503050406030204" pitchFamily="18" charset="0"/>
                          </a:rPr>
                          <m:t>𝑚𝑖𝑛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p>
                    </m:sSubSup>
                  </m:oMath>
                </a14:m>
                <a:r>
                  <a:rPr lang="en-US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: </a:t>
                </a:r>
                <a:r>
                  <a:rPr lang="el-GR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έλάχιστη/μέγιστη ημερίσια ποσότητα συστατικού </a:t>
                </a:r>
                <a:r>
                  <a:rPr lang="en-US" sz="4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endParaRPr lang="el-GR" sz="4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600" dirty="0"/>
              </a:p>
              <a:p>
                <a:pPr marL="0" indent="0">
                  <a:buNone/>
                </a:pPr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1B6C10-EF35-FF83-9915-BC7790660F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882832"/>
              </a:xfrm>
              <a:blipFill>
                <a:blip r:embed="rId2"/>
                <a:stretch>
                  <a:fillRect l="-1043" t="-3745" b="-6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76859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8A40-CD69-4915-1FE3-AD69B802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1 - Μοντελοποίηση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B87F1-2144-33C4-3934-2EF306F7EA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4320"/>
                <a:ext cx="10515600" cy="51511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μερίδων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και ακέραιοι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𝛼𝜈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𝜏𝜀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μη επιλεγμένη τροφή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𝛼𝜈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𝜏𝜀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επιλεγμένη τροφη </a:t>
                </a:r>
              </a:p>
              <a:p>
                <a:pPr marL="0" indent="0">
                  <a:buNone/>
                </a:pPr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ποικιλίας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:r>
                  <a:rPr lang="el-GR" sz="2800" dirty="0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Για κάθε προηγούμενο σετ τροφών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⊆ {1, ..., </m:t>
                    </m:r>
                    <m:r>
                      <m:rPr>
                        <m:nor/>
                      </m:rPr>
                      <a:rPr lang="en-US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l-GR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} </m:t>
                    </m:r>
                    <m:r>
                      <m:rPr>
                        <m:nor/>
                      </m:rPr>
                      <a:rPr lang="el-GR" b="0" i="0" smtClean="0"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  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l-GR" i="1">
                            <a:latin typeface="Cambria Math" panose="02040503050406030204" pitchFamily="18" charset="0"/>
                          </a:rPr>
                          <m:t>≤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l-GR" i="1">
                            <a:latin typeface="Cambria Math" panose="02040503050406030204" pitchFamily="18" charset="0"/>
                          </a:rPr>
                          <m:t>− </m:t>
                        </m:r>
                      </m:e>
                    </m:nary>
                    <m:r>
                      <a:rPr lang="el-G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dirty="0"/>
                  <a:t>   </a:t>
                </a:r>
                <a:endParaRPr lang="el-GR" sz="2400" dirty="0"/>
              </a:p>
              <a:p>
                <a:pPr marL="0" indent="0">
                  <a:buNone/>
                </a:pPr>
                <a:r>
                  <a:rPr lang="el-G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k: o</a:t>
                </a:r>
                <a:r>
                  <a:rPr lang="el-G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αριθμός των τροφών που πρέπει να αλλάξουν σε σχέση με την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κάθε προηγούμενη μέρα</a:t>
                </a:r>
              </a:p>
              <a:p>
                <a:pPr marL="0" indent="0">
                  <a:buNone/>
                </a:pPr>
                <a:r>
                  <a:rPr lang="el-G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:r>
                  <a:rPr lang="en-US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S: </a:t>
                </a:r>
                <a:r>
                  <a:rPr lang="el-GR" sz="20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μέγιστος αριθμός μερίδων κάθε τροφής ημερισίως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2B87F1-2144-33C4-3934-2EF306F7EA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4320"/>
                <a:ext cx="10515600" cy="5151120"/>
              </a:xfrm>
              <a:blipFill>
                <a:blip r:embed="rId2"/>
                <a:stretch>
                  <a:fillRect l="-1043" t="-2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341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2F3A-07EB-51BD-6183-1E90089B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1 - Αποτελέσματα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42FE89-61D4-A4FC-063A-58E14086E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Για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S=2, k=8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Σταδιακή αύξηση κόστους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Frozen broccoli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φθηνό/θρεπτικό </a:t>
            </a: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47A409-5B40-F910-D254-9360B8EE0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92" y="2311718"/>
            <a:ext cx="10867415" cy="260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74931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63E8-4E84-6DC1-B54F-DA0407C79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1 – Παράμετροι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S,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B858-3DCE-1650-4133-1D05C0061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k=7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περισσότερα φθηνά/θρεπτικά τρόφιμα επαναχρησιμοποιούνται, ποικιλία μειώνεται, κόστος σχετικά σταθερό (12.48$ τελευταία μέρα)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k=9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λύση για 3 πρώτες ημέρες, 4η ημέρα ανέφικτη.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S=1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κόστος αυξάνεται από την 1η μέρα σε 11.52$, χρειάζονται ~15 διαφορετικά τρόφιμα για να καλυφθούν τα θρεπτικά όρια.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S=3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το μοντέλο κολλάει σε πολύ λίγα φθηνά/θρεπτικά τρόφιμα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μόνο λύση για 1</a:t>
            </a:r>
            <a:r>
              <a:rPr lang="el-GR" baseline="30000" dirty="0">
                <a:latin typeface="Cambria" panose="02040503050406030204" pitchFamily="18" charset="0"/>
                <a:ea typeface="Cambria" panose="02040503050406030204" pitchFamily="18" charset="0"/>
              </a:rPr>
              <a:t>η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 μέρα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1605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551BA-8155-2A26-2D8F-99C7116E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2 - Μοντελοποίηση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A5280-744E-1E13-5613-E601717C65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Μεταβλητές απόφασης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:</m:t>
                    </m:r>
                    <m:r>
                      <a:rPr lang="el-GR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αριθμός μερίδων τροφής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που καταναλώνονται την ημέρα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0/1 αν η τροφή 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επιλέγεται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την ημέρα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</a:t>
                </a:r>
              </a:p>
              <a:p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Αντικειμενική συνάρτηση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𝑚𝑖𝑛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l-GR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θρεπτικών ορίων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Για κάθε συστατικό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n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r>
                      <a:rPr lang="el-GR" i="1">
                        <a:latin typeface="Cambria Math" panose="02040503050406030204" pitchFamily="18" charset="0"/>
                      </a:rPr>
                      <m:t>&lt;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l-G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r>
                          <a:rPr lang="el-GR" i="1">
                            <a:latin typeface="Cambria Math" panose="02040503050406030204" pitchFamily="18" charset="0"/>
                          </a:rPr>
                          <m:t>&lt;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p>
                        </m:sSubSup>
                      </m:e>
                    </m:nary>
                  </m:oMath>
                </a14:m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BA5280-744E-1E13-5613-E601717C65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12712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C9C8-410A-B57D-860C-5381E701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2 - Μοντελοποίηση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6E0D1-FF5F-8672-6DEF-F075C9EF9A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9119"/>
                <a:ext cx="10515600" cy="4327843"/>
              </a:xfrm>
            </p:spPr>
            <p:txBody>
              <a:bodyPr>
                <a:normAutofit/>
              </a:bodyPr>
              <a:lstStyle/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μερίδων</a:t>
                </a: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≥0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b="0" i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𝛼𝜈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𝜏𝜀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μη επιλεγμένη τροφή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την ημέρα 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d </a:t>
                </a:r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𝛼𝜈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=1 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ό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𝜏𝜀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l-GR" i="1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επιλεγμένη τροφη 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l-GR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Περιορισμοί ποικιλίας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l-GR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l-GR">
                        <a:latin typeface="Cambria Math" panose="02040503050406030204" pitchFamily="18" charset="0"/>
                      </a:rPr>
                      <m:t>≤1 ∀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>
                    <a:latin typeface="Cambria" panose="02040503050406030204" pitchFamily="18" charset="0"/>
                    <a:ea typeface="Cambria" panose="02040503050406030204" pitchFamily="18" charset="0"/>
                  </a:rPr>
                  <a:t>κάθε τροφή επιτρέπεται το πολύ σε μία μέρα</a:t>
                </a:r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56E0D1-FF5F-8672-6DEF-F075C9EF9A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9119"/>
                <a:ext cx="10515600" cy="4327843"/>
              </a:xfrm>
              <a:blipFill>
                <a:blip r:embed="rId2"/>
                <a:stretch>
                  <a:fillRect l="-1043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1629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F8287">
            <a:alpha val="61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340B6-D830-3713-F424-E9980A91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Σενάριο 2 - Αποτελέσματα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41F80-5021-D755-5C58-68ECBB52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Για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D=3, S=2 H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βέλτιστη λύση βρέθηκε σε χρόνο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l-GR" dirty="0">
                <a:latin typeface="Cambria" panose="02040503050406030204" pitchFamily="18" charset="0"/>
                <a:ea typeface="Cambria" panose="02040503050406030204" pitchFamily="18" charset="0"/>
              </a:rPr>
              <a:t>~9 λεπτών και καμία τροφή δεν επαναλαμβάνεται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65656-825D-367B-4CF0-F37FEBE7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80" y="2824129"/>
            <a:ext cx="6306185" cy="366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560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223</TotalTime>
  <Words>581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Cambria Math</vt:lpstr>
      <vt:lpstr>Office 2013 - 2022 Theme</vt:lpstr>
      <vt:lpstr>Optimal Diet Problem</vt:lpstr>
      <vt:lpstr>Στόχος</vt:lpstr>
      <vt:lpstr>Σενάριο 1 - Μοντελοποίηση</vt:lpstr>
      <vt:lpstr>Σενάριο 1 - Μοντελοποίηση</vt:lpstr>
      <vt:lpstr>Σενάριο 1 - Αποτελέσματα</vt:lpstr>
      <vt:lpstr>Σενάριο 1 – Παράμετροι S, k</vt:lpstr>
      <vt:lpstr>Σενάριο 2 - Μοντελοποίηση</vt:lpstr>
      <vt:lpstr>Σενάριο 2 - Μοντελοποίηση</vt:lpstr>
      <vt:lpstr>Σενάριο 2 - Αποτελέσματα</vt:lpstr>
      <vt:lpstr>Σενάριο 2 - Αποτελέσματα</vt:lpstr>
      <vt:lpstr>Σενάριο 2 – Παράμετρος D</vt:lpstr>
      <vt:lpstr>Ευχαριστώ για τον χρόνο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ΡΟΥΣΚΑ ΝΑΤΑΛΙΑ</dc:creator>
  <cp:lastModifiedBy>ΡΟΥΣΚΑ ΝΑΤΑΛΙΑ</cp:lastModifiedBy>
  <cp:revision>6</cp:revision>
  <dcterms:created xsi:type="dcterms:W3CDTF">2025-09-21T09:34:13Z</dcterms:created>
  <dcterms:modified xsi:type="dcterms:W3CDTF">2025-09-21T21:13:09Z</dcterms:modified>
</cp:coreProperties>
</file>