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0"/>
  </p:notesMasterIdLst>
  <p:sldIdLst>
    <p:sldId id="256" r:id="rId3"/>
    <p:sldId id="298" r:id="rId4"/>
    <p:sldId id="320" r:id="rId5"/>
    <p:sldId id="282" r:id="rId6"/>
    <p:sldId id="311" r:id="rId7"/>
    <p:sldId id="312" r:id="rId8"/>
    <p:sldId id="299" r:id="rId9"/>
    <p:sldId id="309" r:id="rId10"/>
    <p:sldId id="288" r:id="rId11"/>
    <p:sldId id="313" r:id="rId12"/>
    <p:sldId id="314" r:id="rId13"/>
    <p:sldId id="305" r:id="rId14"/>
    <p:sldId id="315" r:id="rId15"/>
    <p:sldId id="316" r:id="rId16"/>
    <p:sldId id="317" r:id="rId17"/>
    <p:sldId id="318" r:id="rId18"/>
    <p:sldId id="319" r:id="rId19"/>
  </p:sldIdLst>
  <p:sldSz cx="12192000" cy="6858000"/>
  <p:notesSz cx="7251700" cy="95377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Source Sans 3" panose="020B0604020202020204" charset="0"/>
      <p:regular r:id="rId25"/>
      <p:bold r:id="rId26"/>
      <p:italic r:id="rId27"/>
      <p:boldItalic r:id="rId28"/>
    </p:embeddedFont>
    <p:embeddedFont>
      <p:font typeface="Teko" panose="020B0604020202020204" charset="0"/>
      <p:regular r:id="rId29"/>
      <p:bold r:id="rId30"/>
    </p:embeddedFont>
    <p:embeddedFont>
      <p:font typeface="Teko SemiBol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0C370-2319-C51A-B8AB-817D93CF6767}" v="551" dt="2025-01-28T05:27:40.137"/>
    <p1510:client id="{EB0BB38B-BB01-063C-3578-423815A74FB0}" v="773" dt="2025-01-28T03:45:02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08850" y="715325"/>
            <a:ext cx="4834700" cy="3576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25150" y="4530400"/>
            <a:ext cx="5801350" cy="429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725150" y="4530400"/>
            <a:ext cx="5801350" cy="429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7675" y="715963"/>
            <a:ext cx="6356350" cy="3576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624852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3"/>
          </p:nvPr>
        </p:nvSpPr>
        <p:spPr>
          <a:xfrm>
            <a:off x="6248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4"/>
          </p:nvPr>
        </p:nvSpPr>
        <p:spPr>
          <a:xfrm>
            <a:off x="8903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2"/>
          </p:nvPr>
        </p:nvSpPr>
        <p:spPr>
          <a:xfrm>
            <a:off x="800064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3"/>
          </p:nvPr>
        </p:nvSpPr>
        <p:spPr>
          <a:xfrm>
            <a:off x="975276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"/>
          </p:nvPr>
        </p:nvSpPr>
        <p:spPr>
          <a:xfrm>
            <a:off x="62485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5"/>
          </p:nvPr>
        </p:nvSpPr>
        <p:spPr>
          <a:xfrm>
            <a:off x="800064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6"/>
          </p:nvPr>
        </p:nvSpPr>
        <p:spPr>
          <a:xfrm>
            <a:off x="975276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11409045" y="5952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1"/>
          </p:nvPr>
        </p:nvSpPr>
        <p:spPr>
          <a:xfrm>
            <a:off x="624852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6248520" y="365040"/>
            <a:ext cx="518112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3"/>
          </p:nvPr>
        </p:nvSpPr>
        <p:spPr>
          <a:xfrm>
            <a:off x="6248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624852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3"/>
          </p:nvPr>
        </p:nvSpPr>
        <p:spPr>
          <a:xfrm>
            <a:off x="8903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3"/>
          </p:nvPr>
        </p:nvSpPr>
        <p:spPr>
          <a:xfrm>
            <a:off x="624852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2"/>
          </p:nvPr>
        </p:nvSpPr>
        <p:spPr>
          <a:xfrm>
            <a:off x="624852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3"/>
          </p:nvPr>
        </p:nvSpPr>
        <p:spPr>
          <a:xfrm>
            <a:off x="6248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4"/>
          </p:nvPr>
        </p:nvSpPr>
        <p:spPr>
          <a:xfrm>
            <a:off x="8903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2"/>
          </p:nvPr>
        </p:nvSpPr>
        <p:spPr>
          <a:xfrm>
            <a:off x="800064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3"/>
          </p:nvPr>
        </p:nvSpPr>
        <p:spPr>
          <a:xfrm>
            <a:off x="9752760" y="182556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4"/>
          </p:nvPr>
        </p:nvSpPr>
        <p:spPr>
          <a:xfrm>
            <a:off x="624852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5"/>
          </p:nvPr>
        </p:nvSpPr>
        <p:spPr>
          <a:xfrm>
            <a:off x="800064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6"/>
          </p:nvPr>
        </p:nvSpPr>
        <p:spPr>
          <a:xfrm>
            <a:off x="9752760" y="4098240"/>
            <a:ext cx="1668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248520" y="365040"/>
            <a:ext cx="518112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248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3"/>
          </p:nvPr>
        </p:nvSpPr>
        <p:spPr>
          <a:xfrm>
            <a:off x="8903520" y="409824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248520" y="365040"/>
            <a:ext cx="518112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6248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8903520" y="1825560"/>
            <a:ext cx="25282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3"/>
          </p:nvPr>
        </p:nvSpPr>
        <p:spPr>
          <a:xfrm>
            <a:off x="6248520" y="4098240"/>
            <a:ext cx="518112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356520"/>
            <a:ext cx="12191760" cy="499680"/>
          </a:xfrm>
          <a:prstGeom prst="rect">
            <a:avLst/>
          </a:prstGeom>
          <a:solidFill>
            <a:srgbClr val="747678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20160" y="6507360"/>
            <a:ext cx="1067040" cy="21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4600" y="6440040"/>
            <a:ext cx="1827000" cy="33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16">
            <a:alphaModFix/>
          </a:blip>
          <a:srcRect b="122"/>
          <a:stretch/>
        </p:blipFill>
        <p:spPr>
          <a:xfrm>
            <a:off x="0" y="0"/>
            <a:ext cx="12199680" cy="685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9814680" y="6202080"/>
            <a:ext cx="1462680" cy="27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480" y="2286000"/>
            <a:ext cx="8226000" cy="136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820440" y="4981320"/>
            <a:ext cx="1767240" cy="7570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B49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0" y="6356520"/>
            <a:ext cx="12191760" cy="499680"/>
          </a:xfrm>
          <a:prstGeom prst="rect">
            <a:avLst/>
          </a:prstGeom>
          <a:solidFill>
            <a:srgbClr val="747678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820160" y="6507360"/>
            <a:ext cx="1067040" cy="21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44600" y="6440040"/>
            <a:ext cx="1827000" cy="33264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3" name="Google Shape;83;p14"/>
          <p:cNvGrpSpPr/>
          <p:nvPr/>
        </p:nvGrpSpPr>
        <p:grpSpPr>
          <a:xfrm>
            <a:off x="-46050" y="6354725"/>
            <a:ext cx="12283500" cy="564300"/>
            <a:chOff x="-46050" y="6354725"/>
            <a:chExt cx="12283500" cy="564300"/>
          </a:xfrm>
        </p:grpSpPr>
        <p:sp>
          <p:nvSpPr>
            <p:cNvPr id="84" name="Google Shape;84;p14"/>
            <p:cNvSpPr/>
            <p:nvPr/>
          </p:nvSpPr>
          <p:spPr>
            <a:xfrm>
              <a:off x="-46050" y="6354725"/>
              <a:ext cx="12283500" cy="564300"/>
            </a:xfrm>
            <a:prstGeom prst="rect">
              <a:avLst/>
            </a:prstGeom>
            <a:solidFill>
              <a:srgbClr val="747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5" name="Google Shape;85;p1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11033650" y="6422058"/>
              <a:ext cx="924575" cy="387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213800" y="6486053"/>
              <a:ext cx="1412250" cy="2599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nrp-nautilus/6nrp-fpg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nrp-nautilus/6nrp-fpg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/>
        </p:nvSpPr>
        <p:spPr>
          <a:xfrm>
            <a:off x="609480" y="2286000"/>
            <a:ext cx="82260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70000"/>
              </a:lnSpc>
            </a:pPr>
            <a:r>
              <a:rPr lang="en-US" sz="6000" b="1" dirty="0">
                <a:solidFill>
                  <a:schemeClr val="accent4"/>
                </a:solidFill>
                <a:latin typeface="Teko SemiBold"/>
                <a:cs typeface="Teko SemiBold"/>
                <a:sym typeface="Teko SemiBold"/>
              </a:rPr>
              <a:t>FPGA </a:t>
            </a:r>
            <a:r>
              <a:rPr lang="en-US" sz="6000" b="1" dirty="0">
                <a:solidFill>
                  <a:srgbClr val="FFFFFF"/>
                </a:solidFill>
                <a:latin typeface="Teko SemiBold"/>
                <a:cs typeface="Teko SemiBold"/>
                <a:sym typeface="Teko SemiBold"/>
              </a:rPr>
              <a:t>Applications on Nautilus</a:t>
            </a:r>
            <a:endParaRPr lang="en-US" sz="6000"/>
          </a:p>
        </p:txBody>
      </p:sp>
      <p:sp>
        <p:nvSpPr>
          <p:cNvPr id="156" name="Google Shape;156;p28"/>
          <p:cNvSpPr txBox="1"/>
          <p:nvPr/>
        </p:nvSpPr>
        <p:spPr>
          <a:xfrm>
            <a:off x="609480" y="4015440"/>
            <a:ext cx="82260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">
              <a:lnSpc>
                <a:spcPct val="95000"/>
              </a:lnSpc>
            </a:pPr>
            <a:r>
              <a:rPr lang="en-US" sz="2800" b="1" dirty="0">
                <a:solidFill>
                  <a:schemeClr val="accent4"/>
                </a:solidFill>
                <a:latin typeface="Teko SemiBold"/>
                <a:ea typeface="Source Sans 3"/>
                <a:cs typeface="Teko SemiBold"/>
                <a:sym typeface="Source Sans 3"/>
              </a:rPr>
              <a:t>Mohammad Sada</a:t>
            </a:r>
            <a:r>
              <a:rPr lang="en-US" sz="2800" b="1" dirty="0">
                <a:solidFill>
                  <a:schemeClr val="lt1"/>
                </a:solidFill>
                <a:latin typeface="Teko SemiBold"/>
                <a:ea typeface="Source Sans 3"/>
                <a:cs typeface="Teko SemiBold"/>
                <a:sym typeface="Source Sans 3"/>
              </a:rPr>
              <a:t> and </a:t>
            </a:r>
            <a:r>
              <a:rPr lang="en-US" sz="2800" b="1" dirty="0">
                <a:solidFill>
                  <a:schemeClr val="accent4"/>
                </a:solidFill>
                <a:latin typeface="Teko SemiBold"/>
                <a:ea typeface="Source Sans 3"/>
                <a:cs typeface="Teko SemiBold"/>
                <a:sym typeface="Source Sans 3"/>
              </a:rPr>
              <a:t>Elham Khoda</a:t>
            </a:r>
            <a:endParaRPr lang="en-US" sz="2800" b="1" dirty="0">
              <a:solidFill>
                <a:schemeClr val="accent4"/>
              </a:solidFill>
              <a:latin typeface="Teko SemiBold"/>
              <a:cs typeface="Teko SemiBold"/>
            </a:endParaRPr>
          </a:p>
          <a:p>
            <a:pPr marL="17780">
              <a:lnSpc>
                <a:spcPct val="95000"/>
              </a:lnSpc>
              <a:buSzPts val="1100"/>
            </a:pPr>
            <a:endParaRPr lang="en-US" sz="2400" b="1" dirty="0">
              <a:solidFill>
                <a:schemeClr val="lt1"/>
              </a:solidFill>
              <a:latin typeface="Teko SemiBold"/>
              <a:ea typeface="Teko"/>
              <a:cs typeface="Teko"/>
            </a:endParaRPr>
          </a:p>
          <a:p>
            <a:pPr marL="17780">
              <a:lnSpc>
                <a:spcPct val="95000"/>
              </a:lnSpc>
              <a:buSzPts val="1100"/>
            </a:pPr>
            <a:endParaRPr lang="en-US" sz="2400" b="1" dirty="0">
              <a:solidFill>
                <a:srgbClr val="FFFFFF"/>
              </a:solidFill>
              <a:latin typeface="Source Sans 3"/>
              <a:ea typeface="Teko"/>
              <a:cs typeface="Teko"/>
            </a:endParaRPr>
          </a:p>
          <a:p>
            <a:pPr marL="17780">
              <a:lnSpc>
                <a:spcPct val="95000"/>
              </a:lnSpc>
            </a:pPr>
            <a:r>
              <a:rPr lang="en-US" sz="2400" b="1" dirty="0">
                <a:solidFill>
                  <a:schemeClr val="bg1"/>
                </a:solidFill>
                <a:latin typeface="Teko"/>
                <a:cs typeface="Teko"/>
              </a:rPr>
              <a:t>Sixth National Research Platform (</a:t>
            </a:r>
            <a:r>
              <a:rPr lang="en-US" sz="2400" b="1" dirty="0">
                <a:solidFill>
                  <a:schemeClr val="accent4"/>
                </a:solidFill>
                <a:latin typeface="Teko"/>
                <a:cs typeface="Teko"/>
              </a:rPr>
              <a:t>6NRP</a:t>
            </a:r>
            <a:r>
              <a:rPr lang="en-US" sz="2400" b="1" dirty="0">
                <a:solidFill>
                  <a:schemeClr val="bg1"/>
                </a:solidFill>
                <a:latin typeface="Teko"/>
                <a:cs typeface="Teko"/>
              </a:rPr>
              <a:t>) Workshop</a:t>
            </a:r>
            <a:endParaRPr lang="en-US" b="1" dirty="0">
              <a:solidFill>
                <a:schemeClr val="bg1"/>
              </a:solidFill>
              <a:latin typeface="Teko"/>
              <a:cs typeface="Teko"/>
            </a:endParaRPr>
          </a:p>
          <a:p>
            <a:pPr marL="17780">
              <a:lnSpc>
                <a:spcPct val="95000"/>
              </a:lnSpc>
              <a:buSzPts val="1100"/>
            </a:pPr>
            <a:r>
              <a:rPr lang="en-US" sz="2400" b="1" dirty="0">
                <a:solidFill>
                  <a:schemeClr val="bg1"/>
                </a:solidFill>
                <a:latin typeface="Teko"/>
                <a:ea typeface="Teko"/>
                <a:cs typeface="Teko"/>
              </a:rPr>
              <a:t>San Diego Supercomputer Center</a:t>
            </a:r>
            <a:endParaRPr lang="en-US" dirty="0">
              <a:solidFill>
                <a:schemeClr val="bg1"/>
              </a:solidFill>
            </a:endParaRPr>
          </a:p>
          <a:p>
            <a:pPr marL="17780">
              <a:lnSpc>
                <a:spcPct val="95000"/>
              </a:lnSpc>
              <a:buSzPts val="1100"/>
            </a:pPr>
            <a:r>
              <a:rPr lang="en-US" sz="2400" b="1" dirty="0">
                <a:solidFill>
                  <a:schemeClr val="bg1"/>
                </a:solidFill>
                <a:latin typeface="Teko"/>
                <a:ea typeface="Teko"/>
                <a:cs typeface="Teko"/>
                <a:sym typeface="Teko"/>
              </a:rPr>
              <a:t>January 28th, 2025</a:t>
            </a:r>
            <a:endParaRPr sz="2400" b="1" dirty="0">
              <a:solidFill>
                <a:schemeClr val="bg1"/>
              </a:solidFill>
              <a:latin typeface="Teko"/>
              <a:ea typeface="Teko"/>
              <a:cs typeface="Teko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415" y="235181"/>
            <a:ext cx="5240392" cy="1476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4700" y="4445464"/>
            <a:ext cx="1412250" cy="25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82744-9CBA-1525-4F6E-CBA79C9C9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A68D0F-262E-BA3D-A318-A126B0BD2B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85E96-1CE5-4FA1-9858-3F355CA74E19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557417B7-C39D-EB6F-0E20-2FF21E909D0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33E2ADAD-19BE-54A2-CC0C-56C27DF2E865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00335E10-6E41-2933-AB36-3453A7C8B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2" name="Google Shape;311;p44">
            <a:extLst>
              <a:ext uri="{FF2B5EF4-FFF2-40B4-BE49-F238E27FC236}">
                <a16:creationId xmlns:a16="http://schemas.microsoft.com/office/drawing/2014/main" id="{4CDE4324-6C24-C7C9-7CA6-4255964D6C48}"/>
              </a:ext>
            </a:extLst>
          </p:cNvPr>
          <p:cNvSpPr txBox="1"/>
          <p:nvPr/>
        </p:nvSpPr>
        <p:spPr>
          <a:xfrm>
            <a:off x="838080" y="393904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</a:rPr>
              <a:t>FPGAs and HPC – Use Cases</a:t>
            </a:r>
            <a:endParaRPr lang="en-US" sz="5400" dirty="0">
              <a:latin typeface="Teko SemiBold"/>
              <a:cs typeface="Teko SemiBold"/>
            </a:endParaRPr>
          </a:p>
        </p:txBody>
      </p:sp>
      <p:sp>
        <p:nvSpPr>
          <p:cNvPr id="24" name="Google Shape;311;p44">
            <a:extLst>
              <a:ext uri="{FF2B5EF4-FFF2-40B4-BE49-F238E27FC236}">
                <a16:creationId xmlns:a16="http://schemas.microsoft.com/office/drawing/2014/main" id="{C9378127-F40B-FBB3-AE15-539DAF94425D}"/>
              </a:ext>
            </a:extLst>
          </p:cNvPr>
          <p:cNvSpPr txBox="1"/>
          <p:nvPr/>
        </p:nvSpPr>
        <p:spPr>
          <a:xfrm>
            <a:off x="838080" y="1714209"/>
            <a:ext cx="10565604" cy="450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C000"/>
                </a:solidFill>
                <a:latin typeface="Teko SemiBold"/>
                <a:cs typeface="Teko SemiBold"/>
              </a:rPr>
              <a:t>1- Machine Learning and AI Acceleration: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4"/>
                </a:solidFill>
                <a:latin typeface="Teko SemiBold"/>
                <a:cs typeface="Teko SemiBold"/>
              </a:rPr>
              <a:t>- Vitis AI</a:t>
            </a:r>
            <a:r>
              <a:rPr lang="en-US" sz="2800" dirty="0">
                <a:solidFill>
                  <a:srgbClr val="E7E6E6"/>
                </a:solidFill>
                <a:latin typeface="Teko SemiBold"/>
                <a:cs typeface="Teko SemiBold"/>
              </a:rPr>
              <a:t> enables using Alveo Versal FPGAs for both inference and fine-tuning.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7E6E6"/>
                </a:solidFill>
                <a:latin typeface="Teko SemiBold"/>
                <a:cs typeface="Teko SemiBold"/>
              </a:rPr>
              <a:t>Converts TensorFlow and </a:t>
            </a:r>
            <a:r>
              <a:rPr lang="en-US" sz="2800" dirty="0" err="1">
                <a:solidFill>
                  <a:srgbClr val="E7E6E6"/>
                </a:solidFill>
                <a:latin typeface="Teko SemiBold"/>
                <a:cs typeface="Teko SemiBold"/>
              </a:rPr>
              <a:t>PyTorch</a:t>
            </a:r>
            <a:r>
              <a:rPr lang="en-US" sz="2800" dirty="0">
                <a:solidFill>
                  <a:srgbClr val="E7E6E6"/>
                </a:solidFill>
                <a:latin typeface="Teko SemiBold"/>
                <a:cs typeface="Teko SemiBold"/>
              </a:rPr>
              <a:t> models into Verilog for FPGA deployment.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4"/>
                </a:solidFill>
                <a:latin typeface="Teko SemiBold"/>
                <a:cs typeface="Teko SemiBold"/>
              </a:rPr>
              <a:t>- hls4ml </a:t>
            </a:r>
            <a:r>
              <a:rPr lang="en-US" sz="2800" dirty="0">
                <a:solidFill>
                  <a:srgbClr val="E7E6E6"/>
                </a:solidFill>
                <a:latin typeface="Teko SemiBold"/>
                <a:cs typeface="Teko SemiBold"/>
              </a:rPr>
              <a:t>converts machine learning models into </a:t>
            </a:r>
            <a:r>
              <a:rPr lang="en-US" sz="2800" dirty="0">
                <a:solidFill>
                  <a:schemeClr val="accent4"/>
                </a:solidFill>
                <a:latin typeface="Teko SemiBold"/>
                <a:cs typeface="Teko SemiBold"/>
              </a:rPr>
              <a:t>FPGA-ready HLS designs.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7E6E6"/>
                </a:solidFill>
                <a:latin typeface="Teko SemiBold"/>
                <a:cs typeface="Teko SemiBold"/>
              </a:rPr>
              <a:t>Optimizes machine learning algorithms for FPGA deployment.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7E6E6"/>
                </a:solidFill>
                <a:latin typeface="Teko SemiBold"/>
                <a:cs typeface="Teko SemiBold"/>
              </a:rPr>
              <a:t>Is open-source.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7E6E6"/>
                </a:solidFill>
                <a:latin typeface="Teko SemiBold"/>
                <a:cs typeface="Teko SemiBold"/>
              </a:rPr>
              <a:t>Free and Open-Source and Supported on Nautilus.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E7E6E6"/>
              </a:solidFill>
              <a:latin typeface="Teko SemiBold"/>
              <a:cs typeface="Tek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68942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47E2B-825E-0F19-F214-D02FA4E40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128BCB-1AB7-4716-E1C5-6A6ACD2741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02D12-81B4-D28F-C112-8E6FCBE26618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BD627530-1754-7A4F-952F-D119E206F4E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2D82DAD2-9365-2877-5F88-6E5322B4F5B2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A9F1B476-29EB-A6DC-C57E-714B90138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2" name="Google Shape;311;p44">
            <a:extLst>
              <a:ext uri="{FF2B5EF4-FFF2-40B4-BE49-F238E27FC236}">
                <a16:creationId xmlns:a16="http://schemas.microsoft.com/office/drawing/2014/main" id="{93C0F142-A1DF-18DA-70A7-9E2BDD4531C7}"/>
              </a:ext>
            </a:extLst>
          </p:cNvPr>
          <p:cNvSpPr txBox="1"/>
          <p:nvPr/>
        </p:nvSpPr>
        <p:spPr>
          <a:xfrm>
            <a:off x="838080" y="393904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</a:rPr>
              <a:t>FPGAs and HPC – Use Cases</a:t>
            </a:r>
            <a:endParaRPr lang="en-US" sz="5400" dirty="0">
              <a:latin typeface="Teko SemiBold"/>
              <a:cs typeface="Teko SemiBold"/>
            </a:endParaRPr>
          </a:p>
        </p:txBody>
      </p:sp>
      <p:sp>
        <p:nvSpPr>
          <p:cNvPr id="24" name="Google Shape;311;p44">
            <a:extLst>
              <a:ext uri="{FF2B5EF4-FFF2-40B4-BE49-F238E27FC236}">
                <a16:creationId xmlns:a16="http://schemas.microsoft.com/office/drawing/2014/main" id="{34D338DE-8A20-3BDD-3D4D-5B9D92EE109F}"/>
              </a:ext>
            </a:extLst>
          </p:cNvPr>
          <p:cNvSpPr txBox="1"/>
          <p:nvPr/>
        </p:nvSpPr>
        <p:spPr>
          <a:xfrm>
            <a:off x="838080" y="1714209"/>
            <a:ext cx="10565604" cy="450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C000"/>
                </a:solidFill>
                <a:latin typeface="Teko SemiBold"/>
                <a:cs typeface="Teko SemiBold"/>
              </a:rPr>
              <a:t>2- FPGAs as SmartNICs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7E6E6"/>
                </a:solidFill>
                <a:latin typeface="Teko SemiBold"/>
                <a:cs typeface="Teko SemiBold"/>
              </a:rPr>
              <a:t>- FPGAs are used as SmartNICs for customizable packet processing at high bandwidth (2x100Gbps).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7E6E6"/>
                </a:solidFill>
                <a:latin typeface="Teko SemiBold"/>
                <a:cs typeface="Teko SemiBold"/>
              </a:rPr>
              <a:t>- Supports P4 programming for custom network processing.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7E6E6"/>
                </a:solidFill>
                <a:latin typeface="Teko SemiBold"/>
                <a:cs typeface="Teko SemiBold"/>
              </a:rPr>
              <a:t>Ideal for high-bandwidth, low-latency networking.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E7E6E6"/>
              </a:solidFill>
              <a:latin typeface="Teko SemiBold"/>
              <a:cs typeface="Tek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49298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039F8-4681-46E1-CA1E-74CDE9E95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966AFD-89FB-AC0C-9ED3-B5B40D8901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98DC15-C130-AD40-0B72-2CDD4149DCE1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D610FE02-3AB3-D760-A032-46A4BDE7D70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0EBA5393-187E-A9D2-CC2F-D98A31F26811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49D39A54-2682-B4F1-EEA4-1CEA86454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0" name="Google Shape;311;p44">
            <a:extLst>
              <a:ext uri="{FF2B5EF4-FFF2-40B4-BE49-F238E27FC236}">
                <a16:creationId xmlns:a16="http://schemas.microsoft.com/office/drawing/2014/main" id="{70A378F7-6EDD-EF71-EF82-C6B43E032598}"/>
              </a:ext>
            </a:extLst>
          </p:cNvPr>
          <p:cNvSpPr txBox="1"/>
          <p:nvPr/>
        </p:nvSpPr>
        <p:spPr>
          <a:xfrm>
            <a:off x="838080" y="2768969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  <a:sym typeface="Teko SemiBold"/>
              </a:rPr>
              <a:t>FPGAs on Nautilus</a:t>
            </a:r>
            <a:endParaRPr lang="en-US" sz="5400" dirty="0">
              <a:latin typeface="Teko SemiBold"/>
              <a:cs typeface="Teko SemiBold"/>
              <a:sym typeface="Tek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21838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6F6AD-ACCE-8913-37A1-1E5D6BF23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F98C9-CBEB-1719-AB53-27C4BE7674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23059-8B79-1F9F-26EE-294DDC96BF67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BD8F585B-4C07-8F59-CED3-3EAF62FB848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31FBE476-A87F-69E2-29B3-5DD79B5EB467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E3D671D0-2CE0-4EC1-63A6-DCEBD127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2" name="Google Shape;311;p44">
            <a:extLst>
              <a:ext uri="{FF2B5EF4-FFF2-40B4-BE49-F238E27FC236}">
                <a16:creationId xmlns:a16="http://schemas.microsoft.com/office/drawing/2014/main" id="{FF8D8BB3-6709-1591-0C89-657D92929DF0}"/>
              </a:ext>
            </a:extLst>
          </p:cNvPr>
          <p:cNvSpPr txBox="1"/>
          <p:nvPr/>
        </p:nvSpPr>
        <p:spPr>
          <a:xfrm>
            <a:off x="838080" y="393904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</a:rPr>
              <a:t>FPGAs on Nautilus</a:t>
            </a:r>
            <a:endParaRPr lang="en-US" sz="5400" dirty="0">
              <a:latin typeface="Teko SemiBold"/>
              <a:cs typeface="Teko SemiBold"/>
            </a:endParaRPr>
          </a:p>
        </p:txBody>
      </p:sp>
      <p:pic>
        <p:nvPicPr>
          <p:cNvPr id="3" name="Picture 2" descr="A map of the united states&#10;&#10;AI-generated content may be incorrect.">
            <a:extLst>
              <a:ext uri="{FF2B5EF4-FFF2-40B4-BE49-F238E27FC236}">
                <a16:creationId xmlns:a16="http://schemas.microsoft.com/office/drawing/2014/main" id="{A20AE633-61E9-B5EA-DD39-5BED8D9CD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583" y="1469571"/>
            <a:ext cx="4862764" cy="3655786"/>
          </a:xfrm>
          <a:prstGeom prst="rect">
            <a:avLst/>
          </a:prstGeom>
        </p:spPr>
      </p:pic>
      <p:pic>
        <p:nvPicPr>
          <p:cNvPr id="5" name="Picture 4" descr="A map with blue points on it&#10;&#10;AI-generated content may be incorrect.">
            <a:extLst>
              <a:ext uri="{FF2B5EF4-FFF2-40B4-BE49-F238E27FC236}">
                <a16:creationId xmlns:a16="http://schemas.microsoft.com/office/drawing/2014/main" id="{389435ED-4ED5-1D33-41E3-B1E796DBE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629" y="1469572"/>
            <a:ext cx="4734242" cy="365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01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BA1C0-9783-4F73-3492-06C0A5735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DD91C-D5A9-A3DC-6AAC-9B95A0983F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7DA317-A2A7-0E56-B42C-46BC526CD7B4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FA0C4B69-7DB3-15C7-E8ED-5DCA5728E03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160B0656-E2D1-49CD-67D7-3830A7A45882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5084CDC9-2C53-0B8F-8A2F-CEDAD75A9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2" name="Google Shape;311;p44">
            <a:extLst>
              <a:ext uri="{FF2B5EF4-FFF2-40B4-BE49-F238E27FC236}">
                <a16:creationId xmlns:a16="http://schemas.microsoft.com/office/drawing/2014/main" id="{9F709443-E517-26A0-1F32-C37504E24924}"/>
              </a:ext>
            </a:extLst>
          </p:cNvPr>
          <p:cNvSpPr txBox="1"/>
          <p:nvPr/>
        </p:nvSpPr>
        <p:spPr>
          <a:xfrm>
            <a:off x="838080" y="393904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</a:rPr>
              <a:t>FPGAs on Nautilus</a:t>
            </a:r>
            <a:endParaRPr lang="en-US" sz="5400" dirty="0">
              <a:latin typeface="Teko SemiBold"/>
              <a:cs typeface="Teko SemiBold"/>
            </a:endParaRPr>
          </a:p>
        </p:txBody>
      </p:sp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FA435E3-CEEF-E77F-52B1-F173E5C94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341" y="1170214"/>
            <a:ext cx="3271890" cy="50437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E2A9909-5731-50F1-55B6-CDB4491D5FE6}"/>
              </a:ext>
            </a:extLst>
          </p:cNvPr>
          <p:cNvGrpSpPr/>
          <p:nvPr/>
        </p:nvGrpSpPr>
        <p:grpSpPr>
          <a:xfrm>
            <a:off x="838200" y="2046514"/>
            <a:ext cx="4056743" cy="3345542"/>
            <a:chOff x="838200" y="2046514"/>
            <a:chExt cx="4056743" cy="3345542"/>
          </a:xfrm>
        </p:grpSpPr>
        <p:pic>
          <p:nvPicPr>
            <p:cNvPr id="7" name="Picture 6" descr="A close-up of a computer device&#10;&#10;AI-generated content may be incorrect.">
              <a:extLst>
                <a:ext uri="{FF2B5EF4-FFF2-40B4-BE49-F238E27FC236}">
                  <a16:creationId xmlns:a16="http://schemas.microsoft.com/office/drawing/2014/main" id="{470429A4-3DB8-0D36-EDD1-7B8D04A22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2046514"/>
              <a:ext cx="4056743" cy="3345542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7D2B053-1BD3-899F-C38E-7787E406CE33}"/>
                </a:ext>
              </a:extLst>
            </p:cNvPr>
            <p:cNvSpPr/>
            <p:nvPr/>
          </p:nvSpPr>
          <p:spPr>
            <a:xfrm>
              <a:off x="2569687" y="2801422"/>
              <a:ext cx="1025895" cy="50470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32 FPGAs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020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50B49-459D-9CB8-79A0-C32636AE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196473-445C-A965-D7EB-4E2D33903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F3DA5E-1418-0A34-804A-A87857C4DC6F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BFAE7E13-D58E-0385-6DB4-93EE590981C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B9FD97EB-1BC3-2CA0-ADB2-C8AAD60F4A77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13289B82-6211-4543-CCAE-152EF6771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2" name="Google Shape;311;p44">
            <a:extLst>
              <a:ext uri="{FF2B5EF4-FFF2-40B4-BE49-F238E27FC236}">
                <a16:creationId xmlns:a16="http://schemas.microsoft.com/office/drawing/2014/main" id="{930ACC55-FF26-BB3E-E3D1-EFE2B6BC1242}"/>
              </a:ext>
            </a:extLst>
          </p:cNvPr>
          <p:cNvSpPr txBox="1"/>
          <p:nvPr/>
        </p:nvSpPr>
        <p:spPr>
          <a:xfrm>
            <a:off x="838080" y="393904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</a:rPr>
              <a:t>FPGAs on Nautilus</a:t>
            </a:r>
            <a:endParaRPr lang="en-US" sz="5400" dirty="0">
              <a:latin typeface="Teko SemiBold"/>
              <a:cs typeface="Teko SemiBold"/>
            </a:endParaRPr>
          </a:p>
        </p:txBody>
      </p:sp>
      <p:pic>
        <p:nvPicPr>
          <p:cNvPr id="5" name="Picture 4" descr="Xilinx® Alveo™ U55C Accelerator Card - Passive - Part ID: A-U55C-P00G-PQ-G  - Colfax Direct">
            <a:extLst>
              <a:ext uri="{FF2B5EF4-FFF2-40B4-BE49-F238E27FC236}">
                <a16:creationId xmlns:a16="http://schemas.microsoft.com/office/drawing/2014/main" id="{2451AF02-77EF-3E1D-64EE-72B8C8B3A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00" y="1642799"/>
            <a:ext cx="2616198" cy="19758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D5EB3E-E8A3-FEB4-FF75-1CF23BB1B659}"/>
              </a:ext>
            </a:extLst>
          </p:cNvPr>
          <p:cNvSpPr/>
          <p:nvPr/>
        </p:nvSpPr>
        <p:spPr>
          <a:xfrm>
            <a:off x="1675302" y="4039201"/>
            <a:ext cx="2097149" cy="5368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cs typeface="Arial"/>
              </a:rPr>
              <a:t>HDL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121B62-0D4A-B8F0-1354-89D9D8CF5BC0}"/>
              </a:ext>
            </a:extLst>
          </p:cNvPr>
          <p:cNvSpPr/>
          <p:nvPr/>
        </p:nvSpPr>
        <p:spPr>
          <a:xfrm>
            <a:off x="1675301" y="4846557"/>
            <a:ext cx="2097149" cy="5368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 dirty="0">
                <a:cs typeface="Arial"/>
              </a:rPr>
              <a:t>Bitstream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0241C0-270E-B6C3-A920-782C9C811E3B}"/>
              </a:ext>
            </a:extLst>
          </p:cNvPr>
          <p:cNvSpPr/>
          <p:nvPr/>
        </p:nvSpPr>
        <p:spPr>
          <a:xfrm>
            <a:off x="105399" y="2563291"/>
            <a:ext cx="1224981" cy="100354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b="1" dirty="0">
              <a:cs typeface="Arial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2C2AE4-B9FB-043E-A77C-C2D0A0947F64}"/>
              </a:ext>
            </a:extLst>
          </p:cNvPr>
          <p:cNvSpPr/>
          <p:nvPr/>
        </p:nvSpPr>
        <p:spPr>
          <a:xfrm>
            <a:off x="1675301" y="1580843"/>
            <a:ext cx="2097149" cy="53686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 dirty="0">
                <a:cs typeface="Arial"/>
              </a:rPr>
              <a:t>HLS Code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8FAFBB6-4570-F496-17AC-C90320C235F1}"/>
              </a:ext>
            </a:extLst>
          </p:cNvPr>
          <p:cNvSpPr/>
          <p:nvPr/>
        </p:nvSpPr>
        <p:spPr>
          <a:xfrm>
            <a:off x="2609343" y="2099056"/>
            <a:ext cx="293076" cy="2260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8186AAD-872D-3613-AF66-68347D450B60}"/>
              </a:ext>
            </a:extLst>
          </p:cNvPr>
          <p:cNvSpPr/>
          <p:nvPr/>
        </p:nvSpPr>
        <p:spPr>
          <a:xfrm>
            <a:off x="2575848" y="3815649"/>
            <a:ext cx="293076" cy="2260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9F423BD-69C7-A339-997B-872E2A0231A7}"/>
              </a:ext>
            </a:extLst>
          </p:cNvPr>
          <p:cNvSpPr/>
          <p:nvPr/>
        </p:nvSpPr>
        <p:spPr>
          <a:xfrm>
            <a:off x="2575848" y="4619517"/>
            <a:ext cx="293076" cy="2260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FF41C1-9B78-6594-4C35-4B12D8E80FF8}"/>
              </a:ext>
            </a:extLst>
          </p:cNvPr>
          <p:cNvCxnSpPr/>
          <p:nvPr/>
        </p:nvCxnSpPr>
        <p:spPr>
          <a:xfrm flipV="1">
            <a:off x="3764095" y="3020458"/>
            <a:ext cx="1340386" cy="18269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A3F25F-EFD5-3C5A-5784-EA9FAB78C335}"/>
              </a:ext>
            </a:extLst>
          </p:cNvPr>
          <p:cNvGrpSpPr/>
          <p:nvPr/>
        </p:nvGrpSpPr>
        <p:grpSpPr>
          <a:xfrm>
            <a:off x="1675300" y="2315410"/>
            <a:ext cx="2097149" cy="1425862"/>
            <a:chOff x="950024" y="1643578"/>
            <a:chExt cx="2097149" cy="142586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103C22F-3A9B-9EC0-DBA4-37FC79BE3938}"/>
                </a:ext>
              </a:extLst>
            </p:cNvPr>
            <p:cNvSpPr/>
            <p:nvPr/>
          </p:nvSpPr>
          <p:spPr>
            <a:xfrm>
              <a:off x="950024" y="1643578"/>
              <a:ext cx="2097149" cy="14258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1800" b="1" dirty="0">
                <a:cs typeface="Arial"/>
              </a:endParaRPr>
            </a:p>
          </p:txBody>
        </p:sp>
        <p:pic>
          <p:nvPicPr>
            <p:cNvPr id="27" name="Picture 26" descr="Xilinx Vitis AI Now Available for Download">
              <a:extLst>
                <a:ext uri="{FF2B5EF4-FFF2-40B4-BE49-F238E27FC236}">
                  <a16:creationId xmlns:a16="http://schemas.microsoft.com/office/drawing/2014/main" id="{FB6FCED7-6E6C-63F3-C525-806998B10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5400" y="2002971"/>
              <a:ext cx="1400628" cy="711200"/>
            </a:xfrm>
            <a:prstGeom prst="rect">
              <a:avLst/>
            </a:prstGeom>
          </p:spPr>
        </p:pic>
      </p:grpSp>
      <p:pic>
        <p:nvPicPr>
          <p:cNvPr id="28" name="Picture 27" descr="The server Vector Icons free download in SVG, PNG Format">
            <a:extLst>
              <a:ext uri="{FF2B5EF4-FFF2-40B4-BE49-F238E27FC236}">
                <a16:creationId xmlns:a16="http://schemas.microsoft.com/office/drawing/2014/main" id="{D11D4539-458E-8488-D9CE-FF3643CF5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27" y="2617424"/>
            <a:ext cx="980502" cy="934599"/>
          </a:xfrm>
          <a:prstGeom prst="rect">
            <a:avLst/>
          </a:prstGeom>
        </p:spPr>
      </p:pic>
      <p:sp>
        <p:nvSpPr>
          <p:cNvPr id="29" name="Arrow: Down 28">
            <a:extLst>
              <a:ext uri="{FF2B5EF4-FFF2-40B4-BE49-F238E27FC236}">
                <a16:creationId xmlns:a16="http://schemas.microsoft.com/office/drawing/2014/main" id="{BE621AF0-55B2-AB98-04DC-83116CB30325}"/>
              </a:ext>
            </a:extLst>
          </p:cNvPr>
          <p:cNvSpPr/>
          <p:nvPr/>
        </p:nvSpPr>
        <p:spPr>
          <a:xfrm rot="-5400000">
            <a:off x="1363992" y="2925118"/>
            <a:ext cx="293076" cy="2260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BDDC55-179C-2B72-28C4-A48DCA5675E8}"/>
              </a:ext>
            </a:extLst>
          </p:cNvPr>
          <p:cNvCxnSpPr>
            <a:cxnSpLocks/>
          </p:cNvCxnSpPr>
          <p:nvPr/>
        </p:nvCxnSpPr>
        <p:spPr>
          <a:xfrm>
            <a:off x="7142600" y="2258459"/>
            <a:ext cx="1367929" cy="18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A784407-8514-F04F-EF62-8487D0EE75E5}"/>
              </a:ext>
            </a:extLst>
          </p:cNvPr>
          <p:cNvSpPr/>
          <p:nvPr/>
        </p:nvSpPr>
        <p:spPr>
          <a:xfrm>
            <a:off x="8579206" y="1764567"/>
            <a:ext cx="1224981" cy="100354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00" b="1" dirty="0">
              <a:cs typeface="Arial"/>
            </a:endParaRPr>
          </a:p>
        </p:txBody>
      </p:sp>
      <p:pic>
        <p:nvPicPr>
          <p:cNvPr id="34" name="Picture 33" descr="Kubernetes - Wiktionary, the free dictionary">
            <a:extLst>
              <a:ext uri="{FF2B5EF4-FFF2-40B4-BE49-F238E27FC236}">
                <a16:creationId xmlns:a16="http://schemas.microsoft.com/office/drawing/2014/main" id="{76D774F2-115C-C46E-77D4-B800388389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2349" y="1961346"/>
            <a:ext cx="624290" cy="612585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37AE3F4-DB17-840F-A7FE-06461348954F}"/>
              </a:ext>
            </a:extLst>
          </p:cNvPr>
          <p:cNvSpPr/>
          <p:nvPr/>
        </p:nvSpPr>
        <p:spPr>
          <a:xfrm>
            <a:off x="5724001" y="3426278"/>
            <a:ext cx="5769438" cy="11412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dirty="0">
                <a:latin typeface="Consolas"/>
              </a:rPr>
              <a:t>Allocated resources: (Total limits may be over 100 percent, i.e., overcommitted.) Resource Requests Limits -------- -------- ------ </a:t>
            </a:r>
            <a:r>
              <a:rPr lang="en-US" b="1" dirty="0">
                <a:latin typeface="Consolas"/>
              </a:rPr>
              <a:t>amd.com/xilinx_u55c_gen3x16_xdma_base_3-0</a:t>
            </a:r>
            <a:r>
              <a:rPr lang="en-US" dirty="0">
                <a:latin typeface="Consolas"/>
              </a:rPr>
              <a:t> 4 4</a:t>
            </a:r>
            <a:endParaRPr lang="en-US" sz="1800" b="1" dirty="0">
              <a:latin typeface="Consolas"/>
              <a:cs typeface="Arial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6241557-E89B-0809-7FE7-8B48BB9DC0B9}"/>
              </a:ext>
            </a:extLst>
          </p:cNvPr>
          <p:cNvSpPr/>
          <p:nvPr/>
        </p:nvSpPr>
        <p:spPr>
          <a:xfrm>
            <a:off x="5724000" y="4803386"/>
            <a:ext cx="5769438" cy="11412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200" dirty="0">
                <a:latin typeface="Consolas"/>
                <a:ea typeface="+mn-lt"/>
                <a:cs typeface="+mn-lt"/>
              </a:rPr>
              <a:t>      resources:</a:t>
            </a:r>
          </a:p>
          <a:p>
            <a:r>
              <a:rPr lang="en-US" sz="1200" dirty="0">
                <a:latin typeface="Consolas"/>
                <a:ea typeface="+mn-lt"/>
                <a:cs typeface="+mn-lt"/>
              </a:rPr>
              <a:t>        requests:</a:t>
            </a:r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  <a:ea typeface="+mn-lt"/>
                <a:cs typeface="+mn-lt"/>
              </a:rPr>
              <a:t>          amd.com/xilinx_u55c_gen3x16_xdma_base_3-0: 1</a:t>
            </a:r>
          </a:p>
          <a:p>
            <a:r>
              <a:rPr lang="en-US" sz="1200" dirty="0">
                <a:latin typeface="Consolas"/>
                <a:ea typeface="+mn-lt"/>
                <a:cs typeface="+mn-lt"/>
              </a:rPr>
              <a:t>        limits:</a:t>
            </a:r>
            <a:endParaRPr lang="en-US" sz="1200" dirty="0">
              <a:latin typeface="Consolas"/>
            </a:endParaRPr>
          </a:p>
          <a:p>
            <a:r>
              <a:rPr lang="en-US" sz="1200" dirty="0">
                <a:latin typeface="Consolas"/>
                <a:ea typeface="+mn-lt"/>
                <a:cs typeface="+mn-lt"/>
              </a:rPr>
              <a:t>          amd.com/xilinx_u55c_gen3x16_xdma_base_3-0: 1</a:t>
            </a:r>
          </a:p>
        </p:txBody>
      </p:sp>
    </p:spTree>
    <p:extLst>
      <p:ext uri="{BB962C8B-B14F-4D97-AF65-F5344CB8AC3E}">
        <p14:creationId xmlns:p14="http://schemas.microsoft.com/office/powerpoint/2010/main" val="1970272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BCA1A-6363-516C-66DC-6B989E35F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847E6-F011-C7D9-4677-673F0569DA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D26786-E068-08B3-0C41-19316DF81E0C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7D685BC7-70B8-836D-3EA8-3E93C510D3C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6E3BB12A-5A56-5DBC-1F8B-4F183898DCB0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C4CB2221-EF82-A8FD-27E4-3CC67DE43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0" name="Google Shape;311;p44">
            <a:extLst>
              <a:ext uri="{FF2B5EF4-FFF2-40B4-BE49-F238E27FC236}">
                <a16:creationId xmlns:a16="http://schemas.microsoft.com/office/drawing/2014/main" id="{5550BBB5-D515-DD41-8A5A-4D6377C80750}"/>
              </a:ext>
            </a:extLst>
          </p:cNvPr>
          <p:cNvSpPr txBox="1"/>
          <p:nvPr/>
        </p:nvSpPr>
        <p:spPr>
          <a:xfrm>
            <a:off x="838080" y="2768969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  <a:sym typeface="Teko SemiBold"/>
              </a:rPr>
              <a:t>Hands-On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2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16C5B-27BE-E7D8-C8FC-36EBCF221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9EC9D-FF0E-C03A-DE64-22848DF856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20DE18-4633-688A-FFB0-ED116CB1421F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9A66E618-A23A-D06E-D875-59A7F2DFB28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9107CF13-DADB-1099-38DD-41EEE78B182C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17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2248EA78-9631-2141-51F6-49FC1D39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2" name="Google Shape;311;p44">
            <a:extLst>
              <a:ext uri="{FF2B5EF4-FFF2-40B4-BE49-F238E27FC236}">
                <a16:creationId xmlns:a16="http://schemas.microsoft.com/office/drawing/2014/main" id="{581D316D-B974-3907-F0C1-A7DB5DAA84F5}"/>
              </a:ext>
            </a:extLst>
          </p:cNvPr>
          <p:cNvSpPr txBox="1"/>
          <p:nvPr/>
        </p:nvSpPr>
        <p:spPr>
          <a:xfrm>
            <a:off x="838080" y="393904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</a:rPr>
              <a:t>Hands-On Examples</a:t>
            </a:r>
            <a:endParaRPr lang="en-US" sz="5400" dirty="0">
              <a:latin typeface="Teko SemiBold"/>
              <a:cs typeface="Teko SemiBold"/>
            </a:endParaRPr>
          </a:p>
        </p:txBody>
      </p:sp>
      <p:sp>
        <p:nvSpPr>
          <p:cNvPr id="24" name="Google Shape;311;p44">
            <a:extLst>
              <a:ext uri="{FF2B5EF4-FFF2-40B4-BE49-F238E27FC236}">
                <a16:creationId xmlns:a16="http://schemas.microsoft.com/office/drawing/2014/main" id="{3AFC6869-76A3-B28D-DEC0-6F784FE7251E}"/>
              </a:ext>
            </a:extLst>
          </p:cNvPr>
          <p:cNvSpPr txBox="1"/>
          <p:nvPr/>
        </p:nvSpPr>
        <p:spPr>
          <a:xfrm>
            <a:off x="838080" y="1714209"/>
            <a:ext cx="10565604" cy="450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rgbClr val="FFC000"/>
                </a:solidFill>
                <a:latin typeface="Teko SemiBold"/>
                <a:cs typeface="Teko SemiBold"/>
              </a:rPr>
              <a:t>Please go to: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https://github.com/nrp-nautilus/6nrp-fpga</a:t>
            </a:r>
            <a:endParaRPr lang="en-US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endParaRPr lang="en-US" sz="4000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endParaRPr lang="en-US" sz="4000" dirty="0">
              <a:solidFill>
                <a:srgbClr val="E7E6E6"/>
              </a:solidFill>
              <a:latin typeface="Teko SemiBold"/>
              <a:cs typeface="Tek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21542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69439-3E4C-8B7C-9650-04C9B855A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D1A1DA-2625-FF40-DB51-109BE48E52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AF4797-9D24-A177-0FC2-7608478149CD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452C22EF-013A-FECF-D391-24F1CB2712B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FE73B745-5A0E-F5DD-B87A-A0E58142D2D4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1F461250-7AA6-1BE4-A3C6-0B018B4C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0" name="Google Shape;311;p44">
            <a:extLst>
              <a:ext uri="{FF2B5EF4-FFF2-40B4-BE49-F238E27FC236}">
                <a16:creationId xmlns:a16="http://schemas.microsoft.com/office/drawing/2014/main" id="{8828847E-95C4-D374-9950-00D475C12D34}"/>
              </a:ext>
            </a:extLst>
          </p:cNvPr>
          <p:cNvSpPr txBox="1"/>
          <p:nvPr/>
        </p:nvSpPr>
        <p:spPr>
          <a:xfrm>
            <a:off x="838080" y="2768969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  <a:sym typeface="Teko SemiBold"/>
              </a:rPr>
              <a:t>The Slides can be found at:</a:t>
            </a:r>
            <a:endParaRPr lang="en-US" dirty="0">
              <a:sym typeface="Teko SemiBold"/>
            </a:endParaRPr>
          </a:p>
          <a:p>
            <a:pPr algn="ctr">
              <a:lnSpc>
                <a:spcPct val="80000"/>
              </a:lnSpc>
            </a:pPr>
            <a:b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</a:rPr>
            </a:br>
            <a:r>
              <a:rPr lang="en-US" sz="4000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https://github.com/nrp-nautilus/6nrp-fpga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0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A84BA-AD44-B9D1-786B-EEBF53BD3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B8406E-88C8-5334-9605-9D2BFEBB20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477C2-69E7-BDC2-BD10-C6E7A33F60C6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E7705B0A-3FF3-46E0-05B7-058C7189CE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06ED46AB-6556-4A51-4BDF-8D01BDA9C8D4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3C0C271B-D3B8-54C2-DEC7-06721EF2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0" name="Google Shape;311;p44">
            <a:extLst>
              <a:ext uri="{FF2B5EF4-FFF2-40B4-BE49-F238E27FC236}">
                <a16:creationId xmlns:a16="http://schemas.microsoft.com/office/drawing/2014/main" id="{CA584C96-8F61-9318-456B-E8198EC4A18D}"/>
              </a:ext>
            </a:extLst>
          </p:cNvPr>
          <p:cNvSpPr txBox="1"/>
          <p:nvPr/>
        </p:nvSpPr>
        <p:spPr>
          <a:xfrm>
            <a:off x="838080" y="2768969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  <a:sym typeface="Teko SemiBold"/>
              </a:rPr>
              <a:t>FPGAs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60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40081-CEA4-C0B7-C6C1-8E00179905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E961C9-3AF5-68EF-BA04-0CD4C2F9C7E1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7BD15649-AF91-D857-8D6A-D28A5C76BA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510BA087-88BB-D289-D333-EC419638C68C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28C6997C-8414-A396-9591-5C0B4007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2" name="Google Shape;311;p44">
            <a:extLst>
              <a:ext uri="{FF2B5EF4-FFF2-40B4-BE49-F238E27FC236}">
                <a16:creationId xmlns:a16="http://schemas.microsoft.com/office/drawing/2014/main" id="{D8DE7F62-4EF4-DAA7-3F05-2E090E7321F4}"/>
              </a:ext>
            </a:extLst>
          </p:cNvPr>
          <p:cNvSpPr txBox="1"/>
          <p:nvPr/>
        </p:nvSpPr>
        <p:spPr>
          <a:xfrm>
            <a:off x="838080" y="393904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</a:rPr>
              <a:t>FPGAs</a:t>
            </a:r>
            <a:endParaRPr lang="en-US" sz="5400" dirty="0">
              <a:latin typeface="Teko SemiBold"/>
              <a:cs typeface="Teko SemiBold"/>
            </a:endParaRPr>
          </a:p>
        </p:txBody>
      </p:sp>
      <p:sp>
        <p:nvSpPr>
          <p:cNvPr id="24" name="Google Shape;311;p44">
            <a:extLst>
              <a:ext uri="{FF2B5EF4-FFF2-40B4-BE49-F238E27FC236}">
                <a16:creationId xmlns:a16="http://schemas.microsoft.com/office/drawing/2014/main" id="{26035DC3-111A-CC29-C47F-295CEC275A99}"/>
              </a:ext>
            </a:extLst>
          </p:cNvPr>
          <p:cNvSpPr txBox="1"/>
          <p:nvPr/>
        </p:nvSpPr>
        <p:spPr>
          <a:xfrm>
            <a:off x="838080" y="1714209"/>
            <a:ext cx="10565604" cy="450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C000"/>
                </a:solidFill>
                <a:latin typeface="Teko SemiBold"/>
                <a:cs typeface="Teko SemiBold"/>
              </a:rPr>
              <a:t>- </a:t>
            </a:r>
            <a:r>
              <a:rPr lang="en-US" sz="2800" b="1" dirty="0">
                <a:solidFill>
                  <a:schemeClr val="accent4"/>
                </a:solidFill>
                <a:latin typeface="Teko SemiBold"/>
                <a:cs typeface="Teko SemiBold"/>
              </a:rPr>
              <a:t>F</a:t>
            </a:r>
            <a:r>
              <a:rPr lang="en-US" sz="2800" b="1" dirty="0">
                <a:solidFill>
                  <a:schemeClr val="bg1"/>
                </a:solidFill>
                <a:latin typeface="Teko SemiBold"/>
                <a:cs typeface="Teko SemiBold"/>
              </a:rPr>
              <a:t>ield-</a:t>
            </a:r>
            <a:r>
              <a:rPr lang="en-US" sz="2800" b="1" dirty="0">
                <a:solidFill>
                  <a:schemeClr val="accent4"/>
                </a:solidFill>
                <a:latin typeface="Teko SemiBold"/>
                <a:cs typeface="Teko SemiBold"/>
              </a:rPr>
              <a:t>P</a:t>
            </a:r>
            <a:r>
              <a:rPr lang="en-US" sz="2800" b="1" dirty="0">
                <a:solidFill>
                  <a:schemeClr val="bg1"/>
                </a:solidFill>
                <a:latin typeface="Teko SemiBold"/>
                <a:cs typeface="Teko SemiBold"/>
              </a:rPr>
              <a:t>rogrammable </a:t>
            </a:r>
            <a:r>
              <a:rPr lang="en-US" sz="2800" b="1" dirty="0">
                <a:solidFill>
                  <a:schemeClr val="accent4"/>
                </a:solidFill>
                <a:latin typeface="Teko SemiBold"/>
                <a:cs typeface="Teko SemiBold"/>
              </a:rPr>
              <a:t>G</a:t>
            </a:r>
            <a:r>
              <a:rPr lang="en-US" sz="2800" b="1" dirty="0">
                <a:solidFill>
                  <a:schemeClr val="bg1"/>
                </a:solidFill>
                <a:latin typeface="Teko SemiBold"/>
                <a:cs typeface="Teko SemiBold"/>
              </a:rPr>
              <a:t>ate </a:t>
            </a:r>
            <a:r>
              <a:rPr lang="en-US" sz="2800" b="1" dirty="0">
                <a:solidFill>
                  <a:schemeClr val="accent4"/>
                </a:solidFill>
                <a:latin typeface="Teko SemiBold"/>
                <a:cs typeface="Teko SemiBold"/>
              </a:rPr>
              <a:t>A</a:t>
            </a:r>
            <a:r>
              <a:rPr lang="en-US" sz="2800" b="1" dirty="0">
                <a:solidFill>
                  <a:schemeClr val="bg1"/>
                </a:solidFill>
                <a:latin typeface="Teko SemiBold"/>
                <a:cs typeface="Teko SemiBold"/>
              </a:rPr>
              <a:t>rrays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C000"/>
                </a:solidFill>
                <a:latin typeface="Teko SemiBold"/>
                <a:cs typeface="Teko SemiBold"/>
              </a:rPr>
              <a:t>- </a:t>
            </a:r>
            <a:r>
              <a:rPr lang="en-US" sz="2800" b="1" dirty="0">
                <a:solidFill>
                  <a:srgbClr val="E7E6E6"/>
                </a:solidFill>
                <a:latin typeface="Teko SemiBold"/>
                <a:cs typeface="Teko SemiBold"/>
              </a:rPr>
              <a:t>Unlike CPUs/GPUs (general-purpose), FPGAs are </a:t>
            </a:r>
            <a:r>
              <a:rPr lang="en-US" sz="2800" b="1" i="1" dirty="0">
                <a:solidFill>
                  <a:schemeClr val="accent4"/>
                </a:solidFill>
                <a:latin typeface="Teko SemiBold"/>
                <a:cs typeface="Teko SemiBold"/>
              </a:rPr>
              <a:t>programmed </a:t>
            </a:r>
            <a:r>
              <a:rPr lang="en-US" sz="2800" b="1" dirty="0">
                <a:solidFill>
                  <a:srgbClr val="E7E6E6"/>
                </a:solidFill>
                <a:latin typeface="Teko SemiBold"/>
                <a:cs typeface="Teko SemiBold"/>
              </a:rPr>
              <a:t>for specific applications.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4"/>
                </a:solidFill>
                <a:latin typeface="Teko SemiBold"/>
                <a:cs typeface="Teko SemiBold"/>
              </a:rPr>
              <a:t>-</a:t>
            </a:r>
            <a:r>
              <a:rPr lang="en-US" sz="2800" b="1" dirty="0">
                <a:solidFill>
                  <a:srgbClr val="E7E6E6"/>
                </a:solidFill>
                <a:latin typeface="Teko SemiBold"/>
                <a:cs typeface="Teko SemiBold"/>
              </a:rPr>
              <a:t> </a:t>
            </a:r>
            <a:r>
              <a:rPr lang="en-US" sz="2800" dirty="0">
                <a:solidFill>
                  <a:srgbClr val="E7E6E6"/>
                </a:solidFill>
                <a:latin typeface="Teko SemiBold"/>
                <a:cs typeface="Teko SemiBold"/>
              </a:rPr>
              <a:t>Analogy</a:t>
            </a:r>
            <a:r>
              <a:rPr lang="en-US" sz="2800" b="1" dirty="0">
                <a:solidFill>
                  <a:srgbClr val="E7E6E6"/>
                </a:solidFill>
                <a:latin typeface="Teko SemiBold"/>
                <a:cs typeface="Teko SemiBold"/>
              </a:rPr>
              <a:t>:  CPU = Swiss Army knife, handles variety of tasks, but not optimized.</a:t>
            </a:r>
            <a:br>
              <a:rPr lang="en-US" sz="2800" b="1" dirty="0">
                <a:solidFill>
                  <a:srgbClr val="E7E6E6"/>
                </a:solidFill>
                <a:latin typeface="Teko SemiBold"/>
                <a:cs typeface="Teko SemiBold"/>
              </a:rPr>
            </a:br>
            <a:r>
              <a:rPr lang="en-US" sz="2800" b="1" dirty="0">
                <a:solidFill>
                  <a:srgbClr val="E7E6E6"/>
                </a:solidFill>
                <a:latin typeface="Teko SemiBold"/>
                <a:cs typeface="Teko SemiBold"/>
              </a:rPr>
              <a:t>                     FPGA = Custom-</a:t>
            </a:r>
            <a:r>
              <a:rPr lang="en-US" sz="2800" b="1" dirty="0">
                <a:solidFill>
                  <a:schemeClr val="accent4"/>
                </a:solidFill>
                <a:latin typeface="Teko SemiBold"/>
                <a:cs typeface="Teko SemiBold"/>
              </a:rPr>
              <a:t>re</a:t>
            </a:r>
            <a:r>
              <a:rPr lang="en-US" sz="2800" b="1" dirty="0">
                <a:solidFill>
                  <a:srgbClr val="E7E6E6"/>
                </a:solidFill>
                <a:latin typeface="Teko SemiBold"/>
                <a:cs typeface="Teko SemiBold"/>
              </a:rPr>
              <a:t>built machinery, designed for a specific job.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4"/>
                </a:solidFill>
                <a:latin typeface="Teko SemiBold"/>
                <a:cs typeface="Teko SemiBold"/>
              </a:rPr>
              <a:t>-</a:t>
            </a:r>
            <a:r>
              <a:rPr lang="en-US" sz="2800" b="1" dirty="0">
                <a:solidFill>
                  <a:srgbClr val="E7E6E6"/>
                </a:solidFill>
                <a:latin typeface="Teko SemiBold"/>
                <a:cs typeface="Teko SemiBold"/>
              </a:rPr>
              <a:t> High Throughput, Low Latency, Energy Efficiency, Flexibility</a:t>
            </a:r>
            <a:endParaRPr lang="en-US" sz="2800" dirty="0">
              <a:solidFill>
                <a:srgbClr val="E7E6E6"/>
              </a:solidFill>
              <a:latin typeface="Teko SemiBold"/>
              <a:cs typeface="Tek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0034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46CD5-5A1D-5FF9-AD0A-726C19C1A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8E48DD-DC15-EEAD-2973-668572A001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D8A24-E396-0975-4492-D018471BD38F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E970133B-FCE4-C17D-8146-C5B607691A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AF7424BF-ADFC-2591-E2DA-6887DF4F7A9C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1BA09E9A-C95C-E7AA-3EA9-D22758E56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2" name="Google Shape;311;p44">
            <a:extLst>
              <a:ext uri="{FF2B5EF4-FFF2-40B4-BE49-F238E27FC236}">
                <a16:creationId xmlns:a16="http://schemas.microsoft.com/office/drawing/2014/main" id="{AE613DE2-AA3B-118B-8229-CDA6E3AB4B2A}"/>
              </a:ext>
            </a:extLst>
          </p:cNvPr>
          <p:cNvSpPr txBox="1"/>
          <p:nvPr/>
        </p:nvSpPr>
        <p:spPr>
          <a:xfrm>
            <a:off x="838080" y="393904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</a:rPr>
              <a:t>How Are FPGAs Programmable?</a:t>
            </a:r>
            <a:endParaRPr lang="en-US" dirty="0"/>
          </a:p>
        </p:txBody>
      </p:sp>
      <p:sp>
        <p:nvSpPr>
          <p:cNvPr id="24" name="Google Shape;311;p44">
            <a:extLst>
              <a:ext uri="{FF2B5EF4-FFF2-40B4-BE49-F238E27FC236}">
                <a16:creationId xmlns:a16="http://schemas.microsoft.com/office/drawing/2014/main" id="{95605DF5-DF69-2095-B9C6-6E81523089DA}"/>
              </a:ext>
            </a:extLst>
          </p:cNvPr>
          <p:cNvSpPr txBox="1"/>
          <p:nvPr/>
        </p:nvSpPr>
        <p:spPr>
          <a:xfrm>
            <a:off x="865294" y="1714209"/>
            <a:ext cx="8007462" cy="45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  <a:latin typeface="Teko SemiBold"/>
                <a:cs typeface="Teko SemiBold"/>
              </a:rPr>
              <a:t>- HDL (Hardware Description Language): </a:t>
            </a:r>
            <a:r>
              <a:rPr lang="en-US" sz="2400" b="1" dirty="0">
                <a:solidFill>
                  <a:srgbClr val="E7E6E6"/>
                </a:solidFill>
                <a:latin typeface="Teko SemiBold"/>
                <a:cs typeface="Teko SemiBold"/>
              </a:rPr>
              <a:t>FPGAs are programmed using languages like Verilog or VHDL (low-level hardware description).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E7E6E6"/>
                </a:solidFill>
                <a:latin typeface="Teko SemiBold"/>
                <a:cs typeface="Teko SemiBold"/>
              </a:rPr>
              <a:t>These languages describe the circuit’s behavior at the logic level, such as AND, OR gates, or complex logic circuits.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C000"/>
                </a:solidFill>
                <a:latin typeface="Teko SemiBold"/>
                <a:cs typeface="Teko SemiBold"/>
              </a:rPr>
              <a:t>- HLS (High-Level Synthesis): </a:t>
            </a:r>
            <a:r>
              <a:rPr lang="en-US" sz="2400" b="1" dirty="0">
                <a:solidFill>
                  <a:schemeClr val="bg1"/>
                </a:solidFill>
                <a:latin typeface="Teko SemiBold"/>
                <a:cs typeface="Teko SemiBold"/>
              </a:rPr>
              <a:t>Use C/C++ for FPGA programming (via tools </a:t>
            </a:r>
            <a:r>
              <a:rPr lang="en-US" sz="2400" b="1">
                <a:solidFill>
                  <a:schemeClr val="bg1"/>
                </a:solidFill>
                <a:latin typeface="Teko SemiBold"/>
                <a:cs typeface="Teko SemiBold"/>
              </a:rPr>
              <a:t>like Vitis HLS).</a:t>
            </a:r>
            <a:endParaRPr lang="en-US" sz="2400" b="1" dirty="0">
              <a:solidFill>
                <a:schemeClr val="bg1"/>
              </a:solidFill>
              <a:latin typeface="Teko SemiBold"/>
              <a:cs typeface="Teko SemiBold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Teko SemiBold"/>
                <a:cs typeface="Teko SemiBold"/>
              </a:rPr>
              <a:t>Converts high-level code into hardware designs, making FPGA programming more accessible.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8E7AD9-87F6-6604-6468-C0415FE4B83B}"/>
              </a:ext>
            </a:extLst>
          </p:cNvPr>
          <p:cNvSpPr/>
          <p:nvPr/>
        </p:nvSpPr>
        <p:spPr>
          <a:xfrm>
            <a:off x="9430986" y="1741714"/>
            <a:ext cx="2256311" cy="7817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HLS C/C++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619628-5230-2EB2-DA70-2EC1FFE0C13E}"/>
              </a:ext>
            </a:extLst>
          </p:cNvPr>
          <p:cNvSpPr/>
          <p:nvPr/>
        </p:nvSpPr>
        <p:spPr>
          <a:xfrm>
            <a:off x="9430986" y="4826000"/>
            <a:ext cx="2256311" cy="7817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Verilog/VHDL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F5C2A4-4AA3-7BFD-D2D2-381C1EC0EFE7}"/>
              </a:ext>
            </a:extLst>
          </p:cNvPr>
          <p:cNvSpPr/>
          <p:nvPr/>
        </p:nvSpPr>
        <p:spPr>
          <a:xfrm>
            <a:off x="9430985" y="3292927"/>
            <a:ext cx="2256311" cy="7817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cs typeface="Arial"/>
              </a:rPr>
              <a:t>Vitis/Vitis HLS</a:t>
            </a:r>
            <a:endParaRPr lang="en-US" b="1">
              <a:cs typeface="Arial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678B81D-3FD0-DEAC-78CC-B3F0CAF2C3EB}"/>
              </a:ext>
            </a:extLst>
          </p:cNvPr>
          <p:cNvSpPr/>
          <p:nvPr/>
        </p:nvSpPr>
        <p:spPr>
          <a:xfrm>
            <a:off x="10341428" y="2590305"/>
            <a:ext cx="455220" cy="603662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19956DB-C2EF-9257-26F5-E7CB9AF71BBC}"/>
              </a:ext>
            </a:extLst>
          </p:cNvPr>
          <p:cNvSpPr/>
          <p:nvPr/>
        </p:nvSpPr>
        <p:spPr>
          <a:xfrm>
            <a:off x="10332356" y="4159662"/>
            <a:ext cx="455220" cy="603662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0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96E1-E467-52DD-D633-DCD6FC64A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676CC8-3469-5FBE-0B94-43EB3EA1B5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7C7F4-8B16-614E-48C7-C42C2D63C186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D0B6DB27-56BC-6207-008C-04FE576739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ACE1B190-21C2-DFC4-065D-6EDB8C66C02E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5F81265A-8701-AD4F-3E26-7A96D14C6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2" name="Google Shape;311;p44">
            <a:extLst>
              <a:ext uri="{FF2B5EF4-FFF2-40B4-BE49-F238E27FC236}">
                <a16:creationId xmlns:a16="http://schemas.microsoft.com/office/drawing/2014/main" id="{82091CFB-67D7-1CC3-1138-7FA56D80950F}"/>
              </a:ext>
            </a:extLst>
          </p:cNvPr>
          <p:cNvSpPr txBox="1"/>
          <p:nvPr/>
        </p:nvSpPr>
        <p:spPr>
          <a:xfrm>
            <a:off x="838080" y="393904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</a:rPr>
              <a:t>How Are FPGAs Programmable?</a:t>
            </a:r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3CE113A-E70B-73A9-3DC1-8D68B13BBEC5}"/>
              </a:ext>
            </a:extLst>
          </p:cNvPr>
          <p:cNvSpPr/>
          <p:nvPr/>
        </p:nvSpPr>
        <p:spPr>
          <a:xfrm>
            <a:off x="1279896" y="1421740"/>
            <a:ext cx="3231902" cy="46511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dirty="0">
                <a:latin typeface="Consolas"/>
                <a:ea typeface="+mn-lt"/>
                <a:cs typeface="+mn-lt"/>
              </a:rPr>
              <a:t>module </a:t>
            </a:r>
            <a:r>
              <a:rPr lang="en-US" sz="700" err="1">
                <a:latin typeface="Consolas"/>
                <a:ea typeface="+mn-lt"/>
                <a:cs typeface="+mn-lt"/>
              </a:rPr>
              <a:t>uart_tx_hello_world</a:t>
            </a:r>
            <a:r>
              <a:rPr lang="en-US" sz="700" dirty="0">
                <a:latin typeface="Consolas"/>
                <a:ea typeface="+mn-lt"/>
                <a:cs typeface="+mn-lt"/>
              </a:rPr>
              <a:t> (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input </a:t>
            </a:r>
            <a:r>
              <a:rPr lang="en-US" sz="700" err="1">
                <a:latin typeface="Consolas"/>
                <a:ea typeface="+mn-lt"/>
                <a:cs typeface="+mn-lt"/>
              </a:rPr>
              <a:t>clk</a:t>
            </a:r>
            <a:r>
              <a:rPr lang="en-US" sz="700" dirty="0">
                <a:latin typeface="Consolas"/>
                <a:ea typeface="+mn-lt"/>
                <a:cs typeface="+mn-lt"/>
              </a:rPr>
              <a:t>,                // Clock signal (100 MHz)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input </a:t>
            </a:r>
            <a:r>
              <a:rPr lang="en-US" sz="700" err="1">
                <a:latin typeface="Consolas"/>
                <a:ea typeface="+mn-lt"/>
                <a:cs typeface="+mn-lt"/>
              </a:rPr>
              <a:t>rst</a:t>
            </a:r>
            <a:r>
              <a:rPr lang="en-US" sz="700" dirty="0">
                <a:latin typeface="Consolas"/>
                <a:ea typeface="+mn-lt"/>
                <a:cs typeface="+mn-lt"/>
              </a:rPr>
              <a:t>,                // Reset signal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output </a:t>
            </a:r>
            <a:r>
              <a:rPr lang="en-US" sz="700" err="1">
                <a:latin typeface="Consolas"/>
                <a:ea typeface="+mn-lt"/>
                <a:cs typeface="+mn-lt"/>
              </a:rPr>
              <a:t>tx</a:t>
            </a:r>
            <a:r>
              <a:rPr lang="en-US" sz="700" dirty="0">
                <a:latin typeface="Consolas"/>
                <a:ea typeface="+mn-lt"/>
                <a:cs typeface="+mn-lt"/>
              </a:rPr>
              <a:t>,                // UART transmit pin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output reg [7:0] </a:t>
            </a:r>
            <a:r>
              <a:rPr lang="en-US" sz="700" err="1">
                <a:latin typeface="Consolas"/>
                <a:ea typeface="+mn-lt"/>
                <a:cs typeface="+mn-lt"/>
              </a:rPr>
              <a:t>led_out</a:t>
            </a:r>
            <a:r>
              <a:rPr lang="en-US" sz="700" dirty="0">
                <a:latin typeface="Consolas"/>
                <a:ea typeface="+mn-lt"/>
                <a:cs typeface="+mn-lt"/>
              </a:rPr>
              <a:t> // Optional: To indicate transmission progress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);</a:t>
            </a:r>
            <a:endParaRPr lang="en-US" sz="700" dirty="0">
              <a:latin typeface="Consolas"/>
              <a:cs typeface="Arial"/>
            </a:endParaRPr>
          </a:p>
          <a:p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// UART settings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parameter BAUD_RATE = 115200;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parameter CLOCK_FREQ = 100_000_000; // 100 MHz clock</a:t>
            </a:r>
            <a:endParaRPr lang="en-US" sz="700" dirty="0">
              <a:latin typeface="Consolas"/>
              <a:cs typeface="Arial"/>
            </a:endParaRPr>
          </a:p>
          <a:p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// Baud rate generator (generate 115200 baud)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reg [15:0] </a:t>
            </a:r>
            <a:r>
              <a:rPr lang="en-US" sz="700" err="1">
                <a:latin typeface="Consolas"/>
                <a:ea typeface="+mn-lt"/>
                <a:cs typeface="+mn-lt"/>
              </a:rPr>
              <a:t>baud_counter</a:t>
            </a:r>
            <a:r>
              <a:rPr lang="en-US" sz="700" dirty="0">
                <a:latin typeface="Consolas"/>
                <a:ea typeface="+mn-lt"/>
                <a:cs typeface="+mn-lt"/>
              </a:rPr>
              <a:t>;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reg </a:t>
            </a:r>
            <a:r>
              <a:rPr lang="en-US" sz="700" err="1">
                <a:latin typeface="Consolas"/>
                <a:ea typeface="+mn-lt"/>
                <a:cs typeface="+mn-lt"/>
              </a:rPr>
              <a:t>baud_tick</a:t>
            </a:r>
            <a:r>
              <a:rPr lang="en-US" sz="700" dirty="0">
                <a:latin typeface="Consolas"/>
                <a:ea typeface="+mn-lt"/>
                <a:cs typeface="+mn-lt"/>
              </a:rPr>
              <a:t>;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// State machine for transmitting UART data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reg [3:0] state;  // FSM states (Idle, Start, Data, Stop)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reg [7:0] </a:t>
            </a:r>
            <a:r>
              <a:rPr lang="en-US" sz="700" err="1">
                <a:latin typeface="Consolas"/>
                <a:ea typeface="+mn-lt"/>
                <a:cs typeface="+mn-lt"/>
              </a:rPr>
              <a:t>data_byte</a:t>
            </a:r>
            <a:r>
              <a:rPr lang="en-US" sz="700" dirty="0">
                <a:latin typeface="Consolas"/>
                <a:ea typeface="+mn-lt"/>
                <a:cs typeface="+mn-lt"/>
              </a:rPr>
              <a:t>;  // Byte to be transmitted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reg [3:0] </a:t>
            </a:r>
            <a:r>
              <a:rPr lang="en-US" sz="700" err="1">
                <a:latin typeface="Consolas"/>
                <a:ea typeface="+mn-lt"/>
                <a:cs typeface="+mn-lt"/>
              </a:rPr>
              <a:t>bit_index</a:t>
            </a:r>
            <a:r>
              <a:rPr lang="en-US" sz="700" dirty="0">
                <a:latin typeface="Consolas"/>
                <a:ea typeface="+mn-lt"/>
                <a:cs typeface="+mn-lt"/>
              </a:rPr>
              <a:t>;  // Index of current bit in the byte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reg transmitting;      // Indicates if data is being transmitted</a:t>
            </a:r>
            <a:endParaRPr lang="en-US" sz="700" dirty="0">
              <a:latin typeface="Consolas"/>
              <a:cs typeface="Arial"/>
            </a:endParaRPr>
          </a:p>
          <a:p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// String "Hello World!" (as 8-bit characters)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reg [7:0] message [11:0];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integer </a:t>
            </a:r>
            <a:r>
              <a:rPr lang="en-US" sz="700" err="1">
                <a:latin typeface="Consolas"/>
                <a:ea typeface="+mn-lt"/>
                <a:cs typeface="+mn-lt"/>
              </a:rPr>
              <a:t>i</a:t>
            </a:r>
            <a:r>
              <a:rPr lang="en-US" sz="700" dirty="0">
                <a:latin typeface="Consolas"/>
                <a:ea typeface="+mn-lt"/>
                <a:cs typeface="+mn-lt"/>
              </a:rPr>
              <a:t>;</a:t>
            </a:r>
            <a:endParaRPr lang="en-US" sz="700" dirty="0">
              <a:latin typeface="Consolas"/>
              <a:cs typeface="Arial"/>
            </a:endParaRPr>
          </a:p>
          <a:p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// Baud rate counter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always @(posedge </a:t>
            </a:r>
            <a:r>
              <a:rPr lang="en-US" sz="700" err="1">
                <a:latin typeface="Consolas"/>
                <a:ea typeface="+mn-lt"/>
                <a:cs typeface="+mn-lt"/>
              </a:rPr>
              <a:t>clk</a:t>
            </a:r>
            <a:r>
              <a:rPr lang="en-US" sz="700" dirty="0">
                <a:latin typeface="Consolas"/>
                <a:ea typeface="+mn-lt"/>
                <a:cs typeface="+mn-lt"/>
              </a:rPr>
              <a:t> or </a:t>
            </a:r>
            <a:r>
              <a:rPr lang="en-US" sz="700" err="1">
                <a:latin typeface="Consolas"/>
                <a:ea typeface="+mn-lt"/>
                <a:cs typeface="+mn-lt"/>
              </a:rPr>
              <a:t>posedge</a:t>
            </a:r>
            <a:r>
              <a:rPr lang="en-US" sz="700" dirty="0">
                <a:latin typeface="Consolas"/>
                <a:ea typeface="+mn-lt"/>
                <a:cs typeface="+mn-lt"/>
              </a:rPr>
              <a:t> </a:t>
            </a:r>
            <a:r>
              <a:rPr lang="en-US" sz="700" err="1">
                <a:latin typeface="Consolas"/>
                <a:ea typeface="+mn-lt"/>
                <a:cs typeface="+mn-lt"/>
              </a:rPr>
              <a:t>rst</a:t>
            </a:r>
            <a:r>
              <a:rPr lang="en-US" sz="700" dirty="0">
                <a:latin typeface="Consolas"/>
                <a:ea typeface="+mn-lt"/>
                <a:cs typeface="+mn-lt"/>
              </a:rPr>
              <a:t>) begin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if (</a:t>
            </a:r>
            <a:r>
              <a:rPr lang="en-US" sz="700" err="1">
                <a:latin typeface="Consolas"/>
                <a:ea typeface="+mn-lt"/>
                <a:cs typeface="+mn-lt"/>
              </a:rPr>
              <a:t>rst</a:t>
            </a:r>
            <a:r>
              <a:rPr lang="en-US" sz="700" dirty="0">
                <a:latin typeface="Consolas"/>
                <a:ea typeface="+mn-lt"/>
                <a:cs typeface="+mn-lt"/>
              </a:rPr>
              <a:t>) begin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baud_counter</a:t>
            </a:r>
            <a:r>
              <a:rPr lang="en-US" sz="700" dirty="0">
                <a:latin typeface="Consolas"/>
                <a:ea typeface="+mn-lt"/>
                <a:cs typeface="+mn-lt"/>
              </a:rPr>
              <a:t> &lt;= 0;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baud_tick</a:t>
            </a:r>
            <a:r>
              <a:rPr lang="en-US" sz="700" dirty="0">
                <a:latin typeface="Consolas"/>
                <a:ea typeface="+mn-lt"/>
                <a:cs typeface="+mn-lt"/>
              </a:rPr>
              <a:t> &lt;= 0;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end else begin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 if (</a:t>
            </a:r>
            <a:r>
              <a:rPr lang="en-US" sz="700" err="1">
                <a:latin typeface="Consolas"/>
                <a:ea typeface="+mn-lt"/>
                <a:cs typeface="+mn-lt"/>
              </a:rPr>
              <a:t>baud_counter</a:t>
            </a:r>
            <a:r>
              <a:rPr lang="en-US" sz="700" dirty="0">
                <a:latin typeface="Consolas"/>
                <a:ea typeface="+mn-lt"/>
                <a:cs typeface="+mn-lt"/>
              </a:rPr>
              <a:t> == (CLOCK_FREQ / BAUD_RATE - 1)) begin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baud_counter</a:t>
            </a:r>
            <a:r>
              <a:rPr lang="en-US" sz="700" dirty="0">
                <a:latin typeface="Consolas"/>
                <a:ea typeface="+mn-lt"/>
                <a:cs typeface="+mn-lt"/>
              </a:rPr>
              <a:t> &lt;= 0;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baud_tick</a:t>
            </a:r>
            <a:r>
              <a:rPr lang="en-US" sz="700" dirty="0">
                <a:latin typeface="Consolas"/>
                <a:ea typeface="+mn-lt"/>
                <a:cs typeface="+mn-lt"/>
              </a:rPr>
              <a:t> &lt;= 1;  // Generate baud tick every 1 clock cycle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 end else begin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baud_counter</a:t>
            </a:r>
            <a:r>
              <a:rPr lang="en-US" sz="700" dirty="0">
                <a:latin typeface="Consolas"/>
                <a:ea typeface="+mn-lt"/>
                <a:cs typeface="+mn-lt"/>
              </a:rPr>
              <a:t> &lt;= </a:t>
            </a:r>
            <a:r>
              <a:rPr lang="en-US" sz="700" err="1">
                <a:latin typeface="Consolas"/>
                <a:ea typeface="+mn-lt"/>
                <a:cs typeface="+mn-lt"/>
              </a:rPr>
              <a:t>baud_counter</a:t>
            </a:r>
            <a:r>
              <a:rPr lang="en-US" sz="700" dirty="0">
                <a:latin typeface="Consolas"/>
                <a:ea typeface="+mn-lt"/>
                <a:cs typeface="+mn-lt"/>
              </a:rPr>
              <a:t> + 1;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baud_tick</a:t>
            </a:r>
            <a:r>
              <a:rPr lang="en-US" sz="700" dirty="0">
                <a:latin typeface="Consolas"/>
                <a:ea typeface="+mn-lt"/>
                <a:cs typeface="+mn-lt"/>
              </a:rPr>
              <a:t> &lt;= 0;</a:t>
            </a:r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 end</a:t>
            </a:r>
            <a:endParaRPr lang="en-US" sz="700" dirty="0">
              <a:latin typeface="Consolas"/>
              <a:cs typeface="Arial"/>
            </a:endParaRPr>
          </a:p>
          <a:p>
            <a:endParaRPr lang="en-US" sz="700" dirty="0">
              <a:latin typeface="Consolas"/>
              <a:ea typeface="+mn-lt"/>
              <a:cs typeface="+mn-lt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DA357FB-BDC6-A928-B5DC-C53B1E9B74F6}"/>
              </a:ext>
            </a:extLst>
          </p:cNvPr>
          <p:cNvSpPr/>
          <p:nvPr/>
        </p:nvSpPr>
        <p:spPr>
          <a:xfrm>
            <a:off x="4509324" y="1421740"/>
            <a:ext cx="3231902" cy="46511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cs typeface="Arial"/>
              </a:rPr>
              <a:t>        end</a:t>
            </a:r>
          </a:p>
          <a:p>
            <a:r>
              <a:rPr lang="en-US" sz="700" dirty="0">
                <a:latin typeface="Consolas"/>
                <a:cs typeface="Arial"/>
              </a:rPr>
              <a:t>    end</a:t>
            </a:r>
          </a:p>
          <a:p>
            <a:endParaRPr lang="en-US" sz="700" dirty="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// State machine to handle transmission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always @(posedge </a:t>
            </a:r>
            <a:r>
              <a:rPr lang="en-US" sz="700" err="1">
                <a:latin typeface="Consolas"/>
                <a:ea typeface="+mn-lt"/>
                <a:cs typeface="+mn-lt"/>
              </a:rPr>
              <a:t>clk</a:t>
            </a:r>
            <a:r>
              <a:rPr lang="en-US" sz="700" dirty="0">
                <a:latin typeface="Consolas"/>
                <a:ea typeface="+mn-lt"/>
                <a:cs typeface="+mn-lt"/>
              </a:rPr>
              <a:t> or </a:t>
            </a:r>
            <a:r>
              <a:rPr lang="en-US" sz="700" err="1">
                <a:latin typeface="Consolas"/>
                <a:ea typeface="+mn-lt"/>
                <a:cs typeface="+mn-lt"/>
              </a:rPr>
              <a:t>posedge</a:t>
            </a:r>
            <a:r>
              <a:rPr lang="en-US" sz="700" dirty="0">
                <a:latin typeface="Consolas"/>
                <a:ea typeface="+mn-lt"/>
                <a:cs typeface="+mn-lt"/>
              </a:rPr>
              <a:t> </a:t>
            </a:r>
            <a:r>
              <a:rPr lang="en-US" sz="700" err="1">
                <a:latin typeface="Consolas"/>
                <a:ea typeface="+mn-lt"/>
                <a:cs typeface="+mn-lt"/>
              </a:rPr>
              <a:t>rst</a:t>
            </a:r>
            <a:r>
              <a:rPr lang="en-US" sz="700" dirty="0">
                <a:latin typeface="Consolas"/>
                <a:ea typeface="+mn-lt"/>
                <a:cs typeface="+mn-lt"/>
              </a:rPr>
              <a:t>) begin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if (</a:t>
            </a:r>
            <a:r>
              <a:rPr lang="en-US" sz="700" err="1">
                <a:latin typeface="Consolas"/>
                <a:ea typeface="+mn-lt"/>
                <a:cs typeface="+mn-lt"/>
              </a:rPr>
              <a:t>rst</a:t>
            </a:r>
            <a:r>
              <a:rPr lang="en-US" sz="700" dirty="0">
                <a:latin typeface="Consolas"/>
                <a:ea typeface="+mn-lt"/>
                <a:cs typeface="+mn-lt"/>
              </a:rPr>
              <a:t>) begin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 state &lt;= 0;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 transmitting &lt;= 0;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bit_index</a:t>
            </a:r>
            <a:r>
              <a:rPr lang="en-US" sz="700" dirty="0">
                <a:latin typeface="Consolas"/>
                <a:ea typeface="+mn-lt"/>
                <a:cs typeface="+mn-lt"/>
              </a:rPr>
              <a:t> &lt;= 0;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data_byte</a:t>
            </a:r>
            <a:r>
              <a:rPr lang="en-US" sz="700" dirty="0">
                <a:latin typeface="Consolas"/>
                <a:ea typeface="+mn-lt"/>
                <a:cs typeface="+mn-lt"/>
              </a:rPr>
              <a:t> &lt;= 0;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i</a:t>
            </a:r>
            <a:r>
              <a:rPr lang="en-US" sz="700" dirty="0">
                <a:latin typeface="Consolas"/>
                <a:ea typeface="+mn-lt"/>
                <a:cs typeface="+mn-lt"/>
              </a:rPr>
              <a:t> &lt;= 0;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led_out</a:t>
            </a:r>
            <a:r>
              <a:rPr lang="en-US" sz="700" dirty="0">
                <a:latin typeface="Consolas"/>
                <a:ea typeface="+mn-lt"/>
                <a:cs typeface="+mn-lt"/>
              </a:rPr>
              <a:t> &lt;= 0;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end else if (</a:t>
            </a:r>
            <a:r>
              <a:rPr lang="en-US" sz="700" err="1">
                <a:latin typeface="Consolas"/>
                <a:ea typeface="+mn-lt"/>
                <a:cs typeface="+mn-lt"/>
              </a:rPr>
              <a:t>baud_tick</a:t>
            </a:r>
            <a:r>
              <a:rPr lang="en-US" sz="700" dirty="0">
                <a:latin typeface="Consolas"/>
                <a:ea typeface="+mn-lt"/>
                <a:cs typeface="+mn-lt"/>
              </a:rPr>
              <a:t>) begin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 case (state)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 0: begin // Idle state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 if (</a:t>
            </a:r>
            <a:r>
              <a:rPr lang="en-US" sz="700" err="1">
                <a:latin typeface="Consolas"/>
                <a:ea typeface="+mn-lt"/>
                <a:cs typeface="+mn-lt"/>
              </a:rPr>
              <a:t>i</a:t>
            </a:r>
            <a:r>
              <a:rPr lang="en-US" sz="700" dirty="0">
                <a:latin typeface="Consolas"/>
                <a:ea typeface="+mn-lt"/>
                <a:cs typeface="+mn-lt"/>
              </a:rPr>
              <a:t> &lt; 12) begin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     state &lt;= 1; // Start transmission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     transmitting &lt;= 1;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data_byte</a:t>
            </a:r>
            <a:r>
              <a:rPr lang="en-US" sz="700" dirty="0">
                <a:latin typeface="Consolas"/>
                <a:ea typeface="+mn-lt"/>
                <a:cs typeface="+mn-lt"/>
              </a:rPr>
              <a:t> &lt;= message[</a:t>
            </a:r>
            <a:r>
              <a:rPr lang="en-US" sz="700" err="1">
                <a:latin typeface="Consolas"/>
                <a:ea typeface="+mn-lt"/>
                <a:cs typeface="+mn-lt"/>
              </a:rPr>
              <a:t>i</a:t>
            </a:r>
            <a:r>
              <a:rPr lang="en-US" sz="700" dirty="0">
                <a:latin typeface="Consolas"/>
                <a:ea typeface="+mn-lt"/>
                <a:cs typeface="+mn-lt"/>
              </a:rPr>
              <a:t>]; // Load next character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bit_index</a:t>
            </a:r>
            <a:r>
              <a:rPr lang="en-US" sz="700" dirty="0">
                <a:latin typeface="Consolas"/>
                <a:ea typeface="+mn-lt"/>
                <a:cs typeface="+mn-lt"/>
              </a:rPr>
              <a:t> &lt;= 0;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led_out</a:t>
            </a:r>
            <a:r>
              <a:rPr lang="en-US" sz="700" dirty="0">
                <a:latin typeface="Consolas"/>
                <a:ea typeface="+mn-lt"/>
                <a:cs typeface="+mn-lt"/>
              </a:rPr>
              <a:t> &lt;= 1; // Indicate activity on the LED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 end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 end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 1: begin // Start bit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tx</a:t>
            </a:r>
            <a:r>
              <a:rPr lang="en-US" sz="700" dirty="0">
                <a:latin typeface="Consolas"/>
                <a:ea typeface="+mn-lt"/>
                <a:cs typeface="+mn-lt"/>
              </a:rPr>
              <a:t> &lt;= 0; // Start bit (low)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 state &lt;= 2;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 end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 2: begin // Data bits (8 bits)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tx</a:t>
            </a:r>
            <a:r>
              <a:rPr lang="en-US" sz="700" dirty="0">
                <a:latin typeface="Consolas"/>
                <a:ea typeface="+mn-lt"/>
                <a:cs typeface="+mn-lt"/>
              </a:rPr>
              <a:t> &lt;= </a:t>
            </a:r>
            <a:r>
              <a:rPr lang="en-US" sz="700" err="1">
                <a:latin typeface="Consolas"/>
                <a:ea typeface="+mn-lt"/>
                <a:cs typeface="+mn-lt"/>
              </a:rPr>
              <a:t>data_byte</a:t>
            </a:r>
            <a:r>
              <a:rPr lang="en-US" sz="700" dirty="0">
                <a:latin typeface="Consolas"/>
                <a:ea typeface="+mn-lt"/>
                <a:cs typeface="+mn-lt"/>
              </a:rPr>
              <a:t>[</a:t>
            </a:r>
            <a:r>
              <a:rPr lang="en-US" sz="700" err="1">
                <a:latin typeface="Consolas"/>
                <a:ea typeface="+mn-lt"/>
                <a:cs typeface="+mn-lt"/>
              </a:rPr>
              <a:t>bit_index</a:t>
            </a:r>
            <a:r>
              <a:rPr lang="en-US" sz="700" dirty="0">
                <a:latin typeface="Consolas"/>
                <a:ea typeface="+mn-lt"/>
                <a:cs typeface="+mn-lt"/>
              </a:rPr>
              <a:t>]; // Send each bit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 if (</a:t>
            </a:r>
            <a:r>
              <a:rPr lang="en-US" sz="700" err="1">
                <a:latin typeface="Consolas"/>
                <a:ea typeface="+mn-lt"/>
                <a:cs typeface="+mn-lt"/>
              </a:rPr>
              <a:t>bit_index</a:t>
            </a:r>
            <a:r>
              <a:rPr lang="en-US" sz="700" dirty="0">
                <a:latin typeface="Consolas"/>
                <a:ea typeface="+mn-lt"/>
                <a:cs typeface="+mn-lt"/>
              </a:rPr>
              <a:t> == 7) begin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     state &lt;= 3; // After 8 bits, go to stop bit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 end else begin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bit_index</a:t>
            </a:r>
            <a:r>
              <a:rPr lang="en-US" sz="700" dirty="0">
                <a:latin typeface="Consolas"/>
                <a:ea typeface="+mn-lt"/>
                <a:cs typeface="+mn-lt"/>
              </a:rPr>
              <a:t> &lt;= </a:t>
            </a:r>
            <a:r>
              <a:rPr lang="en-US" sz="700" err="1">
                <a:latin typeface="Consolas"/>
                <a:ea typeface="+mn-lt"/>
                <a:cs typeface="+mn-lt"/>
              </a:rPr>
              <a:t>bit_index</a:t>
            </a:r>
            <a:r>
              <a:rPr lang="en-US" sz="700" dirty="0">
                <a:latin typeface="Consolas"/>
                <a:ea typeface="+mn-lt"/>
                <a:cs typeface="+mn-lt"/>
              </a:rPr>
              <a:t> + 1;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 end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 end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 3: begin // Stop bit (high)</a:t>
            </a:r>
            <a:endParaRPr lang="en-US" sz="700"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tx</a:t>
            </a:r>
            <a:r>
              <a:rPr lang="en-US" sz="700" dirty="0">
                <a:latin typeface="Consolas"/>
                <a:ea typeface="+mn-lt"/>
                <a:cs typeface="+mn-lt"/>
              </a:rPr>
              <a:t> &lt;= 1; // Stop bit (high)</a:t>
            </a:r>
            <a:endParaRPr lang="en-US" sz="700">
              <a:latin typeface="Consolas"/>
              <a:cs typeface="Arial"/>
            </a:endParaRPr>
          </a:p>
          <a:p>
            <a:endParaRPr lang="en-US" sz="700" dirty="0">
              <a:latin typeface="Consolas"/>
              <a:cs typeface="Arial"/>
            </a:endParaRPr>
          </a:p>
          <a:p>
            <a:endParaRPr lang="en-US" sz="700" dirty="0">
              <a:latin typeface="Consolas"/>
              <a:ea typeface="+mn-lt"/>
              <a:cs typeface="+mn-lt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504589A2-2F45-AEAD-4634-AC0C830FBC1F}"/>
              </a:ext>
            </a:extLst>
          </p:cNvPr>
          <p:cNvSpPr/>
          <p:nvPr/>
        </p:nvSpPr>
        <p:spPr>
          <a:xfrm>
            <a:off x="7738752" y="1421739"/>
            <a:ext cx="3231902" cy="46511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n-US" sz="700">
                <a:latin typeface="Consolas"/>
                <a:ea typeface="+mn-lt"/>
                <a:cs typeface="+mn-lt"/>
              </a:rPr>
              <a:t>                    state &lt;= 0; // Back to idle</a:t>
            </a:r>
            <a:endParaRPr lang="en-US" sz="700" dirty="0">
              <a:latin typeface="Consolas"/>
              <a:ea typeface="+mn-lt"/>
              <a:cs typeface="+mn-lt"/>
            </a:endParaRPr>
          </a:p>
          <a:p>
            <a:r>
              <a:rPr lang="en-US" sz="700">
                <a:latin typeface="Consolas"/>
                <a:ea typeface="+mn-lt"/>
                <a:cs typeface="+mn-lt"/>
              </a:rPr>
              <a:t>                    if (transmitting) begin</a:t>
            </a:r>
            <a:endParaRPr lang="en-US" sz="700" dirty="0">
              <a:latin typeface="Consolas"/>
              <a:ea typeface="+mn-lt"/>
              <a:cs typeface="+mn-lt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i</a:t>
            </a:r>
            <a:r>
              <a:rPr lang="en-US" sz="700">
                <a:latin typeface="Consolas"/>
                <a:ea typeface="+mn-lt"/>
                <a:cs typeface="+mn-lt"/>
              </a:rPr>
              <a:t> &lt;= </a:t>
            </a:r>
            <a:r>
              <a:rPr lang="en-US" sz="700" err="1">
                <a:latin typeface="Consolas"/>
                <a:ea typeface="+mn-lt"/>
                <a:cs typeface="+mn-lt"/>
              </a:rPr>
              <a:t>i</a:t>
            </a:r>
            <a:r>
              <a:rPr lang="en-US" sz="700">
                <a:latin typeface="Consolas"/>
                <a:ea typeface="+mn-lt"/>
                <a:cs typeface="+mn-lt"/>
              </a:rPr>
              <a:t> + 1; // Move to next character in the string</a:t>
            </a:r>
            <a:endParaRPr lang="en-US" sz="700" dirty="0">
              <a:latin typeface="Consolas"/>
              <a:ea typeface="+mn-lt"/>
              <a:cs typeface="+mn-lt"/>
            </a:endParaRPr>
          </a:p>
          <a:p>
            <a:r>
              <a:rPr lang="en-US" sz="700">
                <a:latin typeface="Consolas"/>
                <a:ea typeface="+mn-lt"/>
                <a:cs typeface="+mn-lt"/>
              </a:rPr>
              <a:t>                    end</a:t>
            </a:r>
            <a:endParaRPr lang="en-US" sz="700" dirty="0">
              <a:latin typeface="Consolas"/>
              <a:ea typeface="+mn-lt"/>
              <a:cs typeface="+mn-lt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     transmitting &lt;= 0;</a:t>
            </a: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     end</a:t>
            </a: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en-US" sz="700" err="1">
                <a:latin typeface="Consolas"/>
                <a:ea typeface="+mn-lt"/>
                <a:cs typeface="+mn-lt"/>
              </a:rPr>
              <a:t>endcase</a:t>
            </a:r>
            <a:endParaRPr lang="en-US" sz="700">
              <a:latin typeface="Consolas"/>
              <a:ea typeface="+mn-lt"/>
              <a:cs typeface="+mn-lt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end</a:t>
            </a: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end   </a:t>
            </a: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// Initialize "Hello World!" message</a:t>
            </a:r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initial begin</a:t>
            </a:r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message[0] = "H";</a:t>
            </a:r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message[1] = "e";</a:t>
            </a:r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message[2] = "l";</a:t>
            </a:r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message[3] = "l";</a:t>
            </a:r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message[4] = "o";</a:t>
            </a:r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message[5] = " ";</a:t>
            </a:r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message[6] = "W";</a:t>
            </a:r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message[7] = "o";</a:t>
            </a:r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message[8] = "r";</a:t>
            </a:r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message[9] = "l";</a:t>
            </a:r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message[10] = "d";</a:t>
            </a:r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     message[11] = "!";</a:t>
            </a:r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n-US" sz="700" dirty="0">
                <a:latin typeface="Consolas"/>
                <a:ea typeface="+mn-lt"/>
                <a:cs typeface="+mn-lt"/>
              </a:rPr>
              <a:t>    end</a:t>
            </a:r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endParaRPr lang="en-US" sz="700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n-US" sz="700" err="1">
                <a:latin typeface="Consolas"/>
                <a:ea typeface="+mn-lt"/>
                <a:cs typeface="+mn-lt"/>
              </a:rPr>
              <a:t>endmodule</a:t>
            </a:r>
            <a:endParaRPr lang="en-US" sz="70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endParaRPr lang="en-US" sz="7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7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6505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9E628-D434-838B-8498-389C0246B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8FEFC-ECBE-8F38-CFBB-1EA4FEA583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37FF4-2F9C-72F8-BC8F-ED5315915002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725EA03C-996A-4F13-03DE-262871A0FB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D3C68AF1-FFB4-7954-9429-8A099A7F9879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A8FB573F-DC63-BC22-102D-31A2CDD0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0" name="Google Shape;311;p44">
            <a:extLst>
              <a:ext uri="{FF2B5EF4-FFF2-40B4-BE49-F238E27FC236}">
                <a16:creationId xmlns:a16="http://schemas.microsoft.com/office/drawing/2014/main" id="{CEB5DB5A-A791-0214-FFEE-94093409062D}"/>
              </a:ext>
            </a:extLst>
          </p:cNvPr>
          <p:cNvSpPr txBox="1"/>
          <p:nvPr/>
        </p:nvSpPr>
        <p:spPr>
          <a:xfrm>
            <a:off x="838080" y="2768969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  <a:sym typeface="Teko SemiBold"/>
              </a:rPr>
              <a:t>AMD/Xilinx Alveo U55C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06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C69B3-9691-C711-8E34-40130B23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84335D-73BB-1C8A-FE45-57924C98A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BF3444-EF92-BBE3-6414-04264B609845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A63B4336-9AF5-1813-FDFB-C859C2619F5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B14C5148-1CA9-6495-CD32-E46CE682BD69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5BC4B248-5EE6-1810-E11A-AFA61D12B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2" name="Google Shape;311;p44">
            <a:extLst>
              <a:ext uri="{FF2B5EF4-FFF2-40B4-BE49-F238E27FC236}">
                <a16:creationId xmlns:a16="http://schemas.microsoft.com/office/drawing/2014/main" id="{F6848F76-21E1-8A74-7E48-0A433516763E}"/>
              </a:ext>
            </a:extLst>
          </p:cNvPr>
          <p:cNvSpPr txBox="1"/>
          <p:nvPr/>
        </p:nvSpPr>
        <p:spPr>
          <a:xfrm>
            <a:off x="838080" y="393904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</a:rPr>
              <a:t>AMD/Xilinx Alveo U55C</a:t>
            </a:r>
            <a:endParaRPr lang="en-US" sz="5400" dirty="0">
              <a:latin typeface="Teko SemiBold"/>
              <a:cs typeface="Teko SemiBold"/>
            </a:endParaRPr>
          </a:p>
        </p:txBody>
      </p:sp>
      <p:sp>
        <p:nvSpPr>
          <p:cNvPr id="24" name="Google Shape;311;p44">
            <a:extLst>
              <a:ext uri="{FF2B5EF4-FFF2-40B4-BE49-F238E27FC236}">
                <a16:creationId xmlns:a16="http://schemas.microsoft.com/office/drawing/2014/main" id="{0AFD2F13-D49B-5D47-FAD0-507163FB8A15}"/>
              </a:ext>
            </a:extLst>
          </p:cNvPr>
          <p:cNvSpPr txBox="1"/>
          <p:nvPr/>
        </p:nvSpPr>
        <p:spPr>
          <a:xfrm>
            <a:off x="874365" y="1451138"/>
            <a:ext cx="5222533" cy="45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PCI Express Interface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 Gen3 x16 or 2 x Gen4 x8</a:t>
            </a:r>
          </a:p>
          <a:p>
            <a:r>
              <a:rPr lang="en-US" b="1" dirty="0">
                <a:solidFill>
                  <a:schemeClr val="bg1"/>
                </a:solidFill>
              </a:rPr>
              <a:t>Networking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 2 x QSFP28 connectors (100 Gb/s each)</a:t>
            </a:r>
          </a:p>
          <a:p>
            <a:r>
              <a:rPr lang="en-US" b="1" dirty="0">
                <a:solidFill>
                  <a:schemeClr val="bg1"/>
                </a:solidFill>
              </a:rPr>
              <a:t>Memory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 16 GB High-Bandwidth Memory (HBM2)</a:t>
            </a:r>
          </a:p>
          <a:p>
            <a:r>
              <a:rPr lang="en-US" b="1" dirty="0">
                <a:solidFill>
                  <a:schemeClr val="bg1"/>
                </a:solidFill>
              </a:rPr>
              <a:t>HBM2 Bandwidth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 460 GB/s</a:t>
            </a:r>
          </a:p>
          <a:p>
            <a:r>
              <a:rPr lang="en-US" b="1" dirty="0">
                <a:solidFill>
                  <a:schemeClr val="bg1"/>
                </a:solidFill>
              </a:rPr>
              <a:t>Internal SRAM Capacity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 43 MB</a:t>
            </a:r>
          </a:p>
          <a:p>
            <a:r>
              <a:rPr lang="en-US" b="1" dirty="0">
                <a:solidFill>
                  <a:schemeClr val="bg1"/>
                </a:solidFill>
              </a:rPr>
              <a:t>Internal SRAM Bandwidth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 35 TB/s</a:t>
            </a:r>
          </a:p>
          <a:p>
            <a:r>
              <a:rPr lang="en-US" b="1" dirty="0">
                <a:solidFill>
                  <a:schemeClr val="bg1"/>
                </a:solidFill>
              </a:rPr>
              <a:t>LUTs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 1,304,000</a:t>
            </a:r>
          </a:p>
          <a:p>
            <a:r>
              <a:rPr lang="en-US" b="1" dirty="0">
                <a:solidFill>
                  <a:schemeClr val="bg1"/>
                </a:solidFill>
              </a:rPr>
              <a:t>Registers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 2,607,000</a:t>
            </a:r>
          </a:p>
          <a:p>
            <a:r>
              <a:rPr lang="en-US" b="1" dirty="0">
                <a:solidFill>
                  <a:schemeClr val="bg1"/>
                </a:solidFill>
              </a:rPr>
              <a:t>DSP Slices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 9,024</a:t>
            </a:r>
          </a:p>
          <a:p>
            <a:r>
              <a:rPr lang="en-US" b="1">
                <a:solidFill>
                  <a:schemeClr val="bg1"/>
                </a:solidFill>
              </a:rPr>
              <a:t>Dimensions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 Full Height, Half Length, Single Slot</a:t>
            </a:r>
          </a:p>
          <a:p>
            <a:r>
              <a:rPr lang="en-US" b="1">
                <a:solidFill>
                  <a:schemeClr val="bg1"/>
                </a:solidFill>
              </a:rPr>
              <a:t>Power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 Maximum: 150W, Typical: 115W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Xilinx® Alveo™ U55C Accelerator Card - Passive - Part ID: A-U55C-P00G-PQ-G  - Colfax Direct">
            <a:extLst>
              <a:ext uri="{FF2B5EF4-FFF2-40B4-BE49-F238E27FC236}">
                <a16:creationId xmlns:a16="http://schemas.microsoft.com/office/drawing/2014/main" id="{01432FDF-9CA0-9E7D-1D53-8444D3688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115" y="2232442"/>
            <a:ext cx="3886197" cy="293739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19AA80-948A-BA01-568C-CE7918082127}"/>
              </a:ext>
            </a:extLst>
          </p:cNvPr>
          <p:cNvCxnSpPr/>
          <p:nvPr/>
        </p:nvCxnSpPr>
        <p:spPr>
          <a:xfrm>
            <a:off x="4383974" y="2266207"/>
            <a:ext cx="2375064" cy="11677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04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6212C-23EA-A423-7B1F-FFD1A371B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31475C-EB34-1595-270D-96A5D0CE9F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1FC233-FEE2-F5A1-E9AA-295C5CED79FE}"/>
              </a:ext>
            </a:extLst>
          </p:cNvPr>
          <p:cNvSpPr/>
          <p:nvPr/>
        </p:nvSpPr>
        <p:spPr>
          <a:xfrm>
            <a:off x="-825" y="6334331"/>
            <a:ext cx="12192825" cy="52037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Google Shape;160;p28">
            <a:extLst>
              <a:ext uri="{FF2B5EF4-FFF2-40B4-BE49-F238E27FC236}">
                <a16:creationId xmlns:a16="http://schemas.microsoft.com/office/drawing/2014/main" id="{3956B83E-3C03-2906-445B-4D7F7FC8D1B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6448601"/>
            <a:ext cx="1521107" cy="299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14;p44">
            <a:extLst>
              <a:ext uri="{FF2B5EF4-FFF2-40B4-BE49-F238E27FC236}">
                <a16:creationId xmlns:a16="http://schemas.microsoft.com/office/drawing/2014/main" id="{0646FF22-3ABB-C371-BCE5-602E78D7B9D3}"/>
              </a:ext>
            </a:extLst>
          </p:cNvPr>
          <p:cNvSpPr txBox="1">
            <a:spLocks/>
          </p:cNvSpPr>
          <p:nvPr/>
        </p:nvSpPr>
        <p:spPr>
          <a:xfrm>
            <a:off x="11409045" y="5952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8" name="Picture 17" descr="A black and white logo&#10;&#10;AI-generated content may be incorrect.">
            <a:extLst>
              <a:ext uri="{FF2B5EF4-FFF2-40B4-BE49-F238E27FC236}">
                <a16:creationId xmlns:a16="http://schemas.microsoft.com/office/drawing/2014/main" id="{69CFD423-D1C5-7BCA-709A-78E752A52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039" y="6406921"/>
            <a:ext cx="2216728" cy="367767"/>
          </a:xfrm>
          <a:prstGeom prst="rect">
            <a:avLst/>
          </a:prstGeom>
        </p:spPr>
      </p:pic>
      <p:sp>
        <p:nvSpPr>
          <p:cNvPr id="20" name="Google Shape;311;p44">
            <a:extLst>
              <a:ext uri="{FF2B5EF4-FFF2-40B4-BE49-F238E27FC236}">
                <a16:creationId xmlns:a16="http://schemas.microsoft.com/office/drawing/2014/main" id="{68C61E8C-F6BC-5156-84B7-4B589AC2510B}"/>
              </a:ext>
            </a:extLst>
          </p:cNvPr>
          <p:cNvSpPr txBox="1"/>
          <p:nvPr/>
        </p:nvSpPr>
        <p:spPr>
          <a:xfrm>
            <a:off x="838080" y="2768969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5400" b="1" dirty="0">
                <a:solidFill>
                  <a:srgbClr val="E7E6E6"/>
                </a:solidFill>
                <a:latin typeface="Teko SemiBold"/>
                <a:cs typeface="Teko SemiBold"/>
                <a:sym typeface="Teko SemiBold"/>
              </a:rPr>
              <a:t>FPGAs and HPC – Use Cases</a:t>
            </a:r>
            <a:endParaRPr lang="en-US" sz="5400" dirty="0">
              <a:latin typeface="Teko SemiBold"/>
              <a:cs typeface="Tek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3614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629B"/>
      </a:dk2>
      <a:lt2>
        <a:srgbClr val="E7E6E6"/>
      </a:lt2>
      <a:accent1>
        <a:srgbClr val="00C6D7"/>
      </a:accent1>
      <a:accent2>
        <a:srgbClr val="FC8900"/>
      </a:accent2>
      <a:accent3>
        <a:srgbClr val="B6B1A9"/>
      </a:accent3>
      <a:accent4>
        <a:srgbClr val="FFCD00"/>
      </a:accent4>
      <a:accent5>
        <a:srgbClr val="D462AD"/>
      </a:accent5>
      <a:accent6>
        <a:srgbClr val="6E96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629B"/>
      </a:dk2>
      <a:lt2>
        <a:srgbClr val="E7E6E6"/>
      </a:lt2>
      <a:accent1>
        <a:srgbClr val="00C6D7"/>
      </a:accent1>
      <a:accent2>
        <a:srgbClr val="FC8900"/>
      </a:accent2>
      <a:accent3>
        <a:srgbClr val="B6B1A9"/>
      </a:accent3>
      <a:accent4>
        <a:srgbClr val="FFCD00"/>
      </a:accent4>
      <a:accent5>
        <a:srgbClr val="D462AD"/>
      </a:accent5>
      <a:accent6>
        <a:srgbClr val="6E96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793</cp:revision>
  <dcterms:modified xsi:type="dcterms:W3CDTF">2025-01-28T05:31:25Z</dcterms:modified>
</cp:coreProperties>
</file>