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342" r:id="rId3"/>
    <p:sldId id="257" r:id="rId4"/>
    <p:sldId id="343" r:id="rId5"/>
    <p:sldId id="264" r:id="rId6"/>
    <p:sldId id="332" r:id="rId7"/>
    <p:sldId id="338" r:id="rId8"/>
    <p:sldId id="344" r:id="rId9"/>
    <p:sldId id="341" r:id="rId10"/>
    <p:sldId id="339" r:id="rId11"/>
    <p:sldId id="34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3E3002-31CA-C9C4-2D33-BE58CA149D07}" v="150" dt="2025-03-04T19:49:22.977"/>
    <p1510:client id="{95504794-EF0D-EE22-E954-95DCE46E5843}" v="529" dt="2025-03-05T15:56:59.255"/>
    <p1510:client id="{C72393C7-C43E-8C5D-2671-C9C46D41A0BB}" v="150" dt="2025-03-03T18:28:26.844"/>
    <p1510:client id="{E331B3FF-7D35-69CF-5BCC-3C58CDECF869}" v="80" dt="2025-03-05T01:40:21.193"/>
    <p1510:client id="{F70A381A-800A-D79D-CD25-1E6841127833}" v="15" dt="2025-03-03T17:17:09.8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nrp-nautilus/esnet-smartnic/" TargetMode="External"/><Relationship Id="rId13" Type="http://schemas.openxmlformats.org/officeDocument/2006/relationships/image" Target="../media/image2.png"/><Relationship Id="rId3" Type="http://schemas.openxmlformats.org/officeDocument/2006/relationships/hyperlink" Target="https://portal.nrp-nautilus.io/" TargetMode="External"/><Relationship Id="rId7" Type="http://schemas.openxmlformats.org/officeDocument/2006/relationships/hyperlink" Target="https://learn.fabric-testbed.net/knowledge-base/using-xilinx-u280-fpgas-on-fabric/" TargetMode="External"/><Relationship Id="rId12" Type="http://schemas.openxmlformats.org/officeDocument/2006/relationships/image" Target="../media/image1.png"/><Relationship Id="rId2" Type="http://schemas.openxmlformats.org/officeDocument/2006/relationships/hyperlink" Target="https://nrp.ai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abric-testbed.net/" TargetMode="External"/><Relationship Id="rId11" Type="http://schemas.openxmlformats.org/officeDocument/2006/relationships/hyperlink" Target="https://element.nrp-nautilus.io/" TargetMode="External"/><Relationship Id="rId5" Type="http://schemas.openxmlformats.org/officeDocument/2006/relationships/hyperlink" Target="https://portal.nrp.ai/documentation/userdocs/fpgas/vivado-vitis/" TargetMode="External"/><Relationship Id="rId10" Type="http://schemas.openxmlformats.org/officeDocument/2006/relationships/hyperlink" Target="mailto:support@nationalresearchplatform.org" TargetMode="External"/><Relationship Id="rId4" Type="http://schemas.openxmlformats.org/officeDocument/2006/relationships/hyperlink" Target="https://portal.nrp.ai/documentation/userdocs/tutorial/introduction/" TargetMode="External"/><Relationship Id="rId9" Type="http://schemas.openxmlformats.org/officeDocument/2006/relationships/hyperlink" Target="mailto:mfsada@ucsd.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s.nrp.ai/userdocs/fpgas/esnet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nrp-nautilus/sa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EE063-81DC-37C4-5CDA-7FEF89B530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ESnet SmartNIC Tutorial</a:t>
            </a:r>
            <a:br>
              <a:rPr lang="en-US" dirty="0">
                <a:ea typeface="+mj-lt"/>
                <a:cs typeface="+mj-lt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FA9B8-2F00-1EA9-287E-76EBE97C18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Mohammad Firas Sada</a:t>
            </a:r>
          </a:p>
          <a:p>
            <a:r>
              <a:rPr lang="en-US" dirty="0"/>
              <a:t>Wed, March 5th, 2025</a:t>
            </a:r>
          </a:p>
          <a:p>
            <a:endParaRPr lang="en-US" dirty="0"/>
          </a:p>
          <a:p>
            <a:r>
              <a:rPr lang="en-US" dirty="0"/>
              <a:t>We will be starting shortly...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BFF9B1-65CD-C413-03A7-3BA95992C373}"/>
              </a:ext>
            </a:extLst>
          </p:cNvPr>
          <p:cNvSpPr/>
          <p:nvPr/>
        </p:nvSpPr>
        <p:spPr>
          <a:xfrm>
            <a:off x="-825" y="6334331"/>
            <a:ext cx="12192825" cy="5203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7" name="Google Shape;160;p28">
            <a:extLst>
              <a:ext uri="{FF2B5EF4-FFF2-40B4-BE49-F238E27FC236}">
                <a16:creationId xmlns:a16="http://schemas.microsoft.com/office/drawing/2014/main" id="{F3083949-6DF1-59AD-E047-2FC81017B94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551" y="6448601"/>
            <a:ext cx="1521107" cy="299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A black and white logo&#10;&#10;AI-generated content may be incorrect.">
            <a:extLst>
              <a:ext uri="{FF2B5EF4-FFF2-40B4-BE49-F238E27FC236}">
                <a16:creationId xmlns:a16="http://schemas.microsoft.com/office/drawing/2014/main" id="{CF138027-2858-4637-FAD1-D8293544F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7039" y="6406921"/>
            <a:ext cx="2216728" cy="36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550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17D4E8-A518-C879-46A2-C07A0F3492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98A67-34C0-E108-F0CC-01780DAE7E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Q&amp;A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108D7B-E50A-36D8-E686-4C66FAE03F00}"/>
              </a:ext>
            </a:extLst>
          </p:cNvPr>
          <p:cNvSpPr/>
          <p:nvPr/>
        </p:nvSpPr>
        <p:spPr>
          <a:xfrm>
            <a:off x="-825" y="6334331"/>
            <a:ext cx="12192825" cy="5203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7" name="Google Shape;160;p28">
            <a:extLst>
              <a:ext uri="{FF2B5EF4-FFF2-40B4-BE49-F238E27FC236}">
                <a16:creationId xmlns:a16="http://schemas.microsoft.com/office/drawing/2014/main" id="{18CF7B4C-C668-7C04-0156-73618BBBA0F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551" y="6448601"/>
            <a:ext cx="1521107" cy="299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A black and white logo&#10;&#10;AI-generated content may be incorrect.">
            <a:extLst>
              <a:ext uri="{FF2B5EF4-FFF2-40B4-BE49-F238E27FC236}">
                <a16:creationId xmlns:a16="http://schemas.microsoft.com/office/drawing/2014/main" id="{04FA4D77-A892-832F-A248-45074D736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7039" y="6406921"/>
            <a:ext cx="2216728" cy="36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979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E3E7FF-A2E9-3C4E-C342-664994EF9F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5C419-C7EF-9464-FD17-FB1DA8787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For more information: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648C2-DBCF-F145-FDBA-A50AA8850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 dirty="0">
                <a:ea typeface="+mn-lt"/>
                <a:cs typeface="+mn-lt"/>
              </a:rPr>
              <a:t>National Research Platform: </a:t>
            </a:r>
            <a:r>
              <a:rPr lang="en-US" sz="1400" dirty="0">
                <a:ea typeface="+mn-lt"/>
                <a:cs typeface="+mn-lt"/>
                <a:hlinkClick r:id="rId2"/>
              </a:rPr>
              <a:t>https://nrp.ai/</a:t>
            </a:r>
            <a:endParaRPr lang="en-US">
              <a:ea typeface="+mn-lt"/>
              <a:cs typeface="+mn-lt"/>
            </a:endParaRPr>
          </a:p>
          <a:p>
            <a:r>
              <a:rPr lang="en-US" sz="1400" dirty="0">
                <a:ea typeface="+mn-lt"/>
                <a:cs typeface="+mn-lt"/>
              </a:rPr>
              <a:t>Joining NRP: </a:t>
            </a:r>
            <a:r>
              <a:rPr lang="en-US" sz="1400" dirty="0">
                <a:ea typeface="+mn-lt"/>
                <a:cs typeface="+mn-lt"/>
                <a:hlinkClick r:id="rId3"/>
              </a:rPr>
              <a:t>https://portal.nrp-nautilus.io/</a:t>
            </a:r>
            <a:endParaRPr lang="en-US" sz="1400" dirty="0">
              <a:ea typeface="+mn-lt"/>
              <a:cs typeface="+mn-lt"/>
            </a:endParaRPr>
          </a:p>
          <a:p>
            <a:r>
              <a:rPr lang="en-US" sz="1400" dirty="0">
                <a:ea typeface="+mn-lt"/>
                <a:cs typeface="+mn-lt"/>
              </a:rPr>
              <a:t>NRP Getting Started docs: </a:t>
            </a:r>
            <a:r>
              <a:rPr lang="en-US" sz="1400" dirty="0">
                <a:ea typeface="+mn-lt"/>
                <a:cs typeface="+mn-lt"/>
                <a:hlinkClick r:id="rId4"/>
              </a:rPr>
              <a:t>https://portal.nrp.ai/documentation/userdocs/tutorial/introduction/</a:t>
            </a:r>
          </a:p>
          <a:p>
            <a:r>
              <a:rPr lang="en-US" sz="1400" dirty="0">
                <a:ea typeface="+mn-lt"/>
                <a:cs typeface="+mn-lt"/>
              </a:rPr>
              <a:t>NRP FPGA docs: </a:t>
            </a:r>
            <a:r>
              <a:rPr lang="en-US" sz="1400" dirty="0">
                <a:ea typeface="+mn-lt"/>
                <a:cs typeface="+mn-lt"/>
                <a:hlinkClick r:id="rId5"/>
              </a:rPr>
              <a:t>https://portal.nrp.ai/documentation/userdocs/fpgas/vivado-vitis/</a:t>
            </a:r>
            <a:endParaRPr lang="en-US"/>
          </a:p>
          <a:p>
            <a:r>
              <a:rPr lang="en-US" sz="1400" dirty="0">
                <a:ea typeface="+mn-lt"/>
                <a:cs typeface="+mn-lt"/>
              </a:rPr>
              <a:t>FABRIC Testbed: </a:t>
            </a:r>
            <a:r>
              <a:rPr lang="en-US" sz="1400" dirty="0">
                <a:ea typeface="+mn-lt"/>
                <a:cs typeface="+mn-lt"/>
                <a:hlinkClick r:id="rId6"/>
              </a:rPr>
              <a:t>https://fabric-testbed.net/</a:t>
            </a:r>
            <a:endParaRPr lang="en-US"/>
          </a:p>
          <a:p>
            <a:r>
              <a:rPr lang="en-US" sz="1400" dirty="0">
                <a:ea typeface="+mn-lt"/>
                <a:cs typeface="+mn-lt"/>
              </a:rPr>
              <a:t>FABRIC docs on FPGAs: </a:t>
            </a:r>
            <a:r>
              <a:rPr lang="en-US" sz="1400" dirty="0">
                <a:ea typeface="+mn-lt"/>
                <a:cs typeface="+mn-lt"/>
                <a:hlinkClick r:id="rId7"/>
              </a:rPr>
              <a:t>https://learn.fabric-testbed.net/knowledge-base/using-xilinx-u280-fpgas-on-fabric/</a:t>
            </a:r>
            <a:endParaRPr lang="en-US"/>
          </a:p>
          <a:p>
            <a:r>
              <a:rPr lang="en-US" sz="1400">
                <a:ea typeface="+mn-lt"/>
                <a:cs typeface="+mn-lt"/>
              </a:rPr>
              <a:t>The tutorial documentation: </a:t>
            </a:r>
            <a:r>
              <a:rPr lang="en-US" sz="1400" dirty="0">
                <a:ea typeface="+mn-lt"/>
                <a:cs typeface="+mn-lt"/>
                <a:hlinkClick r:id="rId8"/>
              </a:rPr>
              <a:t>https://github.com/nrp-nautilus/esnet-smartnic/</a:t>
            </a:r>
            <a:endParaRPr lang="en-US">
              <a:ea typeface="+mn-lt"/>
              <a:cs typeface="+mn-lt"/>
            </a:endParaRPr>
          </a:p>
          <a:p>
            <a:endParaRPr lang="en-US" sz="1400" dirty="0"/>
          </a:p>
          <a:p>
            <a:pPr marL="0" indent="0">
              <a:buNone/>
            </a:pPr>
            <a:r>
              <a:rPr lang="en-US" sz="1400" b="1" dirty="0">
                <a:ea typeface="+mn-lt"/>
                <a:cs typeface="+mn-lt"/>
              </a:rPr>
              <a:t>To contact us:</a:t>
            </a:r>
          </a:p>
          <a:p>
            <a:r>
              <a:rPr lang="en-US" sz="1400" b="1" dirty="0">
                <a:ea typeface="+mn-lt"/>
                <a:cs typeface="+mn-lt"/>
              </a:rPr>
              <a:t>Email: </a:t>
            </a:r>
            <a:r>
              <a:rPr lang="en-US" sz="1400" b="1" dirty="0">
                <a:ea typeface="+mn-lt"/>
                <a:cs typeface="+mn-lt"/>
                <a:hlinkClick r:id="rId9"/>
              </a:rPr>
              <a:t>mfsada@ucsd.edu</a:t>
            </a:r>
            <a:endParaRPr lang="en-US" sz="1400" b="1" dirty="0">
              <a:ea typeface="+mn-lt"/>
              <a:cs typeface="+mn-lt"/>
            </a:endParaRPr>
          </a:p>
          <a:p>
            <a:r>
              <a:rPr lang="en-US" sz="1400" b="1" dirty="0">
                <a:ea typeface="+mn-lt"/>
                <a:cs typeface="+mn-lt"/>
              </a:rPr>
              <a:t>Support: </a:t>
            </a:r>
            <a:r>
              <a:rPr lang="en-US" sz="1400" b="1" dirty="0">
                <a:ea typeface="+mn-lt"/>
                <a:cs typeface="+mn-lt"/>
                <a:hlinkClick r:id="rId10"/>
              </a:rPr>
              <a:t>support@nationalresearchplatform.org</a:t>
            </a:r>
            <a:endParaRPr lang="en-US" sz="1400" b="1" dirty="0">
              <a:ea typeface="+mn-lt"/>
              <a:cs typeface="+mn-lt"/>
            </a:endParaRPr>
          </a:p>
          <a:p>
            <a:r>
              <a:rPr lang="en-US" sz="1400" b="1" dirty="0">
                <a:ea typeface="+mn-lt"/>
                <a:cs typeface="+mn-lt"/>
              </a:rPr>
              <a:t>NRP's Matrix: </a:t>
            </a:r>
            <a:r>
              <a:rPr lang="en-US" sz="1400" b="1" dirty="0">
                <a:ea typeface="+mn-lt"/>
                <a:cs typeface="+mn-lt"/>
                <a:hlinkClick r:id="rId11"/>
              </a:rPr>
              <a:t>https://element.nrp-nautilus.io/</a:t>
            </a:r>
            <a:endParaRPr lang="en-US" sz="1400" b="1" dirty="0">
              <a:ea typeface="+mn-lt"/>
              <a:cs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8DF2C6-530A-88DC-416F-5116D15CDF36}"/>
              </a:ext>
            </a:extLst>
          </p:cNvPr>
          <p:cNvSpPr/>
          <p:nvPr/>
        </p:nvSpPr>
        <p:spPr>
          <a:xfrm>
            <a:off x="-825" y="6334331"/>
            <a:ext cx="12192825" cy="5203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Google Shape;160;p28">
            <a:extLst>
              <a:ext uri="{FF2B5EF4-FFF2-40B4-BE49-F238E27FC236}">
                <a16:creationId xmlns:a16="http://schemas.microsoft.com/office/drawing/2014/main" id="{885D9AEE-5B57-23BC-FCE2-465A23DB9969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07551" y="6448601"/>
            <a:ext cx="1521107" cy="299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black and white logo&#10;&#10;AI-generated content may be incorrect.">
            <a:extLst>
              <a:ext uri="{FF2B5EF4-FFF2-40B4-BE49-F238E27FC236}">
                <a16:creationId xmlns:a16="http://schemas.microsoft.com/office/drawing/2014/main" id="{FDA49057-C4A7-139F-674D-2F9C762B272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807039" y="6406921"/>
            <a:ext cx="2216728" cy="36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183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FA4A3D-366F-4688-EEB4-94B1281A14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EA554-2EBC-4B50-9428-9C8137504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The National Research Platform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E7145-CB5F-95C2-136F-ABCABA519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252" y="1825625"/>
            <a:ext cx="629786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en-US" sz="2200">
                <a:ea typeface="+mn-lt"/>
                <a:cs typeface="+mn-lt"/>
              </a:rPr>
              <a:t>The </a:t>
            </a:r>
            <a:r>
              <a:rPr lang="en-US" sz="2200" b="1">
                <a:ea typeface="+mn-lt"/>
                <a:cs typeface="+mn-lt"/>
              </a:rPr>
              <a:t>National Research Platform</a:t>
            </a:r>
            <a:r>
              <a:rPr lang="en-US" sz="2200">
                <a:ea typeface="+mn-lt"/>
                <a:cs typeface="+mn-lt"/>
              </a:rPr>
              <a:t> is a partnership of more than 50 institutions.</a:t>
            </a:r>
          </a:p>
          <a:p>
            <a:pPr>
              <a:buFont typeface="Arial"/>
              <a:buChar char="•"/>
            </a:pPr>
            <a:r>
              <a:rPr lang="en-US" sz="2200">
                <a:ea typeface="+mn-lt"/>
                <a:cs typeface="+mn-lt"/>
              </a:rPr>
              <a:t>Led by researchers at </a:t>
            </a:r>
            <a:r>
              <a:rPr lang="en-US" sz="2200" b="1">
                <a:ea typeface="+mn-lt"/>
                <a:cs typeface="+mn-lt"/>
              </a:rPr>
              <a:t>UC San Diego</a:t>
            </a:r>
            <a:r>
              <a:rPr lang="en-US" sz="2200">
                <a:ea typeface="+mn-lt"/>
                <a:cs typeface="+mn-lt"/>
              </a:rPr>
              <a:t>, </a:t>
            </a:r>
            <a:r>
              <a:rPr lang="en-US" sz="2200" b="1">
                <a:ea typeface="+mn-lt"/>
                <a:cs typeface="+mn-lt"/>
              </a:rPr>
              <a:t>University of Nebraska-Lincoln</a:t>
            </a:r>
            <a:r>
              <a:rPr lang="en-US" sz="2200">
                <a:ea typeface="+mn-lt"/>
                <a:cs typeface="+mn-lt"/>
              </a:rPr>
              <a:t>, and </a:t>
            </a:r>
            <a:r>
              <a:rPr lang="en-US" sz="2200" b="1">
                <a:ea typeface="+mn-lt"/>
                <a:cs typeface="+mn-lt"/>
              </a:rPr>
              <a:t>MGHPCC</a:t>
            </a:r>
            <a:r>
              <a:rPr lang="en-US" sz="2200">
                <a:ea typeface="+mn-lt"/>
                <a:cs typeface="+mn-lt"/>
              </a:rPr>
              <a:t>.</a:t>
            </a:r>
          </a:p>
          <a:p>
            <a:pPr>
              <a:buFont typeface="Arial"/>
              <a:buChar char="•"/>
            </a:pPr>
            <a:r>
              <a:rPr lang="en-US" sz="2200">
                <a:ea typeface="+mn-lt"/>
                <a:cs typeface="+mn-lt"/>
              </a:rPr>
              <a:t>Includes contributions by the</a:t>
            </a:r>
            <a:r>
              <a:rPr lang="en-US" sz="2200" b="1">
                <a:ea typeface="+mn-lt"/>
                <a:cs typeface="+mn-lt"/>
              </a:rPr>
              <a:t> National Science Foundation</a:t>
            </a:r>
            <a:r>
              <a:rPr lang="en-US" sz="2200">
                <a:ea typeface="+mn-lt"/>
                <a:cs typeface="+mn-lt"/>
              </a:rPr>
              <a:t>, the </a:t>
            </a:r>
            <a:r>
              <a:rPr lang="en-US" sz="2200" b="1">
                <a:ea typeface="+mn-lt"/>
                <a:cs typeface="+mn-lt"/>
              </a:rPr>
              <a:t>Department of Energy</a:t>
            </a:r>
            <a:r>
              <a:rPr lang="en-US" sz="2200">
                <a:ea typeface="+mn-lt"/>
                <a:cs typeface="+mn-lt"/>
              </a:rPr>
              <a:t>, the </a:t>
            </a:r>
            <a:r>
              <a:rPr lang="en-US" sz="2200" b="1">
                <a:ea typeface="+mn-lt"/>
                <a:cs typeface="+mn-lt"/>
              </a:rPr>
              <a:t>Department of Defense</a:t>
            </a:r>
            <a:r>
              <a:rPr lang="en-US" sz="2200">
                <a:ea typeface="+mn-lt"/>
                <a:cs typeface="+mn-lt"/>
              </a:rPr>
              <a:t>,  and many research universities and R&amp;E networking organizations in the US and around the world.</a:t>
            </a:r>
          </a:p>
          <a:p>
            <a:pPr>
              <a:buFont typeface="Arial"/>
              <a:buChar char="•"/>
            </a:pPr>
            <a:r>
              <a:rPr lang="en-US" sz="2200">
                <a:ea typeface="+mn-lt"/>
                <a:cs typeface="+mn-lt"/>
              </a:rPr>
              <a:t>NRP operates a primary Kubernetes distribution cluster with hardware </a:t>
            </a:r>
            <a:r>
              <a:rPr lang="en-US" sz="2200" b="1">
                <a:ea typeface="+mn-lt"/>
                <a:cs typeface="+mn-lt"/>
              </a:rPr>
              <a:t>spanning across 3 continents</a:t>
            </a:r>
            <a:r>
              <a:rPr lang="en-US" sz="2200">
                <a:ea typeface="+mn-lt"/>
                <a:cs typeface="+mn-lt"/>
              </a:rPr>
              <a:t>, called </a:t>
            </a:r>
            <a:r>
              <a:rPr lang="en-US" sz="2200" b="1">
                <a:ea typeface="+mn-lt"/>
                <a:cs typeface="+mn-lt"/>
              </a:rPr>
              <a:t>Nautilus</a:t>
            </a:r>
            <a:r>
              <a:rPr lang="en-US" sz="2200">
                <a:ea typeface="+mn-lt"/>
                <a:cs typeface="+mn-lt"/>
              </a:rPr>
              <a:t>. </a:t>
            </a:r>
            <a:endParaRPr lang="en-US"/>
          </a:p>
          <a:p>
            <a:pPr>
              <a:buNone/>
            </a:pPr>
            <a:endParaRPr lang="en-US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BD62DC-2813-A4F9-FC3A-74B913CAFC05}"/>
              </a:ext>
            </a:extLst>
          </p:cNvPr>
          <p:cNvSpPr/>
          <p:nvPr/>
        </p:nvSpPr>
        <p:spPr>
          <a:xfrm>
            <a:off x="-825" y="6334331"/>
            <a:ext cx="12192825" cy="5203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Google Shape;160;p28">
            <a:extLst>
              <a:ext uri="{FF2B5EF4-FFF2-40B4-BE49-F238E27FC236}">
                <a16:creationId xmlns:a16="http://schemas.microsoft.com/office/drawing/2014/main" id="{CAED8117-A963-D6CD-7986-808F7103935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551" y="6448601"/>
            <a:ext cx="1521107" cy="299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black and white logo&#10;&#10;AI-generated content may be incorrect.">
            <a:extLst>
              <a:ext uri="{FF2B5EF4-FFF2-40B4-BE49-F238E27FC236}">
                <a16:creationId xmlns:a16="http://schemas.microsoft.com/office/drawing/2014/main" id="{5C26B6CE-4D59-38A1-6B57-5BF6811C2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7039" y="6406921"/>
            <a:ext cx="2216728" cy="367767"/>
          </a:xfrm>
          <a:prstGeom prst="rect">
            <a:avLst/>
          </a:prstGeom>
        </p:spPr>
      </p:pic>
      <p:pic>
        <p:nvPicPr>
          <p:cNvPr id="7" name="Picture 6" descr="A map of the united states with blue pins&#10;&#10;AI-generated content may be incorrect.">
            <a:extLst>
              <a:ext uri="{FF2B5EF4-FFF2-40B4-BE49-F238E27FC236}">
                <a16:creationId xmlns:a16="http://schemas.microsoft.com/office/drawing/2014/main" id="{14DC2557-5BE5-9626-7BEA-6D684AF1F5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0907" y="1938337"/>
            <a:ext cx="4695658" cy="2553535"/>
          </a:xfrm>
          <a:prstGeom prst="rect">
            <a:avLst/>
          </a:prstGeom>
        </p:spPr>
      </p:pic>
      <p:pic>
        <p:nvPicPr>
          <p:cNvPr id="8" name="Picture 7" descr="A green and blue chart with black text&#10;&#10;AI-generated content may be incorrect.">
            <a:extLst>
              <a:ext uri="{FF2B5EF4-FFF2-40B4-BE49-F238E27FC236}">
                <a16:creationId xmlns:a16="http://schemas.microsoft.com/office/drawing/2014/main" id="{7322E538-F4B0-9B62-D3CE-12C0B8033F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5789" y="4610108"/>
            <a:ext cx="4785896" cy="65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385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B5116-5261-3A6B-794D-C70D06F55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Xilinx Alveo U55C FPGAs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F9E4A-5A59-FB22-3C5F-C015A2E59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400" b="1" dirty="0"/>
              <a:t>FPGAs: </a:t>
            </a:r>
            <a:r>
              <a:rPr lang="en-US" sz="1400" dirty="0">
                <a:ea typeface="+mn-lt"/>
                <a:cs typeface="+mn-lt"/>
              </a:rPr>
              <a:t>Field-Programmable Gate Arrays</a:t>
            </a:r>
            <a:endParaRPr lang="en-US" dirty="0"/>
          </a:p>
          <a:p>
            <a:pPr marL="0" indent="0">
              <a:buNone/>
            </a:pPr>
            <a:r>
              <a:rPr lang="en-US" sz="1400" dirty="0"/>
              <a:t>Fully programmable hardware.</a:t>
            </a:r>
          </a:p>
          <a:p>
            <a:pPr>
              <a:buNone/>
            </a:pPr>
            <a:r>
              <a:rPr lang="en-US" sz="1400" dirty="0">
                <a:ea typeface="+mn-lt"/>
                <a:cs typeface="+mn-lt"/>
              </a:rPr>
              <a:t>Reconfigurable hardware devices that can be programmed to perform specific tasks at high speed.</a:t>
            </a:r>
            <a:endParaRPr lang="en-US" dirty="0">
              <a:ea typeface="+mn-lt"/>
              <a:cs typeface="+mn-lt"/>
            </a:endParaRPr>
          </a:p>
          <a:p>
            <a:pPr>
              <a:buNone/>
            </a:pPr>
            <a:r>
              <a:rPr lang="en-US" sz="1400" dirty="0">
                <a:ea typeface="+mn-lt"/>
                <a:cs typeface="+mn-lt"/>
              </a:rPr>
              <a:t>High Throughput, Low Latency, Energy Efficiency, Flexibility</a:t>
            </a:r>
            <a:endParaRPr lang="en-US" dirty="0"/>
          </a:p>
          <a:p>
            <a:pPr marL="0" indent="0">
              <a:buNone/>
            </a:pPr>
            <a:r>
              <a:rPr lang="en-US" sz="1400" b="1" dirty="0">
                <a:ea typeface="+mn-lt"/>
                <a:cs typeface="+mn-lt"/>
              </a:rPr>
              <a:t>For Network Engineers: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sz="1400" dirty="0">
                <a:ea typeface="+mn-lt"/>
                <a:cs typeface="+mn-lt"/>
              </a:rPr>
              <a:t>Hardware-accelerated packet processing.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sz="1400" dirty="0">
                <a:ea typeface="+mn-lt"/>
                <a:cs typeface="+mn-lt"/>
              </a:rPr>
              <a:t>Custom routing, switching, and telemetry functions.</a:t>
            </a:r>
            <a:endParaRPr lang="en-US" dirty="0"/>
          </a:p>
          <a:p>
            <a:pPr marL="0" indent="0">
              <a:buNone/>
            </a:pPr>
            <a:r>
              <a:rPr lang="en-US" sz="1400" dirty="0"/>
              <a:t>FPGAs can be linked to other FPGAs or other resources.</a:t>
            </a:r>
          </a:p>
          <a:p>
            <a:pPr>
              <a:buNone/>
            </a:pPr>
            <a:endParaRPr lang="en-US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D02D12-81B4-D28F-C112-8E6FCBE26618}"/>
              </a:ext>
            </a:extLst>
          </p:cNvPr>
          <p:cNvSpPr/>
          <p:nvPr/>
        </p:nvSpPr>
        <p:spPr>
          <a:xfrm>
            <a:off x="-825" y="6334331"/>
            <a:ext cx="12192825" cy="5203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Google Shape;160;p28">
            <a:extLst>
              <a:ext uri="{FF2B5EF4-FFF2-40B4-BE49-F238E27FC236}">
                <a16:creationId xmlns:a16="http://schemas.microsoft.com/office/drawing/2014/main" id="{BD627530-1754-7A4F-952F-D119E206F4E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551" y="6448601"/>
            <a:ext cx="1521107" cy="299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black and white logo&#10;&#10;AI-generated content may be incorrect.">
            <a:extLst>
              <a:ext uri="{FF2B5EF4-FFF2-40B4-BE49-F238E27FC236}">
                <a16:creationId xmlns:a16="http://schemas.microsoft.com/office/drawing/2014/main" id="{A9F1B476-29EB-A6DC-C57E-714B90138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7039" y="6406921"/>
            <a:ext cx="2216728" cy="36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314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3BC377-674F-BED4-342D-85A1BDF4AE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28A99-3A6B-E590-ACE9-CE0ACAD9B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Xilinx Alveo U55C FPGAs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4BC2CC-368F-ACEE-2027-9C42485CD1AF}"/>
              </a:ext>
            </a:extLst>
          </p:cNvPr>
          <p:cNvSpPr/>
          <p:nvPr/>
        </p:nvSpPr>
        <p:spPr>
          <a:xfrm>
            <a:off x="-825" y="6334331"/>
            <a:ext cx="12192825" cy="5203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Google Shape;160;p28">
            <a:extLst>
              <a:ext uri="{FF2B5EF4-FFF2-40B4-BE49-F238E27FC236}">
                <a16:creationId xmlns:a16="http://schemas.microsoft.com/office/drawing/2014/main" id="{353B255E-B55E-52B3-736A-674CD37FF24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551" y="6448601"/>
            <a:ext cx="1521107" cy="299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black and white logo&#10;&#10;AI-generated content may be incorrect.">
            <a:extLst>
              <a:ext uri="{FF2B5EF4-FFF2-40B4-BE49-F238E27FC236}">
                <a16:creationId xmlns:a16="http://schemas.microsoft.com/office/drawing/2014/main" id="{48512355-E18E-853D-01CD-D62AAB125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7039" y="6406921"/>
            <a:ext cx="2216728" cy="367767"/>
          </a:xfrm>
          <a:prstGeom prst="rect">
            <a:avLst/>
          </a:prstGeom>
        </p:spPr>
      </p:pic>
      <p:sp>
        <p:nvSpPr>
          <p:cNvPr id="9" name="Google Shape;311;p44">
            <a:extLst>
              <a:ext uri="{FF2B5EF4-FFF2-40B4-BE49-F238E27FC236}">
                <a16:creationId xmlns:a16="http://schemas.microsoft.com/office/drawing/2014/main" id="{0C90A8DA-31B8-71CB-B16A-EE59833E0D70}"/>
              </a:ext>
            </a:extLst>
          </p:cNvPr>
          <p:cNvSpPr txBox="1"/>
          <p:nvPr/>
        </p:nvSpPr>
        <p:spPr>
          <a:xfrm>
            <a:off x="813300" y="1689428"/>
            <a:ext cx="10565604" cy="4509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latin typeface="Teko SemiBold"/>
                <a:cs typeface="Teko SemiBold"/>
              </a:rPr>
              <a:t>1- Machine Learning and AI Acceleration: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latin typeface="Teko SemiBold"/>
                <a:cs typeface="Teko SemiBold"/>
              </a:rPr>
              <a:t>- hls4ml converts machine learning models into FPGA-ready HLS designs.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latin typeface="Teko SemiBold"/>
                <a:cs typeface="Teko SemiBold"/>
              </a:rPr>
              <a:t>- Optimizes machine learning algorithms for FPGA deployment.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latin typeface="Teko SemiBold"/>
                <a:cs typeface="Teko SemiBold"/>
              </a:rPr>
              <a:t>- Is open-source.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latin typeface="Teko SemiBold"/>
                <a:cs typeface="Teko SemiBold"/>
              </a:rPr>
              <a:t>2- FPGAs as SmartNICs</a:t>
            </a:r>
            <a:endParaRPr lang="en-US" sz="20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Teko SemiBold"/>
                <a:cs typeface="Teko SemiBold"/>
              </a:rPr>
              <a:t>- FPGAs are used as SmartNICs for customizable packet processing at high bandwidth (2x100Gbps).</a:t>
            </a:r>
            <a:endParaRPr lang="en-US" sz="20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Teko SemiBold"/>
                <a:cs typeface="Teko SemiBold"/>
              </a:rPr>
              <a:t>- Supports P4 programming for custom network processing.</a:t>
            </a:r>
            <a:endParaRPr lang="en-US" sz="20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Teko SemiBold"/>
                <a:cs typeface="Teko SemiBold"/>
              </a:rPr>
              <a:t>- Ideal for high-bandwidth, low-latency networking.</a:t>
            </a:r>
            <a:endParaRPr lang="en-US" sz="20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tx1"/>
              </a:solidFill>
              <a:latin typeface="Teko SemiBold"/>
              <a:cs typeface="Teko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563662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19A335-0833-73C9-4EE8-91876EC06B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CF25A-78A1-1645-606C-080DC0CDC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Xilinx Alveo U55C FPGAs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575D3A-A309-3AE8-6350-CEDEAB5DE3BA}"/>
              </a:ext>
            </a:extLst>
          </p:cNvPr>
          <p:cNvSpPr/>
          <p:nvPr/>
        </p:nvSpPr>
        <p:spPr>
          <a:xfrm>
            <a:off x="-825" y="6334331"/>
            <a:ext cx="12192825" cy="5203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Google Shape;160;p28">
            <a:extLst>
              <a:ext uri="{FF2B5EF4-FFF2-40B4-BE49-F238E27FC236}">
                <a16:creationId xmlns:a16="http://schemas.microsoft.com/office/drawing/2014/main" id="{C0784697-F72E-D440-CE54-0D8F082C88A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551" y="6448601"/>
            <a:ext cx="1521107" cy="299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black and white logo&#10;&#10;AI-generated content may be incorrect.">
            <a:extLst>
              <a:ext uri="{FF2B5EF4-FFF2-40B4-BE49-F238E27FC236}">
                <a16:creationId xmlns:a16="http://schemas.microsoft.com/office/drawing/2014/main" id="{3064588F-7AD8-6F32-5D37-420DBEE6E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7039" y="6406921"/>
            <a:ext cx="2216728" cy="367767"/>
          </a:xfrm>
          <a:prstGeom prst="rect">
            <a:avLst/>
          </a:prstGeom>
        </p:spPr>
      </p:pic>
      <p:sp>
        <p:nvSpPr>
          <p:cNvPr id="9" name="Google Shape;311;p44">
            <a:extLst>
              <a:ext uri="{FF2B5EF4-FFF2-40B4-BE49-F238E27FC236}">
                <a16:creationId xmlns:a16="http://schemas.microsoft.com/office/drawing/2014/main" id="{0AFD2F13-D49B-5D47-FAD0-507163FB8A15}"/>
              </a:ext>
            </a:extLst>
          </p:cNvPr>
          <p:cNvSpPr txBox="1"/>
          <p:nvPr/>
        </p:nvSpPr>
        <p:spPr>
          <a:xfrm>
            <a:off x="874365" y="1451138"/>
            <a:ext cx="5222533" cy="450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100" b="1" dirty="0">
                <a:solidFill>
                  <a:schemeClr val="tx1"/>
                </a:solidFill>
              </a:rPr>
              <a:t>PCI Express Interface</a:t>
            </a:r>
            <a:endParaRPr lang="en-US" sz="1100" dirty="0">
              <a:solidFill>
                <a:schemeClr val="tx1"/>
              </a:solidFill>
            </a:endParaRPr>
          </a:p>
          <a:p>
            <a:r>
              <a:rPr lang="en-US" sz="1100" dirty="0">
                <a:solidFill>
                  <a:schemeClr val="tx1"/>
                </a:solidFill>
              </a:rPr>
              <a:t> Gen3 x16 or 2 x Gen4 x8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Networking</a:t>
            </a:r>
            <a:endParaRPr lang="en-US" sz="1100" dirty="0">
              <a:solidFill>
                <a:schemeClr val="tx1"/>
              </a:solidFill>
            </a:endParaRPr>
          </a:p>
          <a:p>
            <a:r>
              <a:rPr lang="en-US" sz="1100" dirty="0">
                <a:solidFill>
                  <a:schemeClr val="tx1"/>
                </a:solidFill>
              </a:rPr>
              <a:t> 2 x QSFP28 connectors (100 Gb/s each)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Memory</a:t>
            </a:r>
            <a:endParaRPr lang="en-US" sz="1100" dirty="0">
              <a:solidFill>
                <a:schemeClr val="tx1"/>
              </a:solidFill>
            </a:endParaRPr>
          </a:p>
          <a:p>
            <a:r>
              <a:rPr lang="en-US" sz="1100" dirty="0">
                <a:solidFill>
                  <a:schemeClr val="tx1"/>
                </a:solidFill>
              </a:rPr>
              <a:t> 16 GB High-Bandwidth Memory (HBM2)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HBM2 Bandwidth</a:t>
            </a:r>
            <a:endParaRPr lang="en-US" sz="1100" dirty="0">
              <a:solidFill>
                <a:schemeClr val="tx1"/>
              </a:solidFill>
            </a:endParaRPr>
          </a:p>
          <a:p>
            <a:r>
              <a:rPr lang="en-US" sz="1100" dirty="0">
                <a:solidFill>
                  <a:schemeClr val="tx1"/>
                </a:solidFill>
              </a:rPr>
              <a:t> 460 GB/s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Internal SRAM Capacity</a:t>
            </a:r>
            <a:endParaRPr lang="en-US" sz="1100" dirty="0">
              <a:solidFill>
                <a:schemeClr val="tx1"/>
              </a:solidFill>
            </a:endParaRPr>
          </a:p>
          <a:p>
            <a:r>
              <a:rPr lang="en-US" sz="1100" dirty="0">
                <a:solidFill>
                  <a:schemeClr val="tx1"/>
                </a:solidFill>
              </a:rPr>
              <a:t> 43 MB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Internal SRAM Bandwidth</a:t>
            </a:r>
            <a:endParaRPr lang="en-US" sz="1100" dirty="0">
              <a:solidFill>
                <a:schemeClr val="tx1"/>
              </a:solidFill>
            </a:endParaRPr>
          </a:p>
          <a:p>
            <a:r>
              <a:rPr lang="en-US" sz="1100" dirty="0">
                <a:solidFill>
                  <a:schemeClr val="tx1"/>
                </a:solidFill>
              </a:rPr>
              <a:t> 35 TB/s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LUTs</a:t>
            </a:r>
            <a:endParaRPr lang="en-US" sz="1100" dirty="0">
              <a:solidFill>
                <a:schemeClr val="tx1"/>
              </a:solidFill>
            </a:endParaRPr>
          </a:p>
          <a:p>
            <a:r>
              <a:rPr lang="en-US" sz="1100" dirty="0">
                <a:solidFill>
                  <a:schemeClr val="tx1"/>
                </a:solidFill>
              </a:rPr>
              <a:t> 1,304,000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Registers</a:t>
            </a:r>
            <a:endParaRPr lang="en-US" sz="1100" dirty="0">
              <a:solidFill>
                <a:schemeClr val="tx1"/>
              </a:solidFill>
            </a:endParaRPr>
          </a:p>
          <a:p>
            <a:r>
              <a:rPr lang="en-US" sz="1100" dirty="0">
                <a:solidFill>
                  <a:schemeClr val="tx1"/>
                </a:solidFill>
              </a:rPr>
              <a:t> 2,607,000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DSP Slices</a:t>
            </a:r>
            <a:endParaRPr lang="en-US" sz="1100" dirty="0">
              <a:solidFill>
                <a:schemeClr val="tx1"/>
              </a:solidFill>
            </a:endParaRPr>
          </a:p>
          <a:p>
            <a:r>
              <a:rPr lang="en-US" sz="1100" dirty="0">
                <a:solidFill>
                  <a:schemeClr val="tx1"/>
                </a:solidFill>
              </a:rPr>
              <a:t> 9,024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Dimensions</a:t>
            </a:r>
            <a:endParaRPr lang="en-US" sz="1100" dirty="0">
              <a:solidFill>
                <a:schemeClr val="tx1"/>
              </a:solidFill>
            </a:endParaRPr>
          </a:p>
          <a:p>
            <a:r>
              <a:rPr lang="en-US" sz="1100" dirty="0">
                <a:solidFill>
                  <a:schemeClr val="tx1"/>
                </a:solidFill>
              </a:rPr>
              <a:t> Full Height, Half Length, Single Slot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Power</a:t>
            </a:r>
            <a:endParaRPr lang="en-US" sz="1100" dirty="0">
              <a:solidFill>
                <a:schemeClr val="tx1"/>
              </a:solidFill>
            </a:endParaRPr>
          </a:p>
          <a:p>
            <a:r>
              <a:rPr lang="en-US" sz="1100" dirty="0">
                <a:solidFill>
                  <a:schemeClr val="tx1"/>
                </a:solidFill>
              </a:rPr>
              <a:t> Maximum: 150W, Typical: 115W</a:t>
            </a:r>
          </a:p>
          <a:p>
            <a:endParaRPr lang="en-US" sz="1100" dirty="0">
              <a:solidFill>
                <a:schemeClr val="tx1"/>
              </a:solidFill>
            </a:endParaRP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pic>
        <p:nvPicPr>
          <p:cNvPr id="10" name="Picture 9" descr="Xilinx® Alveo™ U55C Accelerator Card - Passive - Part ID: A-U55C-P00G-PQ-G  - Colfax Direct">
            <a:extLst>
              <a:ext uri="{FF2B5EF4-FFF2-40B4-BE49-F238E27FC236}">
                <a16:creationId xmlns:a16="http://schemas.microsoft.com/office/drawing/2014/main" id="{01432FDF-9CA0-9E7D-1D53-8444D3688B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2115" y="2232442"/>
            <a:ext cx="3886197" cy="2937399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E19AA80-948A-BA01-568C-CE7918082127}"/>
              </a:ext>
            </a:extLst>
          </p:cNvPr>
          <p:cNvCxnSpPr/>
          <p:nvPr/>
        </p:nvCxnSpPr>
        <p:spPr>
          <a:xfrm>
            <a:off x="4383974" y="2266207"/>
            <a:ext cx="2375064" cy="11677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894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4867E-F444-2047-74A6-CDBD9D79CA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F72B1E-AB34-4598-8BB4-4060059A5B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</a:rPr>
              <a:t>6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F37FB0-5865-9865-09D9-93C76F30A2C5}"/>
              </a:ext>
            </a:extLst>
          </p:cNvPr>
          <p:cNvSpPr/>
          <p:nvPr/>
        </p:nvSpPr>
        <p:spPr>
          <a:xfrm>
            <a:off x="-825" y="6334331"/>
            <a:ext cx="12192825" cy="5203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Google Shape;160;p28">
            <a:extLst>
              <a:ext uri="{FF2B5EF4-FFF2-40B4-BE49-F238E27FC236}">
                <a16:creationId xmlns:a16="http://schemas.microsoft.com/office/drawing/2014/main" id="{D7883487-2D99-F0A2-FB79-E558B3F166B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551" y="6448601"/>
            <a:ext cx="1521107" cy="29956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314;p44">
            <a:extLst>
              <a:ext uri="{FF2B5EF4-FFF2-40B4-BE49-F238E27FC236}">
                <a16:creationId xmlns:a16="http://schemas.microsoft.com/office/drawing/2014/main" id="{23C661F3-D857-EF68-2E8C-1CF676F4932C}"/>
              </a:ext>
            </a:extLst>
          </p:cNvPr>
          <p:cNvSpPr txBox="1">
            <a:spLocks/>
          </p:cNvSpPr>
          <p:nvPr/>
        </p:nvSpPr>
        <p:spPr>
          <a:xfrm>
            <a:off x="11409045" y="5952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>
                <a:solidFill>
                  <a:srgbClr val="FFFFFF"/>
                </a:solidFill>
              </a:rPr>
              <a:pPr/>
              <a:t>6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18" name="Picture 17" descr="A black and white logo&#10;&#10;AI-generated content may be incorrect.">
            <a:extLst>
              <a:ext uri="{FF2B5EF4-FFF2-40B4-BE49-F238E27FC236}">
                <a16:creationId xmlns:a16="http://schemas.microsoft.com/office/drawing/2014/main" id="{07BCA5C4-F6AC-4840-D6D1-E2D135D6A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7039" y="6406921"/>
            <a:ext cx="2216728" cy="367767"/>
          </a:xfrm>
          <a:prstGeom prst="rect">
            <a:avLst/>
          </a:prstGeom>
        </p:spPr>
      </p:pic>
      <p:sp>
        <p:nvSpPr>
          <p:cNvPr id="22" name="Google Shape;311;p44">
            <a:extLst>
              <a:ext uri="{FF2B5EF4-FFF2-40B4-BE49-F238E27FC236}">
                <a16:creationId xmlns:a16="http://schemas.microsoft.com/office/drawing/2014/main" id="{5206E122-4EDF-FDBC-51F3-093A40D7AEF8}"/>
              </a:ext>
            </a:extLst>
          </p:cNvPr>
          <p:cNvSpPr txBox="1"/>
          <p:nvPr/>
        </p:nvSpPr>
        <p:spPr>
          <a:xfrm>
            <a:off x="838080" y="393904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4400" err="1">
                <a:latin typeface="Aptos Display"/>
                <a:cs typeface="Teko SemiBold"/>
              </a:rPr>
              <a:t>ESnet</a:t>
            </a:r>
            <a:r>
              <a:rPr lang="en-US" sz="4400" dirty="0">
                <a:latin typeface="Aptos Display"/>
                <a:cs typeface="Teko SemiBold"/>
              </a:rPr>
              <a:t> P4 </a:t>
            </a:r>
            <a:r>
              <a:rPr lang="en-US" sz="4400" err="1">
                <a:latin typeface="Aptos Display"/>
                <a:cs typeface="Teko SemiBold"/>
              </a:rPr>
              <a:t>SmartNIC</a:t>
            </a:r>
            <a:endParaRPr lang="en-US" sz="4400">
              <a:latin typeface="Aptos Display"/>
            </a:endParaRPr>
          </a:p>
        </p:txBody>
      </p:sp>
      <p:sp>
        <p:nvSpPr>
          <p:cNvPr id="24" name="Google Shape;311;p44">
            <a:extLst>
              <a:ext uri="{FF2B5EF4-FFF2-40B4-BE49-F238E27FC236}">
                <a16:creationId xmlns:a16="http://schemas.microsoft.com/office/drawing/2014/main" id="{75F21FDD-51C0-A956-34C7-4776DD25D1BA}"/>
              </a:ext>
            </a:extLst>
          </p:cNvPr>
          <p:cNvSpPr txBox="1"/>
          <p:nvPr/>
        </p:nvSpPr>
        <p:spPr>
          <a:xfrm>
            <a:off x="829009" y="1723280"/>
            <a:ext cx="10565604" cy="4509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b="1" dirty="0">
                <a:latin typeface="Teko SemiBold"/>
                <a:ea typeface="Calibri"/>
                <a:cs typeface="Calibri"/>
              </a:rPr>
              <a:t>-  </a:t>
            </a:r>
            <a:r>
              <a:rPr lang="en-US" sz="2400" b="1" err="1">
                <a:latin typeface="Teko SemiBold"/>
                <a:ea typeface="Calibri"/>
                <a:cs typeface="Calibri"/>
              </a:rPr>
              <a:t>ESnet</a:t>
            </a:r>
            <a:r>
              <a:rPr lang="en-US" sz="2400" b="1" dirty="0">
                <a:latin typeface="Teko SemiBold"/>
                <a:ea typeface="Calibri"/>
                <a:cs typeface="Calibri"/>
              </a:rPr>
              <a:t> </a:t>
            </a:r>
            <a:r>
              <a:rPr lang="en-US" sz="2400" b="1" err="1">
                <a:latin typeface="Teko SemiBold"/>
                <a:ea typeface="Calibri"/>
                <a:cs typeface="Calibri"/>
              </a:rPr>
              <a:t>SmartNIC</a:t>
            </a:r>
            <a:r>
              <a:rPr lang="en-US" sz="2400" b="1" dirty="0">
                <a:latin typeface="Teko SemiBold"/>
                <a:ea typeface="Calibri"/>
                <a:cs typeface="Calibri"/>
              </a:rPr>
              <a:t> framework provides an</a:t>
            </a:r>
            <a:br>
              <a:rPr lang="en-US" sz="2400" b="1" dirty="0">
                <a:latin typeface="Teko SemiBold"/>
                <a:ea typeface="Calibri"/>
                <a:cs typeface="Calibri"/>
              </a:rPr>
            </a:br>
            <a:r>
              <a:rPr lang="en-US" sz="2400" b="1" dirty="0">
                <a:latin typeface="Teko SemiBold"/>
                <a:ea typeface="Calibri"/>
                <a:cs typeface="Calibri"/>
              </a:rPr>
              <a:t>entire workflow for Xilinx Alveo FPGAs.</a:t>
            </a:r>
            <a:endParaRPr lang="en-US" sz="2400">
              <a:latin typeface="Teko SemiBold"/>
            </a:endParaRPr>
          </a:p>
          <a:p>
            <a:r>
              <a:rPr lang="en-US" sz="2400" b="1" dirty="0">
                <a:latin typeface="Teko SemiBold"/>
                <a:ea typeface="Calibri"/>
                <a:cs typeface="Teko SemiBold"/>
              </a:rPr>
              <a:t>- </a:t>
            </a:r>
            <a:r>
              <a:rPr lang="en-US" sz="2400" b="1" dirty="0">
                <a:latin typeface="Teko SemiBold"/>
                <a:ea typeface="Calibri"/>
                <a:cs typeface="Calibri"/>
              </a:rPr>
              <a:t>It is open-source (on </a:t>
            </a:r>
            <a:r>
              <a:rPr lang="en-US" sz="2400" b="1" err="1">
                <a:latin typeface="Teko SemiBold"/>
                <a:ea typeface="Calibri"/>
                <a:cs typeface="Calibri"/>
              </a:rPr>
              <a:t>github</a:t>
            </a:r>
            <a:r>
              <a:rPr lang="en-US" sz="2400" b="1" dirty="0">
                <a:latin typeface="Teko SemiBold"/>
                <a:ea typeface="Calibri"/>
                <a:cs typeface="Calibri"/>
              </a:rPr>
              <a:t>).</a:t>
            </a:r>
            <a:endParaRPr lang="en-US" sz="2400">
              <a:latin typeface="Teko SemiBold"/>
            </a:endParaRPr>
          </a:p>
          <a:p>
            <a:r>
              <a:rPr lang="en-US" sz="2400" b="1" dirty="0">
                <a:latin typeface="Teko SemiBold"/>
                <a:ea typeface="Calibri"/>
                <a:cs typeface="Teko SemiBold"/>
              </a:rPr>
              <a:t>- </a:t>
            </a:r>
            <a:r>
              <a:rPr lang="en-US" sz="2400" b="1" dirty="0">
                <a:latin typeface="Teko SemiBold"/>
                <a:ea typeface="Calibri"/>
                <a:cs typeface="Calibri"/>
              </a:rPr>
              <a:t>It seamlessly integrates Xilinx tools along</a:t>
            </a:r>
            <a:br>
              <a:rPr lang="en-US" sz="2400" b="1" dirty="0">
                <a:latin typeface="Teko SemiBold"/>
                <a:ea typeface="Calibri"/>
                <a:cs typeface="Calibri"/>
              </a:rPr>
            </a:br>
            <a:r>
              <a:rPr lang="en-US" sz="2400" b="1" dirty="0">
                <a:latin typeface="Teko SemiBold"/>
                <a:ea typeface="Calibri"/>
                <a:cs typeface="Calibri"/>
              </a:rPr>
              <a:t>with various tools like DPDK to provide an</a:t>
            </a:r>
            <a:br>
              <a:rPr lang="en-US" sz="2400" b="1" dirty="0">
                <a:latin typeface="Teko SemiBold"/>
                <a:ea typeface="Calibri"/>
                <a:cs typeface="Calibri"/>
              </a:rPr>
            </a:br>
            <a:r>
              <a:rPr lang="en-US" sz="2400" b="1" dirty="0">
                <a:latin typeface="Teko SemiBold"/>
                <a:ea typeface="Calibri"/>
                <a:cs typeface="Calibri"/>
              </a:rPr>
              <a:t>easy way of programming Alveo FPGAs as</a:t>
            </a:r>
            <a:br>
              <a:rPr lang="en-US" sz="2400" b="1" dirty="0">
                <a:latin typeface="Teko SemiBold"/>
                <a:ea typeface="Calibri"/>
                <a:cs typeface="Calibri"/>
              </a:rPr>
            </a:br>
            <a:r>
              <a:rPr lang="en-US" sz="2400" b="1" dirty="0">
                <a:latin typeface="Teko SemiBold"/>
                <a:ea typeface="Calibri"/>
                <a:cs typeface="Calibri"/>
              </a:rPr>
              <a:t>SmartNICs.</a:t>
            </a:r>
            <a:endParaRPr lang="en-US" sz="2400">
              <a:latin typeface="Teko SemiBold"/>
              <a:ea typeface="Calibri"/>
              <a:cs typeface="Calibri"/>
            </a:endParaRPr>
          </a:p>
          <a:p>
            <a:r>
              <a:rPr lang="en-US" sz="2400" b="1" dirty="0">
                <a:latin typeface="Teko SemiBold"/>
                <a:ea typeface="Calibri"/>
                <a:cs typeface="Teko SemiBold"/>
              </a:rPr>
              <a:t>- </a:t>
            </a:r>
            <a:r>
              <a:rPr lang="en-US" sz="2400" b="1" dirty="0">
                <a:latin typeface="Teko SemiBold"/>
                <a:ea typeface="Calibri"/>
                <a:cs typeface="Calibri"/>
              </a:rPr>
              <a:t>Various debugging, testing and</a:t>
            </a:r>
            <a:br>
              <a:rPr lang="en-US" sz="2400" b="1" dirty="0">
                <a:latin typeface="Teko SemiBold"/>
                <a:ea typeface="Calibri"/>
                <a:cs typeface="Calibri"/>
              </a:rPr>
            </a:br>
            <a:r>
              <a:rPr lang="en-US" sz="2400" b="1" dirty="0">
                <a:latin typeface="Teko SemiBold"/>
                <a:ea typeface="Calibri"/>
                <a:cs typeface="Calibri"/>
              </a:rPr>
              <a:t>simulating tools.</a:t>
            </a:r>
            <a:endParaRPr lang="en-US" sz="2400">
              <a:latin typeface="Teko SemiBold"/>
              <a:ea typeface="Calibri"/>
              <a:cs typeface="Calibri"/>
            </a:endParaRPr>
          </a:p>
          <a:p>
            <a:r>
              <a:rPr lang="en-US" sz="2400" b="1" dirty="0">
                <a:latin typeface="Teko SemiBold"/>
                <a:ea typeface="Calibri"/>
                <a:cs typeface="Teko SemiBold"/>
              </a:rPr>
              <a:t>- </a:t>
            </a:r>
            <a:r>
              <a:rPr lang="en-US" sz="2400" b="1" dirty="0">
                <a:latin typeface="Teko SemiBold"/>
                <a:ea typeface="Calibri"/>
                <a:cs typeface="Calibri"/>
              </a:rPr>
              <a:t>Containerized environment that makes</a:t>
            </a:r>
            <a:br>
              <a:rPr lang="en-US" sz="2400" b="1" dirty="0">
                <a:latin typeface="Teko SemiBold"/>
                <a:ea typeface="Calibri"/>
                <a:cs typeface="Calibri"/>
              </a:rPr>
            </a:br>
            <a:r>
              <a:rPr lang="en-US" sz="2400" b="1" dirty="0">
                <a:latin typeface="Teko SemiBold"/>
                <a:ea typeface="Calibri"/>
                <a:cs typeface="Calibri"/>
              </a:rPr>
              <a:t>it as easy as plug-and-play for P4 on FPGAs.</a:t>
            </a:r>
            <a:endParaRPr lang="en-US" sz="2400">
              <a:latin typeface="Teko SemiBold"/>
              <a:ea typeface="Calibri"/>
              <a:cs typeface="Calibri"/>
            </a:endParaRPr>
          </a:p>
          <a:p>
            <a:pPr>
              <a:lnSpc>
                <a:spcPct val="150000"/>
              </a:lnSpc>
            </a:pPr>
            <a:br>
              <a:rPr lang="en-US" dirty="0"/>
            </a:br>
            <a:endParaRPr lang="en-US" sz="2400">
              <a:latin typeface="Teko SemiBold"/>
            </a:endParaRP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561C747-C12C-E78B-FB57-EF78DFF8A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046" y="2179637"/>
            <a:ext cx="4935764" cy="322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3282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7D53CF-8E37-6D29-5AA3-8BA3B1AF54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13EB12-E2D6-2654-9BAD-32AF7BF3E0D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</a:rPr>
              <a:t>7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98EA4A-B449-C778-72AE-943456614D0E}"/>
              </a:ext>
            </a:extLst>
          </p:cNvPr>
          <p:cNvSpPr/>
          <p:nvPr/>
        </p:nvSpPr>
        <p:spPr>
          <a:xfrm>
            <a:off x="-825" y="6334331"/>
            <a:ext cx="12192825" cy="5203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Google Shape;160;p28">
            <a:extLst>
              <a:ext uri="{FF2B5EF4-FFF2-40B4-BE49-F238E27FC236}">
                <a16:creationId xmlns:a16="http://schemas.microsoft.com/office/drawing/2014/main" id="{1920EFD5-F737-837E-EA86-C5628E468AF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551" y="6448601"/>
            <a:ext cx="1521107" cy="29956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314;p44">
            <a:extLst>
              <a:ext uri="{FF2B5EF4-FFF2-40B4-BE49-F238E27FC236}">
                <a16:creationId xmlns:a16="http://schemas.microsoft.com/office/drawing/2014/main" id="{3627E174-5084-13D1-8FC9-A1DB463030AD}"/>
              </a:ext>
            </a:extLst>
          </p:cNvPr>
          <p:cNvSpPr txBox="1">
            <a:spLocks/>
          </p:cNvSpPr>
          <p:nvPr/>
        </p:nvSpPr>
        <p:spPr>
          <a:xfrm>
            <a:off x="11409045" y="5952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>
                <a:solidFill>
                  <a:srgbClr val="FFFFFF"/>
                </a:solidFill>
              </a:rPr>
              <a:pPr/>
              <a:t>7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18" name="Picture 17" descr="A black and white logo&#10;&#10;AI-generated content may be incorrect.">
            <a:extLst>
              <a:ext uri="{FF2B5EF4-FFF2-40B4-BE49-F238E27FC236}">
                <a16:creationId xmlns:a16="http://schemas.microsoft.com/office/drawing/2014/main" id="{76B29A43-3593-58F2-7ED5-45E29C887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7039" y="6406921"/>
            <a:ext cx="2216728" cy="367767"/>
          </a:xfrm>
          <a:prstGeom prst="rect">
            <a:avLst/>
          </a:prstGeom>
        </p:spPr>
      </p:pic>
      <p:sp>
        <p:nvSpPr>
          <p:cNvPr id="22" name="Google Shape;311;p44">
            <a:extLst>
              <a:ext uri="{FF2B5EF4-FFF2-40B4-BE49-F238E27FC236}">
                <a16:creationId xmlns:a16="http://schemas.microsoft.com/office/drawing/2014/main" id="{7EE67AF0-92A4-966F-EC12-7E211532A834}"/>
              </a:ext>
            </a:extLst>
          </p:cNvPr>
          <p:cNvSpPr txBox="1"/>
          <p:nvPr/>
        </p:nvSpPr>
        <p:spPr>
          <a:xfrm>
            <a:off x="838080" y="393904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5400" err="1">
                <a:latin typeface="Aptos Display"/>
                <a:cs typeface="Teko SemiBold"/>
              </a:rPr>
              <a:t>ESnet</a:t>
            </a:r>
            <a:r>
              <a:rPr lang="en-US" sz="5400" dirty="0">
                <a:latin typeface="Aptos Display"/>
                <a:cs typeface="Teko SemiBold"/>
              </a:rPr>
              <a:t> P4 </a:t>
            </a:r>
            <a:r>
              <a:rPr lang="en-US" sz="5400" err="1">
                <a:latin typeface="Aptos Display"/>
                <a:cs typeface="Teko SemiBold"/>
              </a:rPr>
              <a:t>SmartNIC</a:t>
            </a:r>
            <a:endParaRPr lang="en-US">
              <a:latin typeface="Aptos Display"/>
            </a:endParaRPr>
          </a:p>
        </p:txBody>
      </p:sp>
      <p:pic>
        <p:nvPicPr>
          <p:cNvPr id="5" name="Picture 4" descr="A diagram of a software framework&#10;&#10;AI-generated content may be incorrect.">
            <a:extLst>
              <a:ext uri="{FF2B5EF4-FFF2-40B4-BE49-F238E27FC236}">
                <a16:creationId xmlns:a16="http://schemas.microsoft.com/office/drawing/2014/main" id="{77A81B2F-06D4-DC01-EDCA-D1646A516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303" y="1875518"/>
            <a:ext cx="5625646" cy="2338160"/>
          </a:xfrm>
          <a:prstGeom prst="rect">
            <a:avLst/>
          </a:prstGeom>
        </p:spPr>
      </p:pic>
      <p:pic>
        <p:nvPicPr>
          <p:cNvPr id="7" name="Picture 6" descr="A diagram of a network&#10;&#10;AI-generated content may be incorrect.">
            <a:extLst>
              <a:ext uri="{FF2B5EF4-FFF2-40B4-BE49-F238E27FC236}">
                <a16:creationId xmlns:a16="http://schemas.microsoft.com/office/drawing/2014/main" id="{A6568478-0C96-CCB0-F388-117F3E1A66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9392" y="1873250"/>
            <a:ext cx="5301342" cy="23322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C5A7F0-FA3D-470A-428B-FECA89563A67}"/>
              </a:ext>
            </a:extLst>
          </p:cNvPr>
          <p:cNvSpPr txBox="1"/>
          <p:nvPr/>
        </p:nvSpPr>
        <p:spPr>
          <a:xfrm>
            <a:off x="451757" y="4806042"/>
            <a:ext cx="772341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hlinkClick r:id="rId6"/>
              </a:rPr>
              <a:t>https://docs.nrp.ai/userdocs/fpgas/esnet/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96535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CA6F22-87C8-17F0-D11B-FAFA01EFC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4C93D-BACE-F6A2-36D2-E8BB6A3E6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5024" y="2231290"/>
            <a:ext cx="10221951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+mj-lt"/>
                <a:cs typeface="+mj-lt"/>
              </a:rPr>
              <a:t>Hands-On</a:t>
            </a:r>
            <a:br>
              <a:rPr lang="en-US" dirty="0">
                <a:ea typeface="+mj-lt"/>
                <a:cs typeface="+mj-lt"/>
              </a:rPr>
            </a:br>
            <a:br>
              <a:rPr lang="en-US" dirty="0">
                <a:ea typeface="+mj-lt"/>
                <a:cs typeface="+mj-lt"/>
              </a:rPr>
            </a:br>
            <a:r>
              <a:rPr lang="en-US" sz="4400" dirty="0">
                <a:ea typeface="+mj-lt"/>
                <a:cs typeface="+mj-lt"/>
                <a:hlinkClick r:id="rId2"/>
              </a:rPr>
              <a:t>https://github.com/nrp-nautilus/esnet-smartnic/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B19357-C91F-E2EF-3F1F-71833722C0A3}"/>
              </a:ext>
            </a:extLst>
          </p:cNvPr>
          <p:cNvSpPr/>
          <p:nvPr/>
        </p:nvSpPr>
        <p:spPr>
          <a:xfrm>
            <a:off x="-825" y="6334331"/>
            <a:ext cx="12192825" cy="5203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7" name="Google Shape;160;p28">
            <a:extLst>
              <a:ext uri="{FF2B5EF4-FFF2-40B4-BE49-F238E27FC236}">
                <a16:creationId xmlns:a16="http://schemas.microsoft.com/office/drawing/2014/main" id="{A7A2009F-3BBA-2506-49C8-1E7BA796765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551" y="6448601"/>
            <a:ext cx="1521107" cy="299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A black and white logo&#10;&#10;AI-generated content may be incorrect.">
            <a:extLst>
              <a:ext uri="{FF2B5EF4-FFF2-40B4-BE49-F238E27FC236}">
                <a16:creationId xmlns:a16="http://schemas.microsoft.com/office/drawing/2014/main" id="{F809752F-D5EB-C43A-5A41-F60808B299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7039" y="6406921"/>
            <a:ext cx="2216728" cy="36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112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F5DEBF-B05C-605F-48B6-EF4DE8A94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AEC04-9026-926A-7992-F6D9FA8FE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Future Direction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C9446-E2E0-E359-25E9-DDB1A9FBF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Establishing a high-level approach to running P4 programs on FPGAs</a:t>
            </a:r>
          </a:p>
          <a:p>
            <a:r>
              <a:rPr lang="en-US" sz="2400" dirty="0">
                <a:ea typeface="+mn-lt"/>
                <a:cs typeface="+mn-lt"/>
              </a:rPr>
              <a:t>High-level approach to establishing L2 paths (</a:t>
            </a:r>
            <a:r>
              <a:rPr lang="en-US" sz="2400" err="1">
                <a:ea typeface="+mn-lt"/>
                <a:cs typeface="+mn-lt"/>
              </a:rPr>
              <a:t>ESnet</a:t>
            </a:r>
            <a:r>
              <a:rPr lang="en-US" sz="2400" dirty="0">
                <a:ea typeface="+mn-lt"/>
                <a:cs typeface="+mn-lt"/>
              </a:rPr>
              <a:t> SENSE)</a:t>
            </a:r>
          </a:p>
          <a:p>
            <a:r>
              <a:rPr lang="en-US" sz="2400" dirty="0">
                <a:ea typeface="+mn-lt"/>
                <a:cs typeface="+mn-lt"/>
              </a:rPr>
              <a:t>One-stop environment for joint NRP/FABIRC Experiments</a:t>
            </a:r>
          </a:p>
          <a:p>
            <a:r>
              <a:rPr lang="en-US" sz="2400" dirty="0">
                <a:ea typeface="+mn-lt"/>
                <a:cs typeface="+mn-lt"/>
              </a:rPr>
              <a:t>Pipeline for compiling P4 using CI/CD</a:t>
            </a:r>
          </a:p>
          <a:p>
            <a:r>
              <a:rPr lang="en-US" sz="2400" dirty="0">
                <a:ea typeface="+mn-lt"/>
                <a:cs typeface="+mn-lt"/>
              </a:rPr>
              <a:t>Future talks/tutorials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323429-CD79-402E-70E0-2934D333DCA5}"/>
              </a:ext>
            </a:extLst>
          </p:cNvPr>
          <p:cNvSpPr/>
          <p:nvPr/>
        </p:nvSpPr>
        <p:spPr>
          <a:xfrm>
            <a:off x="-825" y="6334331"/>
            <a:ext cx="12192825" cy="5203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Google Shape;160;p28">
            <a:extLst>
              <a:ext uri="{FF2B5EF4-FFF2-40B4-BE49-F238E27FC236}">
                <a16:creationId xmlns:a16="http://schemas.microsoft.com/office/drawing/2014/main" id="{47F24C9F-FE15-9C55-41AA-4FB64593BCD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551" y="6448601"/>
            <a:ext cx="1521107" cy="299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black and white logo&#10;&#10;AI-generated content may be incorrect.">
            <a:extLst>
              <a:ext uri="{FF2B5EF4-FFF2-40B4-BE49-F238E27FC236}">
                <a16:creationId xmlns:a16="http://schemas.microsoft.com/office/drawing/2014/main" id="{0B8F8E4E-FCB2-2DB5-F567-F2DD5692E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7039" y="6406921"/>
            <a:ext cx="2216728" cy="36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152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ESnet SmartNIC Tutorial </vt:lpstr>
      <vt:lpstr>The National Research Platform</vt:lpstr>
      <vt:lpstr>Xilinx Alveo U55C FPGAs</vt:lpstr>
      <vt:lpstr>Xilinx Alveo U55C FPGAs</vt:lpstr>
      <vt:lpstr>Xilinx Alveo U55C FPGAs</vt:lpstr>
      <vt:lpstr>PowerPoint Presentation</vt:lpstr>
      <vt:lpstr>PowerPoint Presentation</vt:lpstr>
      <vt:lpstr>Hands-On  https://github.com/nrp-nautilus/esnet-smartnic/</vt:lpstr>
      <vt:lpstr>Future Direction</vt:lpstr>
      <vt:lpstr>Q&amp;A</vt:lpstr>
      <vt:lpstr>For more information: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191</cp:revision>
  <dcterms:created xsi:type="dcterms:W3CDTF">2025-03-02T14:51:35Z</dcterms:created>
  <dcterms:modified xsi:type="dcterms:W3CDTF">2025-03-05T15:57:07Z</dcterms:modified>
</cp:coreProperties>
</file>