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28"/>
  </p:notesMasterIdLst>
  <p:sldIdLst>
    <p:sldId id="1099" r:id="rId3"/>
    <p:sldId id="295" r:id="rId4"/>
    <p:sldId id="1054" r:id="rId5"/>
    <p:sldId id="1053" r:id="rId6"/>
    <p:sldId id="1071" r:id="rId7"/>
    <p:sldId id="1102" r:id="rId8"/>
    <p:sldId id="1070" r:id="rId9"/>
    <p:sldId id="1066" r:id="rId10"/>
    <p:sldId id="1091" r:id="rId11"/>
    <p:sldId id="1092" r:id="rId12"/>
    <p:sldId id="1100" r:id="rId13"/>
    <p:sldId id="1093" r:id="rId14"/>
    <p:sldId id="1094" r:id="rId15"/>
    <p:sldId id="1095" r:id="rId16"/>
    <p:sldId id="1101" r:id="rId17"/>
    <p:sldId id="1096" r:id="rId18"/>
    <p:sldId id="1097" r:id="rId19"/>
    <p:sldId id="1098" r:id="rId20"/>
    <p:sldId id="1103" r:id="rId21"/>
    <p:sldId id="1104" r:id="rId22"/>
    <p:sldId id="1105" r:id="rId23"/>
    <p:sldId id="1106" r:id="rId24"/>
    <p:sldId id="1107" r:id="rId25"/>
    <p:sldId id="1108" r:id="rId26"/>
    <p:sldId id="10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FFFFFF"/>
    <a:srgbClr val="A0BACA"/>
    <a:srgbClr val="1EB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09"/>
    <p:restoredTop sz="94635"/>
  </p:normalViewPr>
  <p:slideViewPr>
    <p:cSldViewPr snapToGrid="0">
      <p:cViewPr varScale="1">
        <p:scale>
          <a:sx n="143" d="100"/>
          <a:sy n="143" d="100"/>
        </p:scale>
        <p:origin x="24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D252-D1EF-AD49-942C-4E92CAE2F333}"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161B-68DF-BC4D-B828-600649CC0749}" type="slidenum">
              <a:rPr lang="en-US" smtClean="0"/>
              <a:t>‹#›</a:t>
            </a:fld>
            <a:endParaRPr lang="en-US"/>
          </a:p>
        </p:txBody>
      </p:sp>
    </p:spTree>
    <p:extLst>
      <p:ext uri="{BB962C8B-B14F-4D97-AF65-F5344CB8AC3E}">
        <p14:creationId xmlns:p14="http://schemas.microsoft.com/office/powerpoint/2010/main" val="87879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6CC3EDCD-CD37-78B4-F905-18C613A3B7C8}"/>
            </a:ext>
          </a:extLst>
        </p:cNvPr>
        <p:cNvGrpSpPr/>
        <p:nvPr/>
      </p:nvGrpSpPr>
      <p:grpSpPr>
        <a:xfrm>
          <a:off x="0" y="0"/>
          <a:ext cx="0" cy="0"/>
          <a:chOff x="0" y="0"/>
          <a:chExt cx="0" cy="0"/>
        </a:xfrm>
      </p:grpSpPr>
      <p:sp>
        <p:nvSpPr>
          <p:cNvPr id="152" name="Google Shape;152;p1:notes">
            <a:extLst>
              <a:ext uri="{FF2B5EF4-FFF2-40B4-BE49-F238E27FC236}">
                <a16:creationId xmlns:a16="http://schemas.microsoft.com/office/drawing/2014/main" id="{CD7227FA-AAEB-86B1-5054-2EC4FF25521B}"/>
              </a:ext>
            </a:extLst>
          </p:cNvPr>
          <p:cNvSpPr txBox="1">
            <a:spLocks noGrp="1"/>
          </p:cNvSpPr>
          <p:nvPr>
            <p:ph type="body" idx="1"/>
          </p:nvPr>
        </p:nvSpPr>
        <p:spPr>
          <a:xfrm>
            <a:off x="725150" y="4530400"/>
            <a:ext cx="5801350" cy="4291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a:extLst>
              <a:ext uri="{FF2B5EF4-FFF2-40B4-BE49-F238E27FC236}">
                <a16:creationId xmlns:a16="http://schemas.microsoft.com/office/drawing/2014/main" id="{20477792-233A-7D97-DF3A-A4F155C8512F}"/>
              </a:ext>
            </a:extLst>
          </p:cNvPr>
          <p:cNvSpPr>
            <a:spLocks noGrp="1" noRot="1" noChangeAspect="1"/>
          </p:cNvSpPr>
          <p:nvPr>
            <p:ph type="sldImg" idx="2"/>
          </p:nvPr>
        </p:nvSpPr>
        <p:spPr>
          <a:xfrm>
            <a:off x="447675" y="715963"/>
            <a:ext cx="6356350" cy="3576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41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725150" y="4530400"/>
            <a:ext cx="5801350" cy="4291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447675" y="715963"/>
            <a:ext cx="6356350" cy="3576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0260849D-925B-CF01-06C5-181124E3CF13}"/>
            </a:ext>
          </a:extLst>
        </p:cNvPr>
        <p:cNvGrpSpPr/>
        <p:nvPr/>
      </p:nvGrpSpPr>
      <p:grpSpPr>
        <a:xfrm>
          <a:off x="0" y="0"/>
          <a:ext cx="0" cy="0"/>
          <a:chOff x="0" y="0"/>
          <a:chExt cx="0" cy="0"/>
        </a:xfrm>
      </p:grpSpPr>
      <p:sp>
        <p:nvSpPr>
          <p:cNvPr id="81" name="Google Shape;81;g356c3f1a739_0_2073:notes">
            <a:extLst>
              <a:ext uri="{FF2B5EF4-FFF2-40B4-BE49-F238E27FC236}">
                <a16:creationId xmlns:a16="http://schemas.microsoft.com/office/drawing/2014/main" id="{82D67F1C-F39D-A102-6BA4-12666B793DB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356c3f1a739_0_2073:notes">
            <a:extLst>
              <a:ext uri="{FF2B5EF4-FFF2-40B4-BE49-F238E27FC236}">
                <a16:creationId xmlns:a16="http://schemas.microsoft.com/office/drawing/2014/main" id="{A2569BA2-C4EA-7ED2-7538-5829719254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0083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6A471FC8-BC7E-4EBB-591C-9E0C0956D472}"/>
            </a:ext>
          </a:extLst>
        </p:cNvPr>
        <p:cNvGrpSpPr/>
        <p:nvPr/>
      </p:nvGrpSpPr>
      <p:grpSpPr>
        <a:xfrm>
          <a:off x="0" y="0"/>
          <a:ext cx="0" cy="0"/>
          <a:chOff x="0" y="0"/>
          <a:chExt cx="0" cy="0"/>
        </a:xfrm>
      </p:grpSpPr>
      <p:sp>
        <p:nvSpPr>
          <p:cNvPr id="81" name="Google Shape;81;g356c3f1a739_0_2073:notes">
            <a:extLst>
              <a:ext uri="{FF2B5EF4-FFF2-40B4-BE49-F238E27FC236}">
                <a16:creationId xmlns:a16="http://schemas.microsoft.com/office/drawing/2014/main" id="{75BDFA20-AD55-5198-48DF-1020319FD8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356c3f1a739_0_2073:notes">
            <a:extLst>
              <a:ext uri="{FF2B5EF4-FFF2-40B4-BE49-F238E27FC236}">
                <a16:creationId xmlns:a16="http://schemas.microsoft.com/office/drawing/2014/main" id="{D06FC3B5-316B-D450-0C15-982A218756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77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FCCCAB2A-6EF2-05A5-39F0-142CB26E01E1}"/>
            </a:ext>
          </a:extLst>
        </p:cNvPr>
        <p:cNvGrpSpPr/>
        <p:nvPr/>
      </p:nvGrpSpPr>
      <p:grpSpPr>
        <a:xfrm>
          <a:off x="0" y="0"/>
          <a:ext cx="0" cy="0"/>
          <a:chOff x="0" y="0"/>
          <a:chExt cx="0" cy="0"/>
        </a:xfrm>
      </p:grpSpPr>
      <p:sp>
        <p:nvSpPr>
          <p:cNvPr id="75" name="Google Shape;75;g356c2a52386_1_181:notes">
            <a:extLst>
              <a:ext uri="{FF2B5EF4-FFF2-40B4-BE49-F238E27FC236}">
                <a16:creationId xmlns:a16="http://schemas.microsoft.com/office/drawing/2014/main" id="{2ACE63CC-D6DD-2A8D-ABBB-B6AA433F2C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g356c2a52386_1_181:notes">
            <a:extLst>
              <a:ext uri="{FF2B5EF4-FFF2-40B4-BE49-F238E27FC236}">
                <a16:creationId xmlns:a16="http://schemas.microsoft.com/office/drawing/2014/main" id="{3D9DC7D1-46D8-1828-6E5C-BA18C101B6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972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87B37547-B006-7A83-6850-5A0F7912AB0C}"/>
            </a:ext>
          </a:extLst>
        </p:cNvPr>
        <p:cNvGrpSpPr/>
        <p:nvPr/>
      </p:nvGrpSpPr>
      <p:grpSpPr>
        <a:xfrm>
          <a:off x="0" y="0"/>
          <a:ext cx="0" cy="0"/>
          <a:chOff x="0" y="0"/>
          <a:chExt cx="0" cy="0"/>
        </a:xfrm>
      </p:grpSpPr>
      <p:sp>
        <p:nvSpPr>
          <p:cNvPr id="75" name="Google Shape;75;g356c2a52386_1_181:notes">
            <a:extLst>
              <a:ext uri="{FF2B5EF4-FFF2-40B4-BE49-F238E27FC236}">
                <a16:creationId xmlns:a16="http://schemas.microsoft.com/office/drawing/2014/main" id="{098988BB-E334-1C22-317B-9BC1A25AF9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g356c2a52386_1_181:notes">
            <a:extLst>
              <a:ext uri="{FF2B5EF4-FFF2-40B4-BE49-F238E27FC236}">
                <a16:creationId xmlns:a16="http://schemas.microsoft.com/office/drawing/2014/main" id="{5FDBFDF3-C500-8519-99F1-788AB92510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123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5"/>
        <p:cNvGrpSpPr/>
        <p:nvPr/>
      </p:nvGrpSpPr>
      <p:grpSpPr>
        <a:xfrm>
          <a:off x="0" y="0"/>
          <a:ext cx="0" cy="0"/>
          <a:chOff x="0" y="0"/>
          <a:chExt cx="0" cy="0"/>
        </a:xfrm>
      </p:grpSpPr>
      <p:sp>
        <p:nvSpPr>
          <p:cNvPr id="16" name="Google Shape;16;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48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6248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2"/>
          <p:cNvSpPr txBox="1">
            <a:spLocks noGrp="1"/>
          </p:cNvSpPr>
          <p:nvPr>
            <p:ph type="body" idx="2"/>
          </p:nvPr>
        </p:nvSpPr>
        <p:spPr>
          <a:xfrm>
            <a:off x="8903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2"/>
          <p:cNvSpPr txBox="1">
            <a:spLocks noGrp="1"/>
          </p:cNvSpPr>
          <p:nvPr>
            <p:ph type="body" idx="3"/>
          </p:nvPr>
        </p:nvSpPr>
        <p:spPr>
          <a:xfrm>
            <a:off x="6248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2"/>
          <p:cNvSpPr txBox="1">
            <a:spLocks noGrp="1"/>
          </p:cNvSpPr>
          <p:nvPr>
            <p:ph type="body" idx="4"/>
          </p:nvPr>
        </p:nvSpPr>
        <p:spPr>
          <a:xfrm>
            <a:off x="8903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8550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62485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2"/>
          </p:nvPr>
        </p:nvSpPr>
        <p:spPr>
          <a:xfrm>
            <a:off x="800064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body" idx="3"/>
          </p:nvPr>
        </p:nvSpPr>
        <p:spPr>
          <a:xfrm>
            <a:off x="975276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3"/>
          <p:cNvSpPr txBox="1">
            <a:spLocks noGrp="1"/>
          </p:cNvSpPr>
          <p:nvPr>
            <p:ph type="body" idx="4"/>
          </p:nvPr>
        </p:nvSpPr>
        <p:spPr>
          <a:xfrm>
            <a:off x="62485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3"/>
          <p:cNvSpPr txBox="1">
            <a:spLocks noGrp="1"/>
          </p:cNvSpPr>
          <p:nvPr>
            <p:ph type="body" idx="5"/>
          </p:nvPr>
        </p:nvSpPr>
        <p:spPr>
          <a:xfrm>
            <a:off x="800064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13"/>
          <p:cNvSpPr txBox="1">
            <a:spLocks noGrp="1"/>
          </p:cNvSpPr>
          <p:nvPr>
            <p:ph type="body" idx="6"/>
          </p:nvPr>
        </p:nvSpPr>
        <p:spPr>
          <a:xfrm>
            <a:off x="975276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7087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C75D-DE87-8B11-F907-5A4244384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996183-D23D-0AC5-239F-B7358460F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3C3065-8F17-40B6-1E07-2B5FE02F22D1}"/>
              </a:ext>
            </a:extLst>
          </p:cNvPr>
          <p:cNvSpPr>
            <a:spLocks noGrp="1"/>
          </p:cNvSpPr>
          <p:nvPr>
            <p:ph type="dt" sz="half" idx="10"/>
          </p:nvPr>
        </p:nvSpPr>
        <p:spPr/>
        <p:txBody>
          <a:bodyPr/>
          <a:lstStyle/>
          <a:p>
            <a:fld id="{8D5D83F1-BF6E-4A98-8153-BAC9ABDE7CE3}" type="datetimeFigureOut">
              <a:rPr lang="en-US" smtClean="0"/>
              <a:t>9/16/25</a:t>
            </a:fld>
            <a:endParaRPr lang="en-US"/>
          </a:p>
        </p:txBody>
      </p:sp>
      <p:sp>
        <p:nvSpPr>
          <p:cNvPr id="5" name="Footer Placeholder 4">
            <a:extLst>
              <a:ext uri="{FF2B5EF4-FFF2-40B4-BE49-F238E27FC236}">
                <a16:creationId xmlns:a16="http://schemas.microsoft.com/office/drawing/2014/main" id="{4039FBA9-E7AA-ADD5-71F4-E175836426F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05CF530-E02E-2FDE-C5B8-0F7F8BFC853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1198401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F674-880A-A907-A3A1-6E09E3515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11E15-694E-CED7-080C-5EBA69B64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6254F-A2B7-7CEC-9255-6A40038B17CE}"/>
              </a:ext>
            </a:extLst>
          </p:cNvPr>
          <p:cNvSpPr>
            <a:spLocks noGrp="1"/>
          </p:cNvSpPr>
          <p:nvPr>
            <p:ph type="dt" sz="half" idx="10"/>
          </p:nvPr>
        </p:nvSpPr>
        <p:spPr/>
        <p:txBody>
          <a:bodyPr/>
          <a:lstStyle/>
          <a:p>
            <a:fld id="{BA576E92-E5C8-4FF8-B2BE-A516F6A1724E}" type="datetimeFigureOut">
              <a:rPr lang="en-US" smtClean="0"/>
              <a:t>9/16/25</a:t>
            </a:fld>
            <a:endParaRPr lang="en-US"/>
          </a:p>
        </p:txBody>
      </p:sp>
      <p:sp>
        <p:nvSpPr>
          <p:cNvPr id="5" name="Footer Placeholder 4">
            <a:extLst>
              <a:ext uri="{FF2B5EF4-FFF2-40B4-BE49-F238E27FC236}">
                <a16:creationId xmlns:a16="http://schemas.microsoft.com/office/drawing/2014/main" id="{7C712F81-7010-0787-D889-5C3913FD109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D2CC6E8-B3D1-7168-D887-4BC5B3DF5EBC}"/>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7283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966B-053B-9951-2E7B-55A5B51BEE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EBB954-78BF-46AC-FE6E-B9ED5150FB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59667-ECB6-C63A-5C30-79FB14044D38}"/>
              </a:ext>
            </a:extLst>
          </p:cNvPr>
          <p:cNvSpPr>
            <a:spLocks noGrp="1"/>
          </p:cNvSpPr>
          <p:nvPr>
            <p:ph type="dt" sz="half" idx="10"/>
          </p:nvPr>
        </p:nvSpPr>
        <p:spPr/>
        <p:txBody>
          <a:bodyPr/>
          <a:lstStyle/>
          <a:p>
            <a:fld id="{06DDB232-C681-46A2-B21F-2BD21E9CA134}" type="datetimeFigureOut">
              <a:rPr lang="en-US" smtClean="0"/>
              <a:t>9/16/25</a:t>
            </a:fld>
            <a:endParaRPr lang="en-US"/>
          </a:p>
        </p:txBody>
      </p:sp>
      <p:sp>
        <p:nvSpPr>
          <p:cNvPr id="5" name="Footer Placeholder 4">
            <a:extLst>
              <a:ext uri="{FF2B5EF4-FFF2-40B4-BE49-F238E27FC236}">
                <a16:creationId xmlns:a16="http://schemas.microsoft.com/office/drawing/2014/main" id="{15E3D43B-6CAD-4BB6-0755-50138E7541F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54EBB57-C510-69F5-ED60-EFF59F86174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7362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DF01-A478-7D2D-50E8-F0185AE65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51C8D-E64A-1B26-4B6F-47E4FD9824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34BC6-86B1-580B-0E3F-610552ED1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FBEF7B-6074-80A4-91D0-C4695BC5623B}"/>
              </a:ext>
            </a:extLst>
          </p:cNvPr>
          <p:cNvSpPr>
            <a:spLocks noGrp="1"/>
          </p:cNvSpPr>
          <p:nvPr>
            <p:ph type="dt" sz="half" idx="10"/>
          </p:nvPr>
        </p:nvSpPr>
        <p:spPr/>
        <p:txBody>
          <a:bodyPr/>
          <a:lstStyle/>
          <a:p>
            <a:fld id="{30ABE26E-66F9-4E5F-9E07-CA7CDB200281}" type="datetimeFigureOut">
              <a:rPr lang="en-US" smtClean="0"/>
              <a:t>9/16/25</a:t>
            </a:fld>
            <a:endParaRPr lang="en-US"/>
          </a:p>
        </p:txBody>
      </p:sp>
      <p:sp>
        <p:nvSpPr>
          <p:cNvPr id="6" name="Footer Placeholder 5">
            <a:extLst>
              <a:ext uri="{FF2B5EF4-FFF2-40B4-BE49-F238E27FC236}">
                <a16:creationId xmlns:a16="http://schemas.microsoft.com/office/drawing/2014/main" id="{D649BA9F-AF81-7B55-E7BC-FECDCDEDD3E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85824B0-5FA0-7B9E-8A20-E5A5E8EF59F5}"/>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17583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83B3-5D3F-C5E8-549A-0EBB6CB39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F9955B-BA50-CE2A-7D22-62D5C5717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5D05C-BEBA-0E1F-52E2-2614B7E25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F3774-2CB6-32B0-A092-0636378B4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F5F76-904E-3A82-7E11-04F7B4E94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6E6B9E-48B5-FC70-5FA6-95958172E798}"/>
              </a:ext>
            </a:extLst>
          </p:cNvPr>
          <p:cNvSpPr>
            <a:spLocks noGrp="1"/>
          </p:cNvSpPr>
          <p:nvPr>
            <p:ph type="dt" sz="half" idx="10"/>
          </p:nvPr>
        </p:nvSpPr>
        <p:spPr/>
        <p:txBody>
          <a:bodyPr/>
          <a:lstStyle/>
          <a:p>
            <a:fld id="{85A1A01C-F286-49E7-998E-3D5BB613F99A}" type="datetimeFigureOut">
              <a:rPr lang="en-US" smtClean="0"/>
              <a:t>9/16/25</a:t>
            </a:fld>
            <a:endParaRPr lang="en-US"/>
          </a:p>
        </p:txBody>
      </p:sp>
      <p:sp>
        <p:nvSpPr>
          <p:cNvPr id="8" name="Footer Placeholder 7">
            <a:extLst>
              <a:ext uri="{FF2B5EF4-FFF2-40B4-BE49-F238E27FC236}">
                <a16:creationId xmlns:a16="http://schemas.microsoft.com/office/drawing/2014/main" id="{62B1FF01-A7FE-3603-BE56-04C48ADFF4C2}"/>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283BDDA5-0A29-F2B1-2744-40EA3CB9536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75849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3ED6-E625-49DA-DE7E-146B2D9AB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4F4D5A-D4EF-966C-F1C0-C6FCCFDD4FB2}"/>
              </a:ext>
            </a:extLst>
          </p:cNvPr>
          <p:cNvSpPr>
            <a:spLocks noGrp="1"/>
          </p:cNvSpPr>
          <p:nvPr>
            <p:ph type="dt" sz="half" idx="10"/>
          </p:nvPr>
        </p:nvSpPr>
        <p:spPr/>
        <p:txBody>
          <a:bodyPr/>
          <a:lstStyle/>
          <a:p>
            <a:fld id="{B7CC2C0A-F771-42D9-AAB0-90C3A2B0FEAD}" type="datetimeFigureOut">
              <a:rPr lang="en-US" smtClean="0"/>
              <a:t>9/16/25</a:t>
            </a:fld>
            <a:endParaRPr lang="en-US"/>
          </a:p>
        </p:txBody>
      </p:sp>
      <p:sp>
        <p:nvSpPr>
          <p:cNvPr id="4" name="Footer Placeholder 3">
            <a:extLst>
              <a:ext uri="{FF2B5EF4-FFF2-40B4-BE49-F238E27FC236}">
                <a16:creationId xmlns:a16="http://schemas.microsoft.com/office/drawing/2014/main" id="{1103B763-1038-5A6C-1BFA-E2D573B645B3}"/>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0D3D9FD-EFE5-54C6-6147-D5EAA47AC65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0628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610B5-4A5F-40A9-15F0-966539C7B27E}"/>
              </a:ext>
            </a:extLst>
          </p:cNvPr>
          <p:cNvSpPr>
            <a:spLocks noGrp="1"/>
          </p:cNvSpPr>
          <p:nvPr>
            <p:ph type="dt" sz="half" idx="10"/>
          </p:nvPr>
        </p:nvSpPr>
        <p:spPr/>
        <p:txBody>
          <a:bodyPr/>
          <a:lstStyle/>
          <a:p>
            <a:fld id="{2CA2A270-409D-4410-9649-B7481576446C}" type="datetimeFigureOut">
              <a:rPr lang="en-US" smtClean="0"/>
              <a:t>9/16/25</a:t>
            </a:fld>
            <a:endParaRPr lang="en-US"/>
          </a:p>
        </p:txBody>
      </p:sp>
      <p:sp>
        <p:nvSpPr>
          <p:cNvPr id="3" name="Footer Placeholder 2">
            <a:extLst>
              <a:ext uri="{FF2B5EF4-FFF2-40B4-BE49-F238E27FC236}">
                <a16:creationId xmlns:a16="http://schemas.microsoft.com/office/drawing/2014/main" id="{9B0F9FF1-A92E-72F6-E450-5F7EE835E578}"/>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5ACACECF-C3E4-865E-F899-D7AC18AD875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64806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A646-0338-98C5-7218-4B3978FA6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D0F8D2-69AC-5B2C-13C3-23CA52024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A13D5-E137-AECF-3C21-8AFCB7E05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4DC89-C41D-763C-65B3-C814238D3D0C}"/>
              </a:ext>
            </a:extLst>
          </p:cNvPr>
          <p:cNvSpPr>
            <a:spLocks noGrp="1"/>
          </p:cNvSpPr>
          <p:nvPr>
            <p:ph type="dt" sz="half" idx="10"/>
          </p:nvPr>
        </p:nvSpPr>
        <p:spPr/>
        <p:txBody>
          <a:bodyPr/>
          <a:lstStyle/>
          <a:p>
            <a:fld id="{42200AA3-798A-4433-8927-6E115914B6EF}" type="datetimeFigureOut">
              <a:rPr lang="en-US" smtClean="0"/>
              <a:t>9/16/25</a:t>
            </a:fld>
            <a:endParaRPr lang="en-US"/>
          </a:p>
        </p:txBody>
      </p:sp>
      <p:sp>
        <p:nvSpPr>
          <p:cNvPr id="6" name="Footer Placeholder 5">
            <a:extLst>
              <a:ext uri="{FF2B5EF4-FFF2-40B4-BE49-F238E27FC236}">
                <a16:creationId xmlns:a16="http://schemas.microsoft.com/office/drawing/2014/main" id="{24180D9B-3DB5-09E1-25F2-2A66FA3A51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8D7CAA7-D1DC-1B53-732D-29619CDAF9D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3792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4852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9618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BF4-2BE3-B871-662B-0C46F28FC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56FCE-B35E-E8B8-31BB-E8E069579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E4762-59AF-2C07-0CC8-4472BC528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93FF6-B97C-84EB-6ED6-FD31B7676A95}"/>
              </a:ext>
            </a:extLst>
          </p:cNvPr>
          <p:cNvSpPr>
            <a:spLocks noGrp="1"/>
          </p:cNvSpPr>
          <p:nvPr>
            <p:ph type="dt" sz="half" idx="10"/>
          </p:nvPr>
        </p:nvSpPr>
        <p:spPr/>
        <p:txBody>
          <a:bodyPr/>
          <a:lstStyle/>
          <a:p>
            <a:fld id="{36322871-0F85-43DC-99D7-CA8E7437E2EC}" type="datetimeFigureOut">
              <a:rPr lang="en-US" smtClean="0"/>
              <a:t>9/16/25</a:t>
            </a:fld>
            <a:endParaRPr lang="en-US"/>
          </a:p>
        </p:txBody>
      </p:sp>
      <p:sp>
        <p:nvSpPr>
          <p:cNvPr id="6" name="Footer Placeholder 5">
            <a:extLst>
              <a:ext uri="{FF2B5EF4-FFF2-40B4-BE49-F238E27FC236}">
                <a16:creationId xmlns:a16="http://schemas.microsoft.com/office/drawing/2014/main" id="{DFF062D9-E567-1C6B-197A-45B1B655941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4C54C97-D20C-EFF4-B24E-682A3D3DC04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04757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C85F-8B5D-D5B8-0793-7E6B9735AA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A4287-4417-3307-40D1-5EEE6F54B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580B2-C6AE-99F6-6ED5-1A2903F6032B}"/>
              </a:ext>
            </a:extLst>
          </p:cNvPr>
          <p:cNvSpPr>
            <a:spLocks noGrp="1"/>
          </p:cNvSpPr>
          <p:nvPr>
            <p:ph type="dt" sz="half" idx="10"/>
          </p:nvPr>
        </p:nvSpPr>
        <p:spPr/>
        <p:txBody>
          <a:bodyPr/>
          <a:lstStyle/>
          <a:p>
            <a:fld id="{ED9BE5A2-57A1-4629-B29D-D386573AF9F3}" type="datetimeFigureOut">
              <a:rPr lang="en-US" smtClean="0"/>
              <a:t>9/16/25</a:t>
            </a:fld>
            <a:endParaRPr lang="en-US"/>
          </a:p>
        </p:txBody>
      </p:sp>
      <p:sp>
        <p:nvSpPr>
          <p:cNvPr id="5" name="Footer Placeholder 4">
            <a:extLst>
              <a:ext uri="{FF2B5EF4-FFF2-40B4-BE49-F238E27FC236}">
                <a16:creationId xmlns:a16="http://schemas.microsoft.com/office/drawing/2014/main" id="{7D36A700-03A4-BD6F-F8D0-84D42C14F87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D833AE0-D017-BF1B-CC7A-210A217F6BF5}"/>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340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48F7-0B52-3ED0-6253-767A5F316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F34B5-CC69-B5D2-10AD-6DB231EC35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1399F-E412-B30E-754E-AFC8EAB6C376}"/>
              </a:ext>
            </a:extLst>
          </p:cNvPr>
          <p:cNvSpPr>
            <a:spLocks noGrp="1"/>
          </p:cNvSpPr>
          <p:nvPr>
            <p:ph type="dt" sz="half" idx="10"/>
          </p:nvPr>
        </p:nvSpPr>
        <p:spPr/>
        <p:txBody>
          <a:bodyPr/>
          <a:lstStyle/>
          <a:p>
            <a:fld id="{A3A72485-1B57-41B4-A998-97848CC136C2}" type="datetimeFigureOut">
              <a:rPr lang="en-US" smtClean="0"/>
              <a:t>9/16/25</a:t>
            </a:fld>
            <a:endParaRPr lang="en-US"/>
          </a:p>
        </p:txBody>
      </p:sp>
      <p:sp>
        <p:nvSpPr>
          <p:cNvPr id="5" name="Footer Placeholder 4">
            <a:extLst>
              <a:ext uri="{FF2B5EF4-FFF2-40B4-BE49-F238E27FC236}">
                <a16:creationId xmlns:a16="http://schemas.microsoft.com/office/drawing/2014/main" id="{DE87DCAF-1ACC-2FE2-342F-9345918167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915240D-F04E-BD9B-5808-342698BB7D3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336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248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5"/>
          <p:cNvSpPr txBox="1">
            <a:spLocks noGrp="1"/>
          </p:cNvSpPr>
          <p:nvPr>
            <p:ph type="body" idx="2"/>
          </p:nvPr>
        </p:nvSpPr>
        <p:spPr>
          <a:xfrm>
            <a:off x="8903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370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810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33"/>
        <p:cNvGrpSpPr/>
        <p:nvPr/>
      </p:nvGrpSpPr>
      <p:grpSpPr>
        <a:xfrm>
          <a:off x="0" y="0"/>
          <a:ext cx="0" cy="0"/>
          <a:chOff x="0" y="0"/>
          <a:chExt cx="0" cy="0"/>
        </a:xfrm>
      </p:grpSpPr>
      <p:sp>
        <p:nvSpPr>
          <p:cNvPr id="34" name="Google Shape;34;p7"/>
          <p:cNvSpPr txBox="1">
            <a:spLocks noGrp="1"/>
          </p:cNvSpPr>
          <p:nvPr>
            <p:ph type="subTitle" idx="1"/>
          </p:nvPr>
        </p:nvSpPr>
        <p:spPr>
          <a:xfrm>
            <a:off x="6248520" y="365040"/>
            <a:ext cx="518112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410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6248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8"/>
          <p:cNvSpPr txBox="1">
            <a:spLocks noGrp="1"/>
          </p:cNvSpPr>
          <p:nvPr>
            <p:ph type="body" idx="2"/>
          </p:nvPr>
        </p:nvSpPr>
        <p:spPr>
          <a:xfrm>
            <a:off x="8903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8"/>
          <p:cNvSpPr txBox="1">
            <a:spLocks noGrp="1"/>
          </p:cNvSpPr>
          <p:nvPr>
            <p:ph type="body" idx="3"/>
          </p:nvPr>
        </p:nvSpPr>
        <p:spPr>
          <a:xfrm>
            <a:off x="6248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7253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6248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9"/>
          <p:cNvSpPr txBox="1">
            <a:spLocks noGrp="1"/>
          </p:cNvSpPr>
          <p:nvPr>
            <p:ph type="body" idx="2"/>
          </p:nvPr>
        </p:nvSpPr>
        <p:spPr>
          <a:xfrm>
            <a:off x="8903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9"/>
          <p:cNvSpPr txBox="1">
            <a:spLocks noGrp="1"/>
          </p:cNvSpPr>
          <p:nvPr>
            <p:ph type="body" idx="3"/>
          </p:nvPr>
        </p:nvSpPr>
        <p:spPr>
          <a:xfrm>
            <a:off x="8903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99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6248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0"/>
          <p:cNvSpPr txBox="1">
            <a:spLocks noGrp="1"/>
          </p:cNvSpPr>
          <p:nvPr>
            <p:ph type="body" idx="2"/>
          </p:nvPr>
        </p:nvSpPr>
        <p:spPr>
          <a:xfrm>
            <a:off x="8903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0"/>
          <p:cNvSpPr txBox="1">
            <a:spLocks noGrp="1"/>
          </p:cNvSpPr>
          <p:nvPr>
            <p:ph type="body" idx="3"/>
          </p:nvPr>
        </p:nvSpPr>
        <p:spPr>
          <a:xfrm>
            <a:off x="624852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0969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624852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1"/>
          <p:cNvSpPr txBox="1">
            <a:spLocks noGrp="1"/>
          </p:cNvSpPr>
          <p:nvPr>
            <p:ph type="body" idx="2"/>
          </p:nvPr>
        </p:nvSpPr>
        <p:spPr>
          <a:xfrm>
            <a:off x="624852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7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0" y="6356520"/>
            <a:ext cx="12191760" cy="499680"/>
          </a:xfrm>
          <a:prstGeom prst="rect">
            <a:avLst/>
          </a:prstGeom>
          <a:solidFill>
            <a:srgbClr val="747678"/>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a:stretch/>
        </p:blipFill>
        <p:spPr>
          <a:xfrm>
            <a:off x="10820160" y="6507360"/>
            <a:ext cx="1067040" cy="213480"/>
          </a:xfrm>
          <a:prstGeom prst="rect">
            <a:avLst/>
          </a:prstGeom>
          <a:noFill/>
          <a:ln>
            <a:noFill/>
          </a:ln>
        </p:spPr>
      </p:pic>
      <p:pic>
        <p:nvPicPr>
          <p:cNvPr id="8" name="Google Shape;8;p1"/>
          <p:cNvPicPr preferRelativeResize="0"/>
          <p:nvPr/>
        </p:nvPicPr>
        <p:blipFill rotWithShape="1">
          <a:blip r:embed="rId14">
            <a:alphaModFix/>
          </a:blip>
          <a:srcRect/>
          <a:stretch/>
        </p:blipFill>
        <p:spPr>
          <a:xfrm>
            <a:off x="444600" y="6440040"/>
            <a:ext cx="1827000" cy="332640"/>
          </a:xfrm>
          <a:prstGeom prst="rect">
            <a:avLst/>
          </a:prstGeom>
          <a:noFill/>
          <a:ln>
            <a:noFill/>
          </a:ln>
        </p:spPr>
      </p:pic>
      <p:pic>
        <p:nvPicPr>
          <p:cNvPr id="9" name="Google Shape;9;p1"/>
          <p:cNvPicPr preferRelativeResize="0"/>
          <p:nvPr/>
        </p:nvPicPr>
        <p:blipFill rotWithShape="1">
          <a:blip r:embed="rId15">
            <a:alphaModFix/>
          </a:blip>
          <a:srcRect b="122"/>
          <a:stretch/>
        </p:blipFill>
        <p:spPr>
          <a:xfrm>
            <a:off x="0" y="0"/>
            <a:ext cx="12199680" cy="6857640"/>
          </a:xfrm>
          <a:prstGeom prst="rect">
            <a:avLst/>
          </a:prstGeom>
          <a:noFill/>
          <a:ln>
            <a:noFill/>
          </a:ln>
        </p:spPr>
      </p:pic>
      <p:pic>
        <p:nvPicPr>
          <p:cNvPr id="10" name="Google Shape;10;p1"/>
          <p:cNvPicPr preferRelativeResize="0"/>
          <p:nvPr/>
        </p:nvPicPr>
        <p:blipFill rotWithShape="1">
          <a:blip r:embed="rId16">
            <a:alphaModFix/>
          </a:blip>
          <a:srcRect/>
          <a:stretch/>
        </p:blipFill>
        <p:spPr>
          <a:xfrm>
            <a:off x="9814680" y="6202080"/>
            <a:ext cx="1462680" cy="272160"/>
          </a:xfrm>
          <a:prstGeom prst="rect">
            <a:avLst/>
          </a:prstGeom>
          <a:noFill/>
          <a:ln>
            <a:noFill/>
          </a:ln>
        </p:spPr>
      </p:pic>
      <p:sp>
        <p:nvSpPr>
          <p:cNvPr id="11" name="Google Shape;11;p1"/>
          <p:cNvSpPr txBox="1">
            <a:spLocks noGrp="1"/>
          </p:cNvSpPr>
          <p:nvPr>
            <p:ph type="title"/>
          </p:nvPr>
        </p:nvSpPr>
        <p:spPr>
          <a:xfrm>
            <a:off x="609480" y="2286000"/>
            <a:ext cx="8226000" cy="13618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pic>
        <p:nvPicPr>
          <p:cNvPr id="12" name="Google Shape;12;p1"/>
          <p:cNvPicPr preferRelativeResize="0"/>
          <p:nvPr/>
        </p:nvPicPr>
        <p:blipFill rotWithShape="1">
          <a:blip r:embed="rId17">
            <a:alphaModFix/>
          </a:blip>
          <a:srcRect/>
          <a:stretch/>
        </p:blipFill>
        <p:spPr>
          <a:xfrm>
            <a:off x="9820440" y="4981320"/>
            <a:ext cx="1767240" cy="757080"/>
          </a:xfrm>
          <a:prstGeom prst="rect">
            <a:avLst/>
          </a:prstGeom>
          <a:noFill/>
          <a:ln>
            <a:noFill/>
          </a:ln>
        </p:spPr>
      </p:pic>
      <p:sp>
        <p:nvSpPr>
          <p:cNvPr id="13" name="Google Shape;13;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4382001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2E774-3D6C-497C-537D-4998FE97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B2825-B82A-FBD5-0A83-0BFB04E98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E6920-3D6E-7C5A-8F47-7201EC6A9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57DF4D-D974-434D-9D64-40B7405DF5F0}" type="datetimeFigureOut">
              <a:rPr lang="en-US" smtClean="0"/>
              <a:t>9/16/25</a:t>
            </a:fld>
            <a:endParaRPr lang="en-US"/>
          </a:p>
        </p:txBody>
      </p:sp>
      <p:sp>
        <p:nvSpPr>
          <p:cNvPr id="5" name="Footer Placeholder 4">
            <a:extLst>
              <a:ext uri="{FF2B5EF4-FFF2-40B4-BE49-F238E27FC236}">
                <a16:creationId xmlns:a16="http://schemas.microsoft.com/office/drawing/2014/main" id="{5C2A7C17-A804-9230-95FE-68A50E88E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
              </a:t>
            </a:r>
          </a:p>
        </p:txBody>
      </p:sp>
      <p:sp>
        <p:nvSpPr>
          <p:cNvPr id="6" name="Slide Number Placeholder 5">
            <a:extLst>
              <a:ext uri="{FF2B5EF4-FFF2-40B4-BE49-F238E27FC236}">
                <a16:creationId xmlns:a16="http://schemas.microsoft.com/office/drawing/2014/main" id="{67A11D61-7971-6BE4-A8BD-C78BA6D40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463983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hyperlink" Target="https://nrp.ai/trainin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nrp.ai/documentation/"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rp-nautilus/fall25trainin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nrp.ai/training/" TargetMode="External"/><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2CC1D2C8-54FA-1695-D9BE-70DBC61998D3}"/>
            </a:ext>
          </a:extLst>
        </p:cNvPr>
        <p:cNvGrpSpPr/>
        <p:nvPr/>
      </p:nvGrpSpPr>
      <p:grpSpPr>
        <a:xfrm>
          <a:off x="0" y="0"/>
          <a:ext cx="0" cy="0"/>
          <a:chOff x="0" y="0"/>
          <a:chExt cx="0" cy="0"/>
        </a:xfrm>
      </p:grpSpPr>
      <p:sp>
        <p:nvSpPr>
          <p:cNvPr id="155" name="Google Shape;155;p28">
            <a:extLst>
              <a:ext uri="{FF2B5EF4-FFF2-40B4-BE49-F238E27FC236}">
                <a16:creationId xmlns:a16="http://schemas.microsoft.com/office/drawing/2014/main" id="{8AFBC77A-0745-720C-CBE3-47D6BDB99B58}"/>
              </a:ext>
            </a:extLst>
          </p:cNvPr>
          <p:cNvSpPr txBox="1"/>
          <p:nvPr/>
        </p:nvSpPr>
        <p:spPr>
          <a:xfrm>
            <a:off x="160867" y="1895929"/>
            <a:ext cx="11836400" cy="2586642"/>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0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t>Welcome Everyone!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6000" b="1" kern="0" dirty="0">
                <a:solidFill>
                  <a:srgbClr val="FFFFFF"/>
                </a:solidFill>
                <a:latin typeface="Aptos" panose="020B0004020202020204" pitchFamily="34" charset="0"/>
                <a:ea typeface="Open Sans"/>
                <a:cs typeface="Teko SemiBold"/>
                <a:sym typeface="Arial"/>
              </a:rPr>
              <a:t>We’ll be starting at 10:05 AM PDT</a:t>
            </a:r>
            <a:endParaRPr kumimoji="0" lang="en-US" sz="60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endParaRPr>
          </a:p>
        </p:txBody>
      </p:sp>
      <p:pic>
        <p:nvPicPr>
          <p:cNvPr id="159" name="Google Shape;159;p28">
            <a:extLst>
              <a:ext uri="{FF2B5EF4-FFF2-40B4-BE49-F238E27FC236}">
                <a16:creationId xmlns:a16="http://schemas.microsoft.com/office/drawing/2014/main" id="{AC72AA31-F404-01D2-27FE-8A85086D27BF}"/>
              </a:ext>
            </a:extLst>
          </p:cNvPr>
          <p:cNvPicPr preferRelativeResize="0"/>
          <p:nvPr/>
        </p:nvPicPr>
        <p:blipFill>
          <a:blip r:embed="rId3">
            <a:alphaModFix/>
          </a:blip>
          <a:stretch>
            <a:fillRect/>
          </a:stretch>
        </p:blipFill>
        <p:spPr>
          <a:xfrm>
            <a:off x="6613415" y="235181"/>
            <a:ext cx="5240392" cy="1476623"/>
          </a:xfrm>
          <a:prstGeom prst="rect">
            <a:avLst/>
          </a:prstGeom>
          <a:noFill/>
          <a:ln>
            <a:noFill/>
          </a:ln>
        </p:spPr>
      </p:pic>
      <p:pic>
        <p:nvPicPr>
          <p:cNvPr id="160" name="Google Shape;160;p28">
            <a:extLst>
              <a:ext uri="{FF2B5EF4-FFF2-40B4-BE49-F238E27FC236}">
                <a16:creationId xmlns:a16="http://schemas.microsoft.com/office/drawing/2014/main" id="{98A9D3AF-78DE-0B75-91DE-F4E288D3C270}"/>
              </a:ext>
            </a:extLst>
          </p:cNvPr>
          <p:cNvPicPr preferRelativeResize="0"/>
          <p:nvPr/>
        </p:nvPicPr>
        <p:blipFill>
          <a:blip r:embed="rId4">
            <a:alphaModFix/>
          </a:blip>
          <a:stretch>
            <a:fillRect/>
          </a:stretch>
        </p:blipFill>
        <p:spPr>
          <a:xfrm>
            <a:off x="9824700" y="4445464"/>
            <a:ext cx="1412250" cy="259982"/>
          </a:xfrm>
          <a:prstGeom prst="rect">
            <a:avLst/>
          </a:prstGeom>
          <a:noFill/>
          <a:ln>
            <a:noFill/>
          </a:ln>
        </p:spPr>
      </p:pic>
    </p:spTree>
    <p:extLst>
      <p:ext uri="{BB962C8B-B14F-4D97-AF65-F5344CB8AC3E}">
        <p14:creationId xmlns:p14="http://schemas.microsoft.com/office/powerpoint/2010/main" val="27046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B90D8-3FCA-34C3-FBAC-BC4660B58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6B7B1-48C9-D281-8C96-7540CF1521C4}"/>
              </a:ext>
            </a:extLst>
          </p:cNvPr>
          <p:cNvSpPr>
            <a:spLocks noGrp="1"/>
          </p:cNvSpPr>
          <p:nvPr>
            <p:ph type="title"/>
          </p:nvPr>
        </p:nvSpPr>
        <p:spPr/>
        <p:txBody>
          <a:bodyPr/>
          <a:lstStyle/>
          <a:p>
            <a:r>
              <a:rPr lang="en-US" b="1" dirty="0"/>
              <a:t>Docker</a:t>
            </a:r>
          </a:p>
        </p:txBody>
      </p:sp>
      <p:sp>
        <p:nvSpPr>
          <p:cNvPr id="3" name="Content Placeholder 2">
            <a:extLst>
              <a:ext uri="{FF2B5EF4-FFF2-40B4-BE49-F238E27FC236}">
                <a16:creationId xmlns:a16="http://schemas.microsoft.com/office/drawing/2014/main" id="{648513DA-E4A4-E0D4-98D3-4C1F573B2004}"/>
              </a:ext>
            </a:extLst>
          </p:cNvPr>
          <p:cNvSpPr>
            <a:spLocks noGrp="1"/>
          </p:cNvSpPr>
          <p:nvPr>
            <p:ph idx="1"/>
          </p:nvPr>
        </p:nvSpPr>
        <p:spPr/>
        <p:txBody>
          <a:bodyPr>
            <a:normAutofit fontScale="92500" lnSpcReduction="10000"/>
          </a:bodyPr>
          <a:lstStyle/>
          <a:p>
            <a:r>
              <a:rPr lang="en-US" b="1" dirty="0"/>
              <a:t>Docker</a:t>
            </a:r>
            <a:r>
              <a:rPr lang="en-US" dirty="0"/>
              <a:t> is a platform for building, packaging, and running applications in </a:t>
            </a:r>
            <a:r>
              <a:rPr lang="en-US" b="1" dirty="0"/>
              <a:t>containers</a:t>
            </a:r>
            <a:r>
              <a:rPr lang="en-US" dirty="0"/>
              <a:t>.</a:t>
            </a:r>
          </a:p>
          <a:p>
            <a:pPr lvl="1"/>
            <a:r>
              <a:rPr lang="en-US" b="1" dirty="0"/>
              <a:t>Containers</a:t>
            </a:r>
            <a:r>
              <a:rPr lang="en-US" dirty="0"/>
              <a:t> are lightweight, portable, and consistent environments.</a:t>
            </a:r>
          </a:p>
          <a:p>
            <a:pPr lvl="1"/>
            <a:r>
              <a:rPr lang="en-US" dirty="0"/>
              <a:t>They include everything your app needs: code, libraries, and dependencies.</a:t>
            </a:r>
          </a:p>
          <a:p>
            <a:pPr lvl="1"/>
            <a:r>
              <a:rPr lang="en-US" dirty="0"/>
              <a:t>Docker makes it easy to run the same app on your laptop, a server, or in the cloud.</a:t>
            </a:r>
          </a:p>
          <a:p>
            <a:r>
              <a:rPr lang="en-US" dirty="0"/>
              <a:t>Why Docker matters for Kubernetes:</a:t>
            </a:r>
          </a:p>
          <a:p>
            <a:pPr lvl="1"/>
            <a:r>
              <a:rPr lang="en-US" dirty="0"/>
              <a:t>Kubernetes doesn’t build containers, it runs them.</a:t>
            </a:r>
          </a:p>
          <a:p>
            <a:pPr lvl="1"/>
            <a:r>
              <a:rPr lang="en-US" dirty="0"/>
              <a:t>Docker (or other container runtimes) provides the container images that Kubernetes manages.</a:t>
            </a:r>
          </a:p>
          <a:p>
            <a:pPr lvl="1"/>
            <a:r>
              <a:rPr lang="en-US" b="1" dirty="0"/>
              <a:t>Pod</a:t>
            </a:r>
            <a:r>
              <a:rPr lang="en-US" dirty="0"/>
              <a:t> → The smallest deployable unit in Kubernetes, which wraps one or more containers.</a:t>
            </a:r>
          </a:p>
        </p:txBody>
      </p:sp>
      <p:pic>
        <p:nvPicPr>
          <p:cNvPr id="5" name="Picture 4">
            <a:extLst>
              <a:ext uri="{FF2B5EF4-FFF2-40B4-BE49-F238E27FC236}">
                <a16:creationId xmlns:a16="http://schemas.microsoft.com/office/drawing/2014/main" id="{084B8513-52EF-C432-9644-7454C7095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Docker, logo, logos icon - Free download on Iconfinder">
            <a:extLst>
              <a:ext uri="{FF2B5EF4-FFF2-40B4-BE49-F238E27FC236}">
                <a16:creationId xmlns:a16="http://schemas.microsoft.com/office/drawing/2014/main" id="{7001A88A-9BB8-A16E-043C-643B7A382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2042" y="5285829"/>
            <a:ext cx="1572171" cy="157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52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A11C-2311-2F53-F150-294E8132C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4B84B-D54D-1616-23E0-DA386F13D9BB}"/>
              </a:ext>
            </a:extLst>
          </p:cNvPr>
          <p:cNvSpPr>
            <a:spLocks noGrp="1"/>
          </p:cNvSpPr>
          <p:nvPr>
            <p:ph type="title"/>
          </p:nvPr>
        </p:nvSpPr>
        <p:spPr/>
        <p:txBody>
          <a:bodyPr/>
          <a:lstStyle/>
          <a:p>
            <a:r>
              <a:rPr lang="en-US" b="1" dirty="0"/>
              <a:t>Docker</a:t>
            </a:r>
          </a:p>
        </p:txBody>
      </p:sp>
      <p:sp>
        <p:nvSpPr>
          <p:cNvPr id="3" name="Content Placeholder 2">
            <a:extLst>
              <a:ext uri="{FF2B5EF4-FFF2-40B4-BE49-F238E27FC236}">
                <a16:creationId xmlns:a16="http://schemas.microsoft.com/office/drawing/2014/main" id="{8CB3961A-8E59-4161-138D-F385F522FF83}"/>
              </a:ext>
            </a:extLst>
          </p:cNvPr>
          <p:cNvSpPr>
            <a:spLocks noGrp="1"/>
          </p:cNvSpPr>
          <p:nvPr>
            <p:ph idx="1"/>
          </p:nvPr>
        </p:nvSpPr>
        <p:spPr/>
        <p:txBody>
          <a:bodyPr>
            <a:normAutofit/>
          </a:bodyPr>
          <a:lstStyle/>
          <a:p>
            <a:r>
              <a:rPr lang="en-US" sz="1800" b="1" dirty="0"/>
              <a:t>Docker Registry</a:t>
            </a:r>
            <a:endParaRPr lang="en-US" sz="1800" dirty="0"/>
          </a:p>
          <a:p>
            <a:pPr lvl="1"/>
            <a:r>
              <a:rPr lang="en-US" sz="1600" dirty="0"/>
              <a:t>A </a:t>
            </a:r>
            <a:r>
              <a:rPr lang="en-US" sz="1600" b="1" dirty="0"/>
              <a:t>repository</a:t>
            </a:r>
            <a:r>
              <a:rPr lang="en-US" sz="1600" dirty="0"/>
              <a:t> for storing and sharing Docker images.</a:t>
            </a:r>
          </a:p>
          <a:p>
            <a:pPr lvl="1"/>
            <a:r>
              <a:rPr lang="en-US" sz="1600" dirty="0"/>
              <a:t>Public example: </a:t>
            </a:r>
            <a:r>
              <a:rPr lang="en-US" sz="1600" b="1" dirty="0"/>
              <a:t>Docker Hub</a:t>
            </a:r>
            <a:r>
              <a:rPr lang="en-US" sz="1600" dirty="0"/>
              <a:t> (</a:t>
            </a:r>
            <a:r>
              <a:rPr lang="en-US" sz="1600" dirty="0" err="1"/>
              <a:t>hub.docker.com</a:t>
            </a:r>
            <a:r>
              <a:rPr lang="en-US" sz="1600" dirty="0"/>
              <a:t>)</a:t>
            </a:r>
          </a:p>
          <a:p>
            <a:pPr lvl="1"/>
            <a:r>
              <a:rPr lang="en-US" sz="1600" dirty="0"/>
              <a:t>Private registries are possible for internal use.</a:t>
            </a:r>
          </a:p>
          <a:p>
            <a:pPr lvl="1"/>
            <a:r>
              <a:rPr lang="en-US" sz="1600" dirty="0"/>
              <a:t>NRP’s GitLab: provides public/private registry based on repo’s settings.</a:t>
            </a:r>
            <a:br>
              <a:rPr lang="en-US" sz="1600" dirty="0"/>
            </a:br>
            <a:r>
              <a:rPr lang="en-US" sz="1600" i="1" dirty="0"/>
              <a:t>(If you have a local docker image, can push to </a:t>
            </a:r>
            <a:r>
              <a:rPr lang="en-US" sz="1600" i="1" dirty="0" err="1"/>
              <a:t>gitlab</a:t>
            </a:r>
            <a:r>
              <a:rPr lang="en-US" sz="1600" i="1" dirty="0"/>
              <a:t>, or build in </a:t>
            </a:r>
            <a:r>
              <a:rPr lang="en-US" sz="1600" i="1" dirty="0" err="1"/>
              <a:t>gitlab</a:t>
            </a:r>
            <a:r>
              <a:rPr lang="en-US" sz="1600" i="1" dirty="0"/>
              <a:t>)</a:t>
            </a:r>
          </a:p>
        </p:txBody>
      </p:sp>
      <p:pic>
        <p:nvPicPr>
          <p:cNvPr id="5" name="Picture 4">
            <a:extLst>
              <a:ext uri="{FF2B5EF4-FFF2-40B4-BE49-F238E27FC236}">
                <a16:creationId xmlns:a16="http://schemas.microsoft.com/office/drawing/2014/main" id="{345DBD45-5717-74CA-F27F-A0BC76495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695FF0-90C1-BD53-3226-E0209D36FD99}"/>
              </a:ext>
            </a:extLst>
          </p:cNvPr>
          <p:cNvPicPr>
            <a:picLocks noChangeAspect="1"/>
          </p:cNvPicPr>
          <p:nvPr/>
        </p:nvPicPr>
        <p:blipFill>
          <a:blip r:embed="rId3"/>
          <a:stretch>
            <a:fillRect/>
          </a:stretch>
        </p:blipFill>
        <p:spPr>
          <a:xfrm>
            <a:off x="683580" y="4460016"/>
            <a:ext cx="4601483" cy="2091847"/>
          </a:xfrm>
          <a:prstGeom prst="rect">
            <a:avLst/>
          </a:prstGeom>
        </p:spPr>
      </p:pic>
      <p:pic>
        <p:nvPicPr>
          <p:cNvPr id="6" name="Picture 5">
            <a:extLst>
              <a:ext uri="{FF2B5EF4-FFF2-40B4-BE49-F238E27FC236}">
                <a16:creationId xmlns:a16="http://schemas.microsoft.com/office/drawing/2014/main" id="{35D0BAF9-1EA1-CE53-7066-FBFBA83C3AE9}"/>
              </a:ext>
            </a:extLst>
          </p:cNvPr>
          <p:cNvPicPr>
            <a:picLocks noChangeAspect="1"/>
          </p:cNvPicPr>
          <p:nvPr/>
        </p:nvPicPr>
        <p:blipFill>
          <a:blip r:embed="rId4"/>
          <a:srcRect t="81602" b="9138"/>
          <a:stretch>
            <a:fillRect/>
          </a:stretch>
        </p:blipFill>
        <p:spPr>
          <a:xfrm>
            <a:off x="2156680" y="3658961"/>
            <a:ext cx="8908278" cy="556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32DE747A-880F-9E1C-1BAF-EC06F9AF3C4D}"/>
              </a:ext>
            </a:extLst>
          </p:cNvPr>
          <p:cNvSpPr/>
          <p:nvPr/>
        </p:nvSpPr>
        <p:spPr>
          <a:xfrm>
            <a:off x="361444" y="3788876"/>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30th</a:t>
            </a:r>
          </a:p>
        </p:txBody>
      </p:sp>
      <p:sp>
        <p:nvSpPr>
          <p:cNvPr id="8" name="TextBox 7">
            <a:extLst>
              <a:ext uri="{FF2B5EF4-FFF2-40B4-BE49-F238E27FC236}">
                <a16:creationId xmlns:a16="http://schemas.microsoft.com/office/drawing/2014/main" id="{FEFFFA9A-7E30-1BB6-94DE-B0BA8FEDF633}"/>
              </a:ext>
            </a:extLst>
          </p:cNvPr>
          <p:cNvSpPr txBox="1"/>
          <p:nvPr/>
        </p:nvSpPr>
        <p:spPr>
          <a:xfrm>
            <a:off x="1756507" y="6587906"/>
            <a:ext cx="2455628" cy="261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t>Docker Hub</a:t>
            </a:r>
          </a:p>
        </p:txBody>
      </p:sp>
      <p:sp>
        <p:nvSpPr>
          <p:cNvPr id="9" name="TextBox 8">
            <a:extLst>
              <a:ext uri="{FF2B5EF4-FFF2-40B4-BE49-F238E27FC236}">
                <a16:creationId xmlns:a16="http://schemas.microsoft.com/office/drawing/2014/main" id="{9CBAB00E-1F2F-D717-8DDD-D7FB740A5C6E}"/>
              </a:ext>
            </a:extLst>
          </p:cNvPr>
          <p:cNvSpPr txBox="1"/>
          <p:nvPr/>
        </p:nvSpPr>
        <p:spPr>
          <a:xfrm>
            <a:off x="7012974" y="5160936"/>
            <a:ext cx="3892713" cy="253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050" dirty="0">
                <a:latin typeface="Consolas" panose="020B0609020204030204" pitchFamily="49" charset="0"/>
                <a:cs typeface="Consolas" panose="020B0609020204030204" pitchFamily="49" charset="0"/>
              </a:rPr>
              <a:t>docker pull </a:t>
            </a:r>
            <a:r>
              <a:rPr lang="en-US" sz="1050" dirty="0" err="1">
                <a:latin typeface="Consolas" panose="020B0609020204030204" pitchFamily="49" charset="0"/>
                <a:cs typeface="Consolas" panose="020B0609020204030204" pitchFamily="49" charset="0"/>
              </a:rPr>
              <a:t>nginx:latest</a:t>
            </a:r>
            <a:endParaRPr lang="en-US" sz="105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21B3E712-85E5-A7E4-8168-F11CBB3A06A4}"/>
              </a:ext>
            </a:extLst>
          </p:cNvPr>
          <p:cNvSpPr txBox="1"/>
          <p:nvPr/>
        </p:nvSpPr>
        <p:spPr>
          <a:xfrm>
            <a:off x="7012974" y="5570520"/>
            <a:ext cx="3892713" cy="253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050" b="1" dirty="0">
                <a:latin typeface="Consolas" panose="020B0609020204030204" pitchFamily="49" charset="0"/>
                <a:cs typeface="Consolas" panose="020B0609020204030204" pitchFamily="49" charset="0"/>
              </a:rPr>
              <a:t>image: </a:t>
            </a:r>
            <a:r>
              <a:rPr lang="en-US" sz="1050" b="1" dirty="0" err="1">
                <a:latin typeface="Consolas" panose="020B0609020204030204" pitchFamily="49" charset="0"/>
                <a:cs typeface="Consolas" panose="020B0609020204030204" pitchFamily="49" charset="0"/>
              </a:rPr>
              <a:t>nginx:latest</a:t>
            </a:r>
            <a:endParaRPr lang="en-US" sz="1050" b="1" dirty="0">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D08E66F2-81B8-5E97-51F9-8139382BE65C}"/>
              </a:ext>
            </a:extLst>
          </p:cNvPr>
          <p:cNvSpPr txBox="1"/>
          <p:nvPr/>
        </p:nvSpPr>
        <p:spPr>
          <a:xfrm>
            <a:off x="5439682" y="5153242"/>
            <a:ext cx="1495981" cy="261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b="1" dirty="0"/>
              <a:t>docker cli:</a:t>
            </a:r>
          </a:p>
        </p:txBody>
      </p:sp>
      <p:sp>
        <p:nvSpPr>
          <p:cNvPr id="13" name="TextBox 12">
            <a:extLst>
              <a:ext uri="{FF2B5EF4-FFF2-40B4-BE49-F238E27FC236}">
                <a16:creationId xmlns:a16="http://schemas.microsoft.com/office/drawing/2014/main" id="{BD0B7E06-6C95-50AE-438A-F0D031554B60}"/>
              </a:ext>
            </a:extLst>
          </p:cNvPr>
          <p:cNvSpPr txBox="1"/>
          <p:nvPr/>
        </p:nvSpPr>
        <p:spPr>
          <a:xfrm>
            <a:off x="5439682" y="5566673"/>
            <a:ext cx="1495981" cy="261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b="1" dirty="0"/>
              <a:t>Kubernetes YAML:</a:t>
            </a:r>
          </a:p>
        </p:txBody>
      </p:sp>
    </p:spTree>
    <p:extLst>
      <p:ext uri="{BB962C8B-B14F-4D97-AF65-F5344CB8AC3E}">
        <p14:creationId xmlns:p14="http://schemas.microsoft.com/office/powerpoint/2010/main" val="245268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3B6E3-4EFD-19F7-46FF-AA835181F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76034-605B-0DA9-2511-7958CF3415CE}"/>
              </a:ext>
            </a:extLst>
          </p:cNvPr>
          <p:cNvSpPr>
            <a:spLocks noGrp="1"/>
          </p:cNvSpPr>
          <p:nvPr>
            <p:ph type="title"/>
          </p:nvPr>
        </p:nvSpPr>
        <p:spPr/>
        <p:txBody>
          <a:bodyPr/>
          <a:lstStyle/>
          <a:p>
            <a:r>
              <a:rPr lang="en-US" b="1" dirty="0"/>
              <a:t>Nodes and Pods</a:t>
            </a:r>
          </a:p>
        </p:txBody>
      </p:sp>
      <p:sp>
        <p:nvSpPr>
          <p:cNvPr id="3" name="Content Placeholder 2">
            <a:extLst>
              <a:ext uri="{FF2B5EF4-FFF2-40B4-BE49-F238E27FC236}">
                <a16:creationId xmlns:a16="http://schemas.microsoft.com/office/drawing/2014/main" id="{492DC5F2-8C0F-10F9-29C6-FC6BB1FA5C49}"/>
              </a:ext>
            </a:extLst>
          </p:cNvPr>
          <p:cNvSpPr>
            <a:spLocks noGrp="1"/>
          </p:cNvSpPr>
          <p:nvPr>
            <p:ph idx="1"/>
          </p:nvPr>
        </p:nvSpPr>
        <p:spPr/>
        <p:txBody>
          <a:bodyPr>
            <a:normAutofit fontScale="92500" lnSpcReduction="20000"/>
          </a:bodyPr>
          <a:lstStyle/>
          <a:p>
            <a:r>
              <a:rPr lang="en-US" b="1" dirty="0"/>
              <a:t>Kubernetes Node</a:t>
            </a:r>
            <a:endParaRPr lang="en-US" dirty="0"/>
          </a:p>
          <a:p>
            <a:pPr lvl="1"/>
            <a:r>
              <a:rPr lang="en-US" dirty="0"/>
              <a:t>A </a:t>
            </a:r>
            <a:r>
              <a:rPr lang="en-US" b="1" dirty="0"/>
              <a:t>machine</a:t>
            </a:r>
            <a:r>
              <a:rPr lang="en-US" dirty="0"/>
              <a:t> (physical or virtual) that runs your containers.</a:t>
            </a:r>
          </a:p>
          <a:p>
            <a:pPr lvl="1"/>
            <a:r>
              <a:rPr lang="en-US" dirty="0"/>
              <a:t>Part of the Kubernetes </a:t>
            </a:r>
            <a:r>
              <a:rPr lang="en-US" b="1" dirty="0"/>
              <a:t>cluster</a:t>
            </a:r>
            <a:r>
              <a:rPr lang="en-US" dirty="0"/>
              <a:t>.</a:t>
            </a:r>
          </a:p>
          <a:p>
            <a:pPr lvl="1"/>
            <a:r>
              <a:rPr lang="en-US" dirty="0"/>
              <a:t>Runs </a:t>
            </a:r>
            <a:r>
              <a:rPr lang="en-US" b="1" dirty="0"/>
              <a:t>Pods</a:t>
            </a:r>
            <a:r>
              <a:rPr lang="en-US" dirty="0"/>
              <a:t> using the container runtime (e.g., Docker).</a:t>
            </a:r>
          </a:p>
          <a:p>
            <a:r>
              <a:rPr lang="en-US" b="1" dirty="0"/>
              <a:t>Pod</a:t>
            </a:r>
            <a:endParaRPr lang="en-US" dirty="0"/>
          </a:p>
          <a:p>
            <a:pPr lvl="1"/>
            <a:r>
              <a:rPr lang="en-US" dirty="0"/>
              <a:t>The </a:t>
            </a:r>
            <a:r>
              <a:rPr lang="en-US" b="1" dirty="0"/>
              <a:t>smallest deployable unit</a:t>
            </a:r>
            <a:r>
              <a:rPr lang="en-US" dirty="0"/>
              <a:t> in Kubernetes.</a:t>
            </a:r>
          </a:p>
          <a:p>
            <a:pPr lvl="1"/>
            <a:r>
              <a:rPr lang="en-US" dirty="0"/>
              <a:t>Can contain </a:t>
            </a:r>
            <a:r>
              <a:rPr lang="en-US" b="1" dirty="0"/>
              <a:t>one or more containers</a:t>
            </a:r>
            <a:r>
              <a:rPr lang="en-US" dirty="0"/>
              <a:t>.</a:t>
            </a:r>
          </a:p>
          <a:p>
            <a:pPr lvl="1"/>
            <a:r>
              <a:rPr lang="en-US" dirty="0"/>
              <a:t>Pods provide </a:t>
            </a:r>
            <a:r>
              <a:rPr lang="en-US" b="1" dirty="0"/>
              <a:t>networking, storage, and lifecycle management</a:t>
            </a:r>
            <a:r>
              <a:rPr lang="en-US" dirty="0"/>
              <a:t> for containers.</a:t>
            </a:r>
          </a:p>
          <a:p>
            <a:r>
              <a:rPr lang="en-US" b="1" dirty="0"/>
              <a:t>How they work together:</a:t>
            </a:r>
            <a:endParaRPr lang="en-US" dirty="0"/>
          </a:p>
          <a:p>
            <a:pPr lvl="1"/>
            <a:r>
              <a:rPr lang="en-US" dirty="0"/>
              <a:t>Nodes are the workers.</a:t>
            </a:r>
          </a:p>
          <a:p>
            <a:pPr lvl="1"/>
            <a:r>
              <a:rPr lang="en-US" dirty="0"/>
              <a:t>Pods run </a:t>
            </a:r>
            <a:r>
              <a:rPr lang="en-US" b="1" dirty="0"/>
              <a:t>on nodes</a:t>
            </a:r>
            <a:r>
              <a:rPr lang="en-US" dirty="0"/>
              <a:t>.</a:t>
            </a:r>
          </a:p>
          <a:p>
            <a:pPr lvl="1"/>
            <a:r>
              <a:rPr lang="en-US" dirty="0"/>
              <a:t>Kubernetes schedules Pods onto available nodes based on resources and policies.</a:t>
            </a:r>
          </a:p>
        </p:txBody>
      </p:sp>
      <p:pic>
        <p:nvPicPr>
          <p:cNvPr id="5" name="Picture 4">
            <a:extLst>
              <a:ext uri="{FF2B5EF4-FFF2-40B4-BE49-F238E27FC236}">
                <a16:creationId xmlns:a16="http://schemas.microsoft.com/office/drawing/2014/main" id="{186A7A98-0BDA-7853-A465-C2BF46EA9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129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99ADC-FDB5-DA2A-8319-CB2D8B79F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AC2C2D-5D36-DC50-FE13-477A566840E0}"/>
              </a:ext>
            </a:extLst>
          </p:cNvPr>
          <p:cNvSpPr>
            <a:spLocks noGrp="1"/>
          </p:cNvSpPr>
          <p:nvPr>
            <p:ph type="title"/>
          </p:nvPr>
        </p:nvSpPr>
        <p:spPr/>
        <p:txBody>
          <a:bodyPr/>
          <a:lstStyle/>
          <a:p>
            <a:r>
              <a:rPr lang="en-US" b="1" dirty="0"/>
              <a:t>GPU pods</a:t>
            </a:r>
          </a:p>
        </p:txBody>
      </p:sp>
      <p:sp>
        <p:nvSpPr>
          <p:cNvPr id="3" name="Content Placeholder 2">
            <a:extLst>
              <a:ext uri="{FF2B5EF4-FFF2-40B4-BE49-F238E27FC236}">
                <a16:creationId xmlns:a16="http://schemas.microsoft.com/office/drawing/2014/main" id="{5A872215-F6CA-9B6D-D924-BB0460F56E37}"/>
              </a:ext>
            </a:extLst>
          </p:cNvPr>
          <p:cNvSpPr>
            <a:spLocks noGrp="1"/>
          </p:cNvSpPr>
          <p:nvPr>
            <p:ph idx="1"/>
          </p:nvPr>
        </p:nvSpPr>
        <p:spPr>
          <a:xfrm>
            <a:off x="838200" y="1825625"/>
            <a:ext cx="7039062" cy="4351338"/>
          </a:xfrm>
        </p:spPr>
        <p:txBody>
          <a:bodyPr>
            <a:normAutofit fontScale="85000" lnSpcReduction="20000"/>
          </a:bodyPr>
          <a:lstStyle/>
          <a:p>
            <a:r>
              <a:rPr lang="en-US" b="1" dirty="0"/>
              <a:t>Define GPU Request in Pod YAML:</a:t>
            </a:r>
            <a:endParaRPr lang="en-US" dirty="0"/>
          </a:p>
          <a:p>
            <a:pPr lvl="1"/>
            <a:r>
              <a:rPr lang="en-US" dirty="0"/>
              <a:t>Specify the desired GPU count using the </a:t>
            </a:r>
            <a:r>
              <a:rPr lang="en-US" dirty="0" err="1"/>
              <a:t>nvidia.com</a:t>
            </a:r>
            <a:r>
              <a:rPr lang="en-US" dirty="0"/>
              <a:t>/</a:t>
            </a:r>
            <a:r>
              <a:rPr lang="en-US" dirty="0" err="1"/>
              <a:t>gpu</a:t>
            </a:r>
            <a:r>
              <a:rPr lang="en-US" dirty="0"/>
              <a:t> resource.</a:t>
            </a:r>
          </a:p>
          <a:p>
            <a:pPr lvl="1"/>
            <a:r>
              <a:rPr lang="en-US" dirty="0"/>
              <a:t>Example: </a:t>
            </a:r>
            <a:r>
              <a:rPr lang="en-US" dirty="0" err="1"/>
              <a:t>nvidia.com</a:t>
            </a:r>
            <a:r>
              <a:rPr lang="en-US" dirty="0"/>
              <a:t>/</a:t>
            </a:r>
            <a:r>
              <a:rPr lang="en-US" dirty="0" err="1"/>
              <a:t>gpu</a:t>
            </a:r>
            <a:r>
              <a:rPr lang="en-US" dirty="0"/>
              <a:t>: 1 requests one GPU.</a:t>
            </a:r>
          </a:p>
          <a:p>
            <a:pPr lvl="1"/>
            <a:r>
              <a:rPr lang="en-US" dirty="0"/>
              <a:t>Special GPUs are special resources.</a:t>
            </a:r>
          </a:p>
          <a:p>
            <a:r>
              <a:rPr lang="en-US" b="1" dirty="0"/>
              <a:t>Kubernetes Scheduling:</a:t>
            </a:r>
            <a:endParaRPr lang="en-US" dirty="0"/>
          </a:p>
          <a:p>
            <a:pPr lvl="1"/>
            <a:r>
              <a:rPr lang="en-US" dirty="0"/>
              <a:t>Kubernetes automatically schedules the Pod to a node with the requested GPU resources.</a:t>
            </a:r>
          </a:p>
          <a:p>
            <a:pPr lvl="1"/>
            <a:r>
              <a:rPr lang="en-US" dirty="0"/>
              <a:t>To select a specific GPU model from </a:t>
            </a:r>
            <a:r>
              <a:rPr lang="en-US" dirty="0" err="1"/>
              <a:t>nvidia.com</a:t>
            </a:r>
            <a:r>
              <a:rPr lang="en-US" dirty="0"/>
              <a:t>/</a:t>
            </a:r>
            <a:r>
              <a:rPr lang="en-US" dirty="0" err="1"/>
              <a:t>gpu</a:t>
            </a:r>
            <a:r>
              <a:rPr lang="en-US" dirty="0"/>
              <a:t>, target node labelling with </a:t>
            </a:r>
            <a:r>
              <a:rPr lang="en-US" dirty="0" err="1"/>
              <a:t>nodeAffinity</a:t>
            </a:r>
            <a:endParaRPr lang="en-US" dirty="0"/>
          </a:p>
          <a:p>
            <a:r>
              <a:rPr lang="en-US" b="1" dirty="0"/>
              <a:t>Best Practices:</a:t>
            </a:r>
            <a:endParaRPr lang="en-US" dirty="0"/>
          </a:p>
          <a:p>
            <a:pPr lvl="1"/>
            <a:r>
              <a:rPr lang="en-US" dirty="0"/>
              <a:t>Always delete Pods when computation is complete to free GPU resources for others.</a:t>
            </a:r>
          </a:p>
          <a:p>
            <a:pPr lvl="1"/>
            <a:r>
              <a:rPr lang="en-US" dirty="0"/>
              <a:t>Avoid using sleep in Pods; instead, use batch jobs with actual scripts (no idling) to ensure efficient GPU utilization. </a:t>
            </a:r>
          </a:p>
        </p:txBody>
      </p:sp>
      <p:pic>
        <p:nvPicPr>
          <p:cNvPr id="5" name="Picture 4">
            <a:extLst>
              <a:ext uri="{FF2B5EF4-FFF2-40B4-BE49-F238E27FC236}">
                <a16:creationId xmlns:a16="http://schemas.microsoft.com/office/drawing/2014/main" id="{25529755-BE82-8F62-5693-053B113C9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7767D96-7759-DD40-DB18-2F928588009B}"/>
              </a:ext>
            </a:extLst>
          </p:cNvPr>
          <p:cNvPicPr>
            <a:picLocks noChangeAspect="1"/>
          </p:cNvPicPr>
          <p:nvPr/>
        </p:nvPicPr>
        <p:blipFill>
          <a:blip r:embed="rId3"/>
          <a:stretch>
            <a:fillRect/>
          </a:stretch>
        </p:blipFill>
        <p:spPr>
          <a:xfrm>
            <a:off x="8266528" y="2131090"/>
            <a:ext cx="3620317" cy="3277011"/>
          </a:xfrm>
          <a:prstGeom prst="rect">
            <a:avLst/>
          </a:prstGeom>
          <a:ln w="38100">
            <a:solidFill>
              <a:srgbClr val="156082"/>
            </a:solidFill>
          </a:ln>
        </p:spPr>
      </p:pic>
    </p:spTree>
    <p:extLst>
      <p:ext uri="{BB962C8B-B14F-4D97-AF65-F5344CB8AC3E}">
        <p14:creationId xmlns:p14="http://schemas.microsoft.com/office/powerpoint/2010/main" val="1287080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FCA8B-D9A4-CE1E-64B5-C0D62CC07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1FD11-3E21-A557-61F9-B13327BCEB52}"/>
              </a:ext>
            </a:extLst>
          </p:cNvPr>
          <p:cNvSpPr>
            <a:spLocks noGrp="1"/>
          </p:cNvSpPr>
          <p:nvPr>
            <p:ph type="title"/>
          </p:nvPr>
        </p:nvSpPr>
        <p:spPr/>
        <p:txBody>
          <a:bodyPr/>
          <a:lstStyle/>
          <a:p>
            <a:r>
              <a:rPr lang="en-US" b="1" dirty="0"/>
              <a:t>Storage</a:t>
            </a:r>
          </a:p>
        </p:txBody>
      </p:sp>
      <p:sp>
        <p:nvSpPr>
          <p:cNvPr id="3" name="Content Placeholder 2">
            <a:extLst>
              <a:ext uri="{FF2B5EF4-FFF2-40B4-BE49-F238E27FC236}">
                <a16:creationId xmlns:a16="http://schemas.microsoft.com/office/drawing/2014/main" id="{61BEA318-732A-B5C8-602F-F9E15AE01F83}"/>
              </a:ext>
            </a:extLst>
          </p:cNvPr>
          <p:cNvSpPr>
            <a:spLocks noGrp="1"/>
          </p:cNvSpPr>
          <p:nvPr>
            <p:ph idx="1"/>
          </p:nvPr>
        </p:nvSpPr>
        <p:spPr/>
        <p:txBody>
          <a:bodyPr>
            <a:normAutofit fontScale="92500" lnSpcReduction="20000"/>
          </a:bodyPr>
          <a:lstStyle/>
          <a:p>
            <a:r>
              <a:rPr lang="en-US" b="1" dirty="0"/>
              <a:t>Persistent Volumes (PV) &amp; Persistent Volume Claims (PVC)</a:t>
            </a:r>
            <a:endParaRPr lang="en-US" dirty="0"/>
          </a:p>
          <a:p>
            <a:r>
              <a:rPr lang="en-US" b="1" dirty="0"/>
              <a:t>PV:</a:t>
            </a:r>
            <a:r>
              <a:rPr lang="en-US" dirty="0"/>
              <a:t> A storage resource in the cluster (like a disk or network storage).</a:t>
            </a:r>
          </a:p>
          <a:p>
            <a:r>
              <a:rPr lang="en-US" b="1" dirty="0"/>
              <a:t>PVC:</a:t>
            </a:r>
            <a:r>
              <a:rPr lang="en-US" dirty="0"/>
              <a:t> A request for storage by a Pod; Kubernetes binds it to a matching PV.</a:t>
            </a:r>
          </a:p>
          <a:p>
            <a:r>
              <a:rPr lang="en-US" b="1" dirty="0"/>
              <a:t>Access Modes:</a:t>
            </a:r>
            <a:endParaRPr lang="en-US" dirty="0"/>
          </a:p>
          <a:p>
            <a:pPr lvl="1"/>
            <a:r>
              <a:rPr lang="en-US" b="1" dirty="0" err="1"/>
              <a:t>ReadWriteOnce</a:t>
            </a:r>
            <a:r>
              <a:rPr lang="en-US" b="1" dirty="0"/>
              <a:t> (RWO):</a:t>
            </a:r>
            <a:r>
              <a:rPr lang="en-US" dirty="0"/>
              <a:t> Mounted by a single node.</a:t>
            </a:r>
          </a:p>
          <a:p>
            <a:pPr lvl="1"/>
            <a:r>
              <a:rPr lang="en-US" b="1" dirty="0" err="1"/>
              <a:t>ReadWriteMany</a:t>
            </a:r>
            <a:r>
              <a:rPr lang="en-US" b="1" dirty="0"/>
              <a:t> (RWX):</a:t>
            </a:r>
            <a:r>
              <a:rPr lang="en-US" dirty="0"/>
              <a:t> Mounted by multiple nodes.</a:t>
            </a:r>
          </a:p>
          <a:p>
            <a:pPr lvl="1"/>
            <a:r>
              <a:rPr lang="en-US" b="1" dirty="0"/>
              <a:t>ReadOnlyMany (ROX):</a:t>
            </a:r>
            <a:r>
              <a:rPr lang="en-US" dirty="0"/>
              <a:t> Read-only mounts by multiple nodes.</a:t>
            </a:r>
          </a:p>
          <a:p>
            <a:r>
              <a:rPr lang="en-US" b="1" dirty="0"/>
              <a:t>Ephemeral Storage</a:t>
            </a:r>
            <a:endParaRPr lang="en-US" dirty="0"/>
          </a:p>
          <a:p>
            <a:pPr lvl="1"/>
            <a:r>
              <a:rPr lang="en-US" dirty="0"/>
              <a:t>Temporary storage tied to the Pod lifecycle.</a:t>
            </a:r>
          </a:p>
          <a:p>
            <a:pPr lvl="1"/>
            <a:r>
              <a:rPr lang="en-US" dirty="0"/>
              <a:t>Data disappears when the Pod is deleted.</a:t>
            </a:r>
          </a:p>
          <a:p>
            <a:pPr lvl="1"/>
            <a:r>
              <a:rPr lang="en-US" dirty="0"/>
              <a:t>Useful for caching or scratch space.</a:t>
            </a:r>
          </a:p>
          <a:p>
            <a:endParaRPr lang="en-US" dirty="0"/>
          </a:p>
        </p:txBody>
      </p:sp>
      <p:pic>
        <p:nvPicPr>
          <p:cNvPr id="5" name="Picture 4">
            <a:extLst>
              <a:ext uri="{FF2B5EF4-FFF2-40B4-BE49-F238E27FC236}">
                <a16:creationId xmlns:a16="http://schemas.microsoft.com/office/drawing/2014/main" id="{F374F478-1FCD-DC87-648F-035940381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86F0D30C-9597-B38F-685E-CE4302D5E537}"/>
              </a:ext>
            </a:extLst>
          </p:cNvPr>
          <p:cNvGrpSpPr/>
          <p:nvPr/>
        </p:nvGrpSpPr>
        <p:grpSpPr>
          <a:xfrm>
            <a:off x="7612304" y="4798503"/>
            <a:ext cx="4073561" cy="1599493"/>
            <a:chOff x="7612304" y="4798503"/>
            <a:chExt cx="4073561" cy="1599493"/>
          </a:xfrm>
        </p:grpSpPr>
        <p:grpSp>
          <p:nvGrpSpPr>
            <p:cNvPr id="13" name="Group 12">
              <a:extLst>
                <a:ext uri="{FF2B5EF4-FFF2-40B4-BE49-F238E27FC236}">
                  <a16:creationId xmlns:a16="http://schemas.microsoft.com/office/drawing/2014/main" id="{865E25DC-B4C9-0223-D0A0-80C6EEE43E2D}"/>
                </a:ext>
              </a:extLst>
            </p:cNvPr>
            <p:cNvGrpSpPr/>
            <p:nvPr/>
          </p:nvGrpSpPr>
          <p:grpSpPr>
            <a:xfrm>
              <a:off x="7612304" y="4798503"/>
              <a:ext cx="4073561" cy="1576072"/>
              <a:chOff x="3552032" y="3737471"/>
              <a:chExt cx="6349948" cy="3098498"/>
            </a:xfrm>
          </p:grpSpPr>
          <p:pic>
            <p:nvPicPr>
              <p:cNvPr id="4" name="Graphic 3" descr="Server with solid fill">
                <a:extLst>
                  <a:ext uri="{FF2B5EF4-FFF2-40B4-BE49-F238E27FC236}">
                    <a16:creationId xmlns:a16="http://schemas.microsoft.com/office/drawing/2014/main" id="{16559BBF-C61F-2C90-FFD1-A1A7A8ABEF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4492" y="3737471"/>
                <a:ext cx="1170554" cy="1170554"/>
              </a:xfrm>
              <a:prstGeom prst="rect">
                <a:avLst/>
              </a:prstGeom>
            </p:spPr>
          </p:pic>
          <p:sp>
            <p:nvSpPr>
              <p:cNvPr id="6" name="Up Arrow Callout 5">
                <a:extLst>
                  <a:ext uri="{FF2B5EF4-FFF2-40B4-BE49-F238E27FC236}">
                    <a16:creationId xmlns:a16="http://schemas.microsoft.com/office/drawing/2014/main" id="{D80BEEA1-B8D4-85B1-A064-FECB5B64A64B}"/>
                  </a:ext>
                </a:extLst>
              </p:cNvPr>
              <p:cNvSpPr/>
              <p:nvPr/>
            </p:nvSpPr>
            <p:spPr>
              <a:xfrm>
                <a:off x="3942712" y="5364412"/>
                <a:ext cx="1894113" cy="1461506"/>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7" name="Up Arrow Callout 6">
                <a:extLst>
                  <a:ext uri="{FF2B5EF4-FFF2-40B4-BE49-F238E27FC236}">
                    <a16:creationId xmlns:a16="http://schemas.microsoft.com/office/drawing/2014/main" id="{727B39CA-5C12-820D-9940-F8902765F9C4}"/>
                  </a:ext>
                </a:extLst>
              </p:cNvPr>
              <p:cNvSpPr/>
              <p:nvPr/>
            </p:nvSpPr>
            <p:spPr>
              <a:xfrm>
                <a:off x="7493916" y="5364412"/>
                <a:ext cx="1894113" cy="1461506"/>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pic>
            <p:nvPicPr>
              <p:cNvPr id="8" name="Graphic 7" descr="Database with solid fill">
                <a:extLst>
                  <a:ext uri="{FF2B5EF4-FFF2-40B4-BE49-F238E27FC236}">
                    <a16:creationId xmlns:a16="http://schemas.microsoft.com/office/drawing/2014/main" id="{F42E5775-A75B-7C4C-82CC-AC7A90167F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3772" y="5921569"/>
                <a:ext cx="914400" cy="914400"/>
              </a:xfrm>
              <a:prstGeom prst="rect">
                <a:avLst/>
              </a:prstGeom>
            </p:spPr>
          </p:pic>
          <p:sp>
            <p:nvSpPr>
              <p:cNvPr id="9" name="TextBox 8">
                <a:extLst>
                  <a:ext uri="{FF2B5EF4-FFF2-40B4-BE49-F238E27FC236}">
                    <a16:creationId xmlns:a16="http://schemas.microsoft.com/office/drawing/2014/main" id="{2BC30DD2-89B8-9725-5266-94DDECCC284F}"/>
                  </a:ext>
                </a:extLst>
              </p:cNvPr>
              <p:cNvSpPr txBox="1"/>
              <p:nvPr/>
            </p:nvSpPr>
            <p:spPr>
              <a:xfrm>
                <a:off x="3552032" y="4908025"/>
                <a:ext cx="2798744" cy="484061"/>
              </a:xfrm>
              <a:prstGeom prst="rect">
                <a:avLst/>
              </a:prstGeom>
              <a:noFill/>
            </p:spPr>
            <p:txBody>
              <a:bodyPr wrap="square" rtlCol="0">
                <a:spAutoFit/>
              </a:bodyPr>
              <a:lstStyle/>
              <a:p>
                <a:pPr algn="ctr"/>
                <a:r>
                  <a:rPr lang="en-US" sz="1000" b="1" dirty="0">
                    <a:solidFill>
                      <a:schemeClr val="accent1"/>
                    </a:solidFill>
                  </a:rPr>
                  <a:t>Worker/Compute Node</a:t>
                </a:r>
              </a:p>
            </p:txBody>
          </p:sp>
          <p:pic>
            <p:nvPicPr>
              <p:cNvPr id="10" name="Graphic 9" descr="Server with solid fill">
                <a:extLst>
                  <a:ext uri="{FF2B5EF4-FFF2-40B4-BE49-F238E27FC236}">
                    <a16:creationId xmlns:a16="http://schemas.microsoft.com/office/drawing/2014/main" id="{494895F6-BDF4-C8D7-A321-7D56FFE80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55696" y="3737471"/>
                <a:ext cx="1170554" cy="1170554"/>
              </a:xfrm>
              <a:prstGeom prst="rect">
                <a:avLst/>
              </a:prstGeom>
            </p:spPr>
          </p:pic>
          <p:sp>
            <p:nvSpPr>
              <p:cNvPr id="11" name="TextBox 10">
                <a:extLst>
                  <a:ext uri="{FF2B5EF4-FFF2-40B4-BE49-F238E27FC236}">
                    <a16:creationId xmlns:a16="http://schemas.microsoft.com/office/drawing/2014/main" id="{AE4D0A11-D63E-1E8D-4938-23904568F028}"/>
                  </a:ext>
                </a:extLst>
              </p:cNvPr>
              <p:cNvSpPr txBox="1"/>
              <p:nvPr/>
            </p:nvSpPr>
            <p:spPr>
              <a:xfrm>
                <a:off x="7103236" y="4908025"/>
                <a:ext cx="2798744" cy="484061"/>
              </a:xfrm>
              <a:prstGeom prst="rect">
                <a:avLst/>
              </a:prstGeom>
              <a:noFill/>
            </p:spPr>
            <p:txBody>
              <a:bodyPr wrap="square" rtlCol="0">
                <a:spAutoFit/>
              </a:bodyPr>
              <a:lstStyle/>
              <a:p>
                <a:pPr algn="ctr"/>
                <a:r>
                  <a:rPr lang="en-US" sz="1000" b="1" dirty="0">
                    <a:solidFill>
                      <a:schemeClr val="accent1"/>
                    </a:solidFill>
                  </a:rPr>
                  <a:t>Storage Node</a:t>
                </a:r>
              </a:p>
            </p:txBody>
          </p:sp>
          <p:cxnSp>
            <p:nvCxnSpPr>
              <p:cNvPr id="12" name="Straight Arrow Connector 11">
                <a:extLst>
                  <a:ext uri="{FF2B5EF4-FFF2-40B4-BE49-F238E27FC236}">
                    <a16:creationId xmlns:a16="http://schemas.microsoft.com/office/drawing/2014/main" id="{A0B58F8E-DDF6-A228-078A-784FC1B8A238}"/>
                  </a:ext>
                </a:extLst>
              </p:cNvPr>
              <p:cNvCxnSpPr/>
              <p:nvPr/>
            </p:nvCxnSpPr>
            <p:spPr>
              <a:xfrm>
                <a:off x="5346968" y="6378769"/>
                <a:ext cx="2762889" cy="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pic>
          <p:nvPicPr>
            <p:cNvPr id="14" name="Graphic 13" descr="Remote learning science with solid fill">
              <a:extLst>
                <a:ext uri="{FF2B5EF4-FFF2-40B4-BE49-F238E27FC236}">
                  <a16:creationId xmlns:a16="http://schemas.microsoft.com/office/drawing/2014/main" id="{93FAF0B7-7322-4C24-BAD6-E3CA028F34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26207" y="5909459"/>
              <a:ext cx="488537" cy="488537"/>
            </a:xfrm>
            <a:prstGeom prst="rect">
              <a:avLst/>
            </a:prstGeom>
          </p:spPr>
        </p:pic>
      </p:grpSp>
      <p:pic>
        <p:nvPicPr>
          <p:cNvPr id="16" name="Graphic 15" descr="Database with solid fill">
            <a:extLst>
              <a:ext uri="{FF2B5EF4-FFF2-40B4-BE49-F238E27FC236}">
                <a16:creationId xmlns:a16="http://schemas.microsoft.com/office/drawing/2014/main" id="{3C419107-8B8D-D701-022F-4B3DC01EA9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9551" y="4959464"/>
            <a:ext cx="542500" cy="430151"/>
          </a:xfrm>
          <a:prstGeom prst="rect">
            <a:avLst/>
          </a:prstGeom>
        </p:spPr>
      </p:pic>
    </p:spTree>
    <p:extLst>
      <p:ext uri="{BB962C8B-B14F-4D97-AF65-F5344CB8AC3E}">
        <p14:creationId xmlns:p14="http://schemas.microsoft.com/office/powerpoint/2010/main" val="35247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42717-FD98-C2FC-EC4F-B39979981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E4D45-D4EE-C36E-F689-EC7EB451E27B}"/>
              </a:ext>
            </a:extLst>
          </p:cNvPr>
          <p:cNvSpPr>
            <a:spLocks noGrp="1"/>
          </p:cNvSpPr>
          <p:nvPr>
            <p:ph type="title"/>
          </p:nvPr>
        </p:nvSpPr>
        <p:spPr/>
        <p:txBody>
          <a:bodyPr/>
          <a:lstStyle/>
          <a:p>
            <a:r>
              <a:rPr lang="en-US" b="1" dirty="0"/>
              <a:t>Storage Types</a:t>
            </a:r>
          </a:p>
        </p:txBody>
      </p:sp>
      <p:sp>
        <p:nvSpPr>
          <p:cNvPr id="3" name="Content Placeholder 2">
            <a:extLst>
              <a:ext uri="{FF2B5EF4-FFF2-40B4-BE49-F238E27FC236}">
                <a16:creationId xmlns:a16="http://schemas.microsoft.com/office/drawing/2014/main" id="{96CB4419-CD03-CF42-9D79-EDB9303D4054}"/>
              </a:ext>
            </a:extLst>
          </p:cNvPr>
          <p:cNvSpPr>
            <a:spLocks noGrp="1"/>
          </p:cNvSpPr>
          <p:nvPr>
            <p:ph idx="1"/>
          </p:nvPr>
        </p:nvSpPr>
        <p:spPr/>
        <p:txBody>
          <a:bodyPr>
            <a:normAutofit lnSpcReduction="10000"/>
          </a:bodyPr>
          <a:lstStyle/>
          <a:p>
            <a:r>
              <a:rPr lang="en-US" dirty="0" err="1"/>
              <a:t>CephFS</a:t>
            </a:r>
            <a:r>
              <a:rPr lang="en-US" dirty="0"/>
              <a:t> (File system, RWX)</a:t>
            </a:r>
          </a:p>
          <a:p>
            <a:pPr lvl="1"/>
            <a:r>
              <a:rPr lang="en-US" dirty="0"/>
              <a:t>Good for workloads needing multiple nodes to read/write.</a:t>
            </a:r>
          </a:p>
          <a:p>
            <a:pPr lvl="1"/>
            <a:r>
              <a:rPr lang="en-US" dirty="0"/>
              <a:t>Main </a:t>
            </a:r>
            <a:r>
              <a:rPr lang="en-US" dirty="0" err="1"/>
              <a:t>StorageClasses</a:t>
            </a:r>
            <a:r>
              <a:rPr lang="en-US" dirty="0"/>
              <a:t>: rook-</a:t>
            </a:r>
            <a:r>
              <a:rPr lang="en-US" dirty="0" err="1"/>
              <a:t>cephfs</a:t>
            </a:r>
            <a:r>
              <a:rPr lang="en-US" dirty="0"/>
              <a:t>, rook-</a:t>
            </a:r>
            <a:r>
              <a:rPr lang="en-US" dirty="0" err="1"/>
              <a:t>cephfs</a:t>
            </a:r>
            <a:r>
              <a:rPr lang="en-US" dirty="0"/>
              <a:t>-central, rook-</a:t>
            </a:r>
            <a:r>
              <a:rPr lang="en-US" dirty="0" err="1"/>
              <a:t>cephfs</a:t>
            </a:r>
            <a:r>
              <a:rPr lang="en-US" dirty="0"/>
              <a:t>-east</a:t>
            </a:r>
          </a:p>
          <a:p>
            <a:r>
              <a:rPr lang="en-US" dirty="0" err="1"/>
              <a:t>Ceph</a:t>
            </a:r>
            <a:r>
              <a:rPr lang="en-US" dirty="0"/>
              <a:t> RBD (Block storage, RWO)</a:t>
            </a:r>
          </a:p>
          <a:p>
            <a:pPr lvl="1"/>
            <a:r>
              <a:rPr lang="en-US" dirty="0"/>
              <a:t>Block storage per node, suitable for databases or single-node workloads.</a:t>
            </a:r>
          </a:p>
          <a:p>
            <a:pPr lvl="1"/>
            <a:r>
              <a:rPr lang="en-US" dirty="0"/>
              <a:t>Main </a:t>
            </a:r>
            <a:r>
              <a:rPr lang="en-US" dirty="0" err="1"/>
              <a:t>StorageClasses</a:t>
            </a:r>
            <a:r>
              <a:rPr lang="en-US" dirty="0"/>
              <a:t>: rook-</a:t>
            </a:r>
            <a:r>
              <a:rPr lang="en-US" dirty="0" err="1"/>
              <a:t>ceph</a:t>
            </a:r>
            <a:r>
              <a:rPr lang="en-US" dirty="0"/>
              <a:t>-block, rook-</a:t>
            </a:r>
            <a:r>
              <a:rPr lang="en-US" dirty="0" err="1"/>
              <a:t>ceph</a:t>
            </a:r>
            <a:r>
              <a:rPr lang="en-US" dirty="0"/>
              <a:t>-block-east, rook-</a:t>
            </a:r>
            <a:r>
              <a:rPr lang="en-US" dirty="0" err="1"/>
              <a:t>ceph</a:t>
            </a:r>
            <a:r>
              <a:rPr lang="en-US" dirty="0"/>
              <a:t>-block-central.</a:t>
            </a:r>
          </a:p>
          <a:p>
            <a:r>
              <a:rPr lang="en-US" dirty="0" err="1"/>
              <a:t>Linstor</a:t>
            </a:r>
            <a:r>
              <a:rPr lang="en-US" dirty="0"/>
              <a:t> Block</a:t>
            </a:r>
          </a:p>
          <a:p>
            <a:pPr lvl="1"/>
            <a:r>
              <a:rPr lang="en-US" dirty="0"/>
              <a:t>Block storage with replication for reliability.</a:t>
            </a:r>
          </a:p>
          <a:p>
            <a:pPr lvl="1"/>
            <a:r>
              <a:rPr lang="en-US" dirty="0"/>
              <a:t>Not as large, use when fast IO is required.</a:t>
            </a:r>
          </a:p>
          <a:p>
            <a:r>
              <a:rPr lang="en-US" dirty="0"/>
              <a:t>S3 Compatible Storage: Object storage, accessed via S3 API</a:t>
            </a:r>
          </a:p>
        </p:txBody>
      </p:sp>
      <p:pic>
        <p:nvPicPr>
          <p:cNvPr id="5" name="Picture 4">
            <a:extLst>
              <a:ext uri="{FF2B5EF4-FFF2-40B4-BE49-F238E27FC236}">
                <a16:creationId xmlns:a16="http://schemas.microsoft.com/office/drawing/2014/main" id="{DF553B49-CAAB-8546-D2C8-F453799D2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E54B375-83EE-A18F-EB0C-F8C9398C50B9}"/>
              </a:ext>
            </a:extLst>
          </p:cNvPr>
          <p:cNvSpPr/>
          <p:nvPr/>
        </p:nvSpPr>
        <p:spPr>
          <a:xfrm>
            <a:off x="572606" y="6250482"/>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30th</a:t>
            </a:r>
          </a:p>
        </p:txBody>
      </p:sp>
      <p:pic>
        <p:nvPicPr>
          <p:cNvPr id="12" name="Picture 11">
            <a:extLst>
              <a:ext uri="{FF2B5EF4-FFF2-40B4-BE49-F238E27FC236}">
                <a16:creationId xmlns:a16="http://schemas.microsoft.com/office/drawing/2014/main" id="{88F5A5A1-7E6F-4715-A8B3-D9E7C5FE7D88}"/>
              </a:ext>
            </a:extLst>
          </p:cNvPr>
          <p:cNvPicPr>
            <a:picLocks noChangeAspect="1"/>
          </p:cNvPicPr>
          <p:nvPr/>
        </p:nvPicPr>
        <p:blipFill>
          <a:blip r:embed="rId3"/>
          <a:srcRect t="90592"/>
          <a:stretch>
            <a:fillRect/>
          </a:stretch>
        </p:blipFill>
        <p:spPr>
          <a:xfrm>
            <a:off x="2321369" y="6115574"/>
            <a:ext cx="8908278" cy="5651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4921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86BCF-D56D-E739-70BA-6E458D6F5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94002-D9F7-0500-AB0A-60F7BF74CE24}"/>
              </a:ext>
            </a:extLst>
          </p:cNvPr>
          <p:cNvSpPr>
            <a:spLocks noGrp="1"/>
          </p:cNvSpPr>
          <p:nvPr>
            <p:ph type="title"/>
          </p:nvPr>
        </p:nvSpPr>
        <p:spPr/>
        <p:txBody>
          <a:bodyPr/>
          <a:lstStyle/>
          <a:p>
            <a:r>
              <a:rPr lang="en-US" b="1" dirty="0"/>
              <a:t>Deployments: Scaling and Exposing</a:t>
            </a:r>
          </a:p>
        </p:txBody>
      </p:sp>
      <p:sp>
        <p:nvSpPr>
          <p:cNvPr id="3" name="Content Placeholder 2">
            <a:extLst>
              <a:ext uri="{FF2B5EF4-FFF2-40B4-BE49-F238E27FC236}">
                <a16:creationId xmlns:a16="http://schemas.microsoft.com/office/drawing/2014/main" id="{8A735558-95C0-0B50-2E66-1F4C56D1EFDE}"/>
              </a:ext>
            </a:extLst>
          </p:cNvPr>
          <p:cNvSpPr>
            <a:spLocks noGrp="1"/>
          </p:cNvSpPr>
          <p:nvPr>
            <p:ph idx="1"/>
          </p:nvPr>
        </p:nvSpPr>
        <p:spPr/>
        <p:txBody>
          <a:bodyPr>
            <a:normAutofit fontScale="92500"/>
          </a:bodyPr>
          <a:lstStyle/>
          <a:p>
            <a:r>
              <a:rPr lang="en-US" b="1" dirty="0"/>
              <a:t>Deployments</a:t>
            </a:r>
            <a:endParaRPr lang="en-US" dirty="0"/>
          </a:p>
          <a:p>
            <a:pPr lvl="1"/>
            <a:r>
              <a:rPr lang="en-US" dirty="0"/>
              <a:t>A </a:t>
            </a:r>
            <a:r>
              <a:rPr lang="en-US" b="1" dirty="0"/>
              <a:t>Deployment</a:t>
            </a:r>
            <a:r>
              <a:rPr lang="en-US" dirty="0"/>
              <a:t> manages a set of Pods.</a:t>
            </a:r>
          </a:p>
          <a:p>
            <a:pPr lvl="1"/>
            <a:r>
              <a:rPr lang="en-US" dirty="0"/>
              <a:t>Handles </a:t>
            </a:r>
            <a:r>
              <a:rPr lang="en-US" b="1" dirty="0"/>
              <a:t>rolling updates</a:t>
            </a:r>
            <a:r>
              <a:rPr lang="en-US" dirty="0"/>
              <a:t>, </a:t>
            </a:r>
            <a:r>
              <a:rPr lang="en-US" b="1" dirty="0"/>
              <a:t>self-healing</a:t>
            </a:r>
            <a:r>
              <a:rPr lang="en-US" dirty="0"/>
              <a:t>, and </a:t>
            </a:r>
            <a:r>
              <a:rPr lang="en-US" b="1" dirty="0"/>
              <a:t>replica management.</a:t>
            </a:r>
          </a:p>
          <a:p>
            <a:pPr lvl="1"/>
            <a:r>
              <a:rPr lang="en-US" b="1" dirty="0"/>
              <a:t>Scaling </a:t>
            </a:r>
            <a:r>
              <a:rPr lang="en-US" dirty="0"/>
              <a:t>to a number of replicas (pods).</a:t>
            </a:r>
          </a:p>
          <a:p>
            <a:pPr lvl="1"/>
            <a:r>
              <a:rPr lang="en-US" dirty="0"/>
              <a:t>Deployments are </a:t>
            </a:r>
            <a:r>
              <a:rPr lang="en-US" b="1" dirty="0"/>
              <a:t>purged</a:t>
            </a:r>
            <a:r>
              <a:rPr lang="en-US" dirty="0"/>
              <a:t> after 2 weeks (w/ </a:t>
            </a:r>
            <a:r>
              <a:rPr lang="en-US" b="1" dirty="0"/>
              <a:t>exceptions for persistent services</a:t>
            </a:r>
            <a:r>
              <a:rPr lang="en-US" dirty="0"/>
              <a:t>).</a:t>
            </a:r>
          </a:p>
          <a:p>
            <a:r>
              <a:rPr lang="en-US" b="1" dirty="0"/>
              <a:t>Exposing Pods</a:t>
            </a:r>
          </a:p>
          <a:p>
            <a:pPr lvl="1"/>
            <a:r>
              <a:rPr lang="en-US" b="1" dirty="0"/>
              <a:t>Service:</a:t>
            </a:r>
            <a:r>
              <a:rPr lang="en-US" dirty="0"/>
              <a:t> Stable network endpoint for Pods.</a:t>
            </a:r>
          </a:p>
          <a:p>
            <a:pPr lvl="1"/>
            <a:r>
              <a:rPr lang="en-US" dirty="0"/>
              <a:t>Each Pod gets its </a:t>
            </a:r>
            <a:r>
              <a:rPr lang="en-US" b="1" dirty="0"/>
              <a:t>own IP</a:t>
            </a:r>
            <a:r>
              <a:rPr lang="en-US" dirty="0"/>
              <a:t> assigned by Kubernetes.</a:t>
            </a:r>
          </a:p>
          <a:p>
            <a:pPr lvl="1"/>
            <a:r>
              <a:rPr lang="en-US" b="1" dirty="0"/>
              <a:t>Ingress:</a:t>
            </a:r>
            <a:r>
              <a:rPr lang="en-US" dirty="0"/>
              <a:t> Route external traffic to Services using rules and hostnames.</a:t>
            </a:r>
          </a:p>
          <a:p>
            <a:pPr lvl="1"/>
            <a:r>
              <a:rPr lang="en-US" b="1" dirty="0"/>
              <a:t>Ingress</a:t>
            </a:r>
            <a:r>
              <a:rPr lang="en-US" dirty="0"/>
              <a:t> cannot talk directly to Pods, it routes to a </a:t>
            </a:r>
            <a:r>
              <a:rPr lang="en-US" b="1" dirty="0"/>
              <a:t>Service</a:t>
            </a:r>
            <a:r>
              <a:rPr lang="en-US" dirty="0"/>
              <a:t> instead.</a:t>
            </a:r>
          </a:p>
          <a:p>
            <a:pPr lvl="1"/>
            <a:r>
              <a:rPr lang="en-US" dirty="0"/>
              <a:t>External client → Ingress → Service (</a:t>
            </a:r>
            <a:r>
              <a:rPr lang="en-US" dirty="0" err="1"/>
              <a:t>ClusterIP</a:t>
            </a:r>
            <a:r>
              <a:rPr lang="en-US" dirty="0"/>
              <a:t>) → Pods</a:t>
            </a:r>
          </a:p>
        </p:txBody>
      </p:sp>
      <p:pic>
        <p:nvPicPr>
          <p:cNvPr id="5" name="Picture 4">
            <a:extLst>
              <a:ext uri="{FF2B5EF4-FFF2-40B4-BE49-F238E27FC236}">
                <a16:creationId xmlns:a16="http://schemas.microsoft.com/office/drawing/2014/main" id="{698CAA8E-3423-E616-E6E8-25BFBDC01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99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26772-711A-4D4C-E3FD-00D98196F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75601-0974-9813-C468-1C30294F8F84}"/>
              </a:ext>
            </a:extLst>
          </p:cNvPr>
          <p:cNvSpPr>
            <a:spLocks noGrp="1"/>
          </p:cNvSpPr>
          <p:nvPr>
            <p:ph type="title"/>
          </p:nvPr>
        </p:nvSpPr>
        <p:spPr/>
        <p:txBody>
          <a:bodyPr/>
          <a:lstStyle/>
          <a:p>
            <a:r>
              <a:rPr lang="en-US" b="1" dirty="0"/>
              <a:t>Batch Jobs</a:t>
            </a:r>
          </a:p>
        </p:txBody>
      </p:sp>
      <p:sp>
        <p:nvSpPr>
          <p:cNvPr id="3" name="Content Placeholder 2">
            <a:extLst>
              <a:ext uri="{FF2B5EF4-FFF2-40B4-BE49-F238E27FC236}">
                <a16:creationId xmlns:a16="http://schemas.microsoft.com/office/drawing/2014/main" id="{34D55C8D-B81B-8E04-EF9D-76BB6B265342}"/>
              </a:ext>
            </a:extLst>
          </p:cNvPr>
          <p:cNvSpPr>
            <a:spLocks noGrp="1"/>
          </p:cNvSpPr>
          <p:nvPr>
            <p:ph idx="1"/>
          </p:nvPr>
        </p:nvSpPr>
        <p:spPr/>
        <p:txBody>
          <a:bodyPr>
            <a:normAutofit/>
          </a:bodyPr>
          <a:lstStyle/>
          <a:p>
            <a:r>
              <a:rPr lang="en-US" b="1" dirty="0"/>
              <a:t>Batch Job: </a:t>
            </a:r>
            <a:r>
              <a:rPr lang="en-US" dirty="0"/>
              <a:t>A workload that runs </a:t>
            </a:r>
            <a:r>
              <a:rPr lang="en-US" b="1" dirty="0"/>
              <a:t>a finite number of tasks to completion</a:t>
            </a:r>
            <a:r>
              <a:rPr lang="en-US" dirty="0"/>
              <a:t>, unlike long-lived services.</a:t>
            </a:r>
          </a:p>
          <a:p>
            <a:r>
              <a:rPr lang="en-US" dirty="0"/>
              <a:t>Ideal for </a:t>
            </a:r>
            <a:r>
              <a:rPr lang="en-US" b="1" dirty="0"/>
              <a:t>data processing, analysis, backups, periodic or on-demand tasks</a:t>
            </a:r>
            <a:r>
              <a:rPr lang="en-US" dirty="0"/>
              <a:t>.</a:t>
            </a:r>
          </a:p>
          <a:p>
            <a:r>
              <a:rPr lang="en-US" dirty="0"/>
              <a:t>A </a:t>
            </a:r>
            <a:r>
              <a:rPr lang="en-US" b="1" dirty="0"/>
              <a:t>Job</a:t>
            </a:r>
            <a:r>
              <a:rPr lang="en-US" dirty="0"/>
              <a:t> manages Pods to ensure they run to completion, restarts it if it fails, up to a configurable </a:t>
            </a:r>
            <a:r>
              <a:rPr lang="en-US" dirty="0" err="1"/>
              <a:t>backoffLimit</a:t>
            </a:r>
            <a:r>
              <a:rPr lang="en-US" dirty="0"/>
              <a:t>.</a:t>
            </a:r>
          </a:p>
          <a:p>
            <a:r>
              <a:rPr lang="en-US" b="1" dirty="0">
                <a:solidFill>
                  <a:srgbClr val="FF0000"/>
                </a:solidFill>
              </a:rPr>
              <a:t>Since jobs in Nautilus are not limited in runtime, you can only run jobs with meaningful command field. Running in manual mode (sleep infinity command and manual start of computation) is prohibited.</a:t>
            </a:r>
          </a:p>
        </p:txBody>
      </p:sp>
      <p:pic>
        <p:nvPicPr>
          <p:cNvPr id="5" name="Picture 4">
            <a:extLst>
              <a:ext uri="{FF2B5EF4-FFF2-40B4-BE49-F238E27FC236}">
                <a16:creationId xmlns:a16="http://schemas.microsoft.com/office/drawing/2014/main" id="{594CF222-C50D-8A7D-B4FD-067502C59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7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29220-1A42-1314-FC12-DDDF76699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A58D2-51A7-4A95-9F5B-1F3542959017}"/>
              </a:ext>
            </a:extLst>
          </p:cNvPr>
          <p:cNvSpPr>
            <a:spLocks noGrp="1"/>
          </p:cNvSpPr>
          <p:nvPr>
            <p:ph type="title"/>
          </p:nvPr>
        </p:nvSpPr>
        <p:spPr/>
        <p:txBody>
          <a:bodyPr/>
          <a:lstStyle/>
          <a:p>
            <a:r>
              <a:rPr lang="en-US" b="1" dirty="0"/>
              <a:t>Debugging</a:t>
            </a:r>
          </a:p>
        </p:txBody>
      </p:sp>
      <p:sp>
        <p:nvSpPr>
          <p:cNvPr id="3" name="Content Placeholder 2">
            <a:extLst>
              <a:ext uri="{FF2B5EF4-FFF2-40B4-BE49-F238E27FC236}">
                <a16:creationId xmlns:a16="http://schemas.microsoft.com/office/drawing/2014/main" id="{E0900B92-0266-9E87-5EC7-D5755FA11DE1}"/>
              </a:ext>
            </a:extLst>
          </p:cNvPr>
          <p:cNvSpPr>
            <a:spLocks noGrp="1"/>
          </p:cNvSpPr>
          <p:nvPr>
            <p:ph idx="1"/>
          </p:nvPr>
        </p:nvSpPr>
        <p:spPr/>
        <p:txBody>
          <a:bodyPr>
            <a:normAutofit/>
          </a:bodyPr>
          <a:lstStyle/>
          <a:p>
            <a:r>
              <a:rPr lang="en-US" dirty="0"/>
              <a:t>Why Debug Pods? Pods may fail to start, crash, or behave unexpectedly.</a:t>
            </a:r>
          </a:p>
          <a:p>
            <a:r>
              <a:rPr lang="en-US" dirty="0"/>
              <a:t>Pods report their current state (Pending, Running, Completed, Error, etc.). </a:t>
            </a:r>
            <a:r>
              <a:rPr lang="en-US" b="1" dirty="0"/>
              <a:t>In all states, pods are occupying resources.</a:t>
            </a:r>
          </a:p>
          <a:p>
            <a:r>
              <a:rPr lang="en-US" dirty="0"/>
              <a:t>Live Debugging / Exec: You can interact with a running Pod to inspect its environment.</a:t>
            </a:r>
          </a:p>
          <a:p>
            <a:r>
              <a:rPr lang="en-US" dirty="0"/>
              <a:t>Pod Logs: Containers write output to logs. Logs show what happened inside the Pod during execution.</a:t>
            </a:r>
          </a:p>
          <a:p>
            <a:r>
              <a:rPr lang="en-US" dirty="0"/>
              <a:t>Resource Awareness: Pods can fail due to </a:t>
            </a:r>
            <a:r>
              <a:rPr lang="en-US" b="1" dirty="0"/>
              <a:t>CPU or memory limits</a:t>
            </a:r>
            <a:r>
              <a:rPr lang="en-US" dirty="0"/>
              <a:t>.</a:t>
            </a:r>
          </a:p>
        </p:txBody>
      </p:sp>
      <p:pic>
        <p:nvPicPr>
          <p:cNvPr id="5" name="Picture 4">
            <a:extLst>
              <a:ext uri="{FF2B5EF4-FFF2-40B4-BE49-F238E27FC236}">
                <a16:creationId xmlns:a16="http://schemas.microsoft.com/office/drawing/2014/main" id="{67815855-4BAC-662A-894B-48124D6FC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9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FBF-5D87-56AF-CAB0-883F032125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D6236-AAAD-3864-8579-2F7634B82A6B}"/>
              </a:ext>
            </a:extLst>
          </p:cNvPr>
          <p:cNvSpPr>
            <a:spLocks noGrp="1"/>
          </p:cNvSpPr>
          <p:nvPr>
            <p:ph type="title"/>
          </p:nvPr>
        </p:nvSpPr>
        <p:spPr/>
        <p:txBody>
          <a:bodyPr/>
          <a:lstStyle/>
          <a:p>
            <a:r>
              <a:rPr lang="en-US" b="1" dirty="0"/>
              <a:t>Low Priority Workloads</a:t>
            </a:r>
          </a:p>
        </p:txBody>
      </p:sp>
      <p:sp>
        <p:nvSpPr>
          <p:cNvPr id="3" name="Content Placeholder 2">
            <a:extLst>
              <a:ext uri="{FF2B5EF4-FFF2-40B4-BE49-F238E27FC236}">
                <a16:creationId xmlns:a16="http://schemas.microsoft.com/office/drawing/2014/main" id="{3604C6EB-8C58-5478-108D-C0E0F74CCC46}"/>
              </a:ext>
            </a:extLst>
          </p:cNvPr>
          <p:cNvSpPr>
            <a:spLocks noGrp="1"/>
          </p:cNvSpPr>
          <p:nvPr>
            <p:ph idx="1"/>
          </p:nvPr>
        </p:nvSpPr>
        <p:spPr/>
        <p:txBody>
          <a:bodyPr>
            <a:normAutofit/>
          </a:bodyPr>
          <a:lstStyle/>
          <a:p>
            <a:r>
              <a:rPr lang="en-US" b="1" dirty="0">
                <a:highlight>
                  <a:srgbClr val="FFFF00"/>
                </a:highlight>
              </a:rPr>
              <a:t>Always consider the load of your workflow on the cluster</a:t>
            </a:r>
          </a:p>
          <a:p>
            <a:r>
              <a:rPr lang="en-US" b="1" dirty="0"/>
              <a:t>Priority Classes</a:t>
            </a:r>
            <a:r>
              <a:rPr lang="en-US" dirty="0"/>
              <a:t> define the relative importance of pods in a cluster</a:t>
            </a:r>
          </a:p>
          <a:p>
            <a:r>
              <a:rPr lang="en-US" dirty="0"/>
              <a:t>Higher priority pods </a:t>
            </a:r>
            <a:r>
              <a:rPr lang="en-US" dirty="0" err="1"/>
              <a:t>can</a:t>
            </a:r>
            <a:r>
              <a:rPr lang="en-US" b="1" dirty="0" err="1"/>
              <a:t>preempt</a:t>
            </a:r>
            <a:r>
              <a:rPr lang="en-US" dirty="0"/>
              <a:t> (evict) lower priority pods when resources are scarce</a:t>
            </a:r>
          </a:p>
          <a:p>
            <a:r>
              <a:rPr lang="en-US" b="1" dirty="0">
                <a:solidFill>
                  <a:srgbClr val="FF0000"/>
                </a:solidFill>
                <a:highlight>
                  <a:srgbClr val="FFFF00"/>
                </a:highlight>
              </a:rPr>
              <a:t>Priority values can be positive (high priority) </a:t>
            </a:r>
            <a:br>
              <a:rPr lang="en-US" b="1" dirty="0">
                <a:solidFill>
                  <a:srgbClr val="FF0000"/>
                </a:solidFill>
                <a:highlight>
                  <a:srgbClr val="FFFF00"/>
                </a:highlight>
              </a:rPr>
            </a:br>
            <a:br>
              <a:rPr lang="en-US" b="1" dirty="0">
                <a:solidFill>
                  <a:srgbClr val="FF0000"/>
                </a:solidFill>
                <a:highlight>
                  <a:srgbClr val="FFFF00"/>
                </a:highlight>
              </a:rPr>
            </a:br>
            <a:r>
              <a:rPr lang="en-US" dirty="0"/>
              <a:t>or negative (low priority) </a:t>
            </a:r>
          </a:p>
          <a:p>
            <a:r>
              <a:rPr lang="en-US" b="1" dirty="0"/>
              <a:t>Priority Values: </a:t>
            </a:r>
            <a:r>
              <a:rPr lang="en-US" dirty="0"/>
              <a:t>opportunistic: -1,000,000,00</a:t>
            </a:r>
          </a:p>
        </p:txBody>
      </p:sp>
      <p:pic>
        <p:nvPicPr>
          <p:cNvPr id="5" name="Picture 4">
            <a:extLst>
              <a:ext uri="{FF2B5EF4-FFF2-40B4-BE49-F238E27FC236}">
                <a16:creationId xmlns:a16="http://schemas.microsoft.com/office/drawing/2014/main" id="{563CAE3F-71BD-F776-2B64-52D3E5D7C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80D8EAE-3F59-8418-333C-83DEC89FD517}"/>
              </a:ext>
            </a:extLst>
          </p:cNvPr>
          <p:cNvSpPr/>
          <p:nvPr/>
        </p:nvSpPr>
        <p:spPr>
          <a:xfrm>
            <a:off x="6950829" y="4082207"/>
            <a:ext cx="6251716" cy="523220"/>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ighlight>
                  <a:srgbClr val="FF0000"/>
                </a:highlight>
              </a:rPr>
              <a:t>Not Allowed per policy</a:t>
            </a:r>
          </a:p>
        </p:txBody>
      </p:sp>
      <p:sp>
        <p:nvSpPr>
          <p:cNvPr id="6" name="Rectangle 5">
            <a:extLst>
              <a:ext uri="{FF2B5EF4-FFF2-40B4-BE49-F238E27FC236}">
                <a16:creationId xmlns:a16="http://schemas.microsoft.com/office/drawing/2014/main" id="{AF74615A-3239-B71D-16FB-EFDF6ED756E7}"/>
              </a:ext>
            </a:extLst>
          </p:cNvPr>
          <p:cNvSpPr/>
          <p:nvPr/>
        </p:nvSpPr>
        <p:spPr>
          <a:xfrm>
            <a:off x="4846590" y="4867975"/>
            <a:ext cx="6251716" cy="523220"/>
          </a:xfrm>
          <a:prstGeom prst="rect">
            <a:avLst/>
          </a:prstGeom>
          <a:noFill/>
        </p:spPr>
        <p:txBody>
          <a:bodyPr wrap="square" lIns="91440" tIns="45720" rIns="91440" bIns="45720">
            <a:spAutoFit/>
          </a:bodyPr>
          <a:lstStyle/>
          <a:p>
            <a:pPr algn="ctr"/>
            <a:r>
              <a:rPr lang="en-US" sz="2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highlight>
                  <a:srgbClr val="00FF00"/>
                </a:highlight>
              </a:rPr>
              <a:t>Recommended for heavy workflows</a:t>
            </a:r>
          </a:p>
        </p:txBody>
      </p:sp>
    </p:spTree>
    <p:extLst>
      <p:ext uri="{BB962C8B-B14F-4D97-AF65-F5344CB8AC3E}">
        <p14:creationId xmlns:p14="http://schemas.microsoft.com/office/powerpoint/2010/main" val="39567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p:nvPr/>
        </p:nvSpPr>
        <p:spPr>
          <a:xfrm>
            <a:off x="609480" y="1895929"/>
            <a:ext cx="10303356" cy="2586642"/>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t>The</a:t>
            </a:r>
            <a:br>
              <a:rPr kumimoji="0" lang="en-US" sz="48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br>
            <a:r>
              <a:rPr kumimoji="0" lang="en-US" sz="4800" b="1" i="0" u="none" strike="noStrike" kern="0" cap="none" spc="0" normalizeH="0" baseline="0" noProof="0" dirty="0">
                <a:ln>
                  <a:noFill/>
                </a:ln>
                <a:solidFill>
                  <a:schemeClr val="accent4"/>
                </a:solidFill>
                <a:effectLst/>
                <a:uLnTx/>
                <a:uFillTx/>
                <a:latin typeface="Aptos" panose="020B0004020202020204" pitchFamily="34" charset="0"/>
                <a:ea typeface="Open Sans"/>
                <a:cs typeface="Teko SemiBold"/>
                <a:sym typeface="Arial"/>
              </a:rPr>
              <a:t>National Research Platform</a:t>
            </a:r>
            <a:endParaRPr lang="en-US" sz="4800" b="1" kern="0" dirty="0">
              <a:solidFill>
                <a:schemeClr val="accent4"/>
              </a:solidFill>
              <a:latin typeface="Aptos" panose="020B0004020202020204" pitchFamily="34" charset="0"/>
              <a:ea typeface="Open Sans"/>
              <a:cs typeface="Teko SemiBold"/>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t>Fall Training Series</a:t>
            </a:r>
          </a:p>
        </p:txBody>
      </p:sp>
      <p:sp>
        <p:nvSpPr>
          <p:cNvPr id="156" name="Google Shape;156;p28"/>
          <p:cNvSpPr txBox="1"/>
          <p:nvPr/>
        </p:nvSpPr>
        <p:spPr>
          <a:xfrm>
            <a:off x="609480" y="4084829"/>
            <a:ext cx="8226000" cy="1181154"/>
          </a:xfrm>
          <a:prstGeom prst="rect">
            <a:avLst/>
          </a:prstGeom>
          <a:noFill/>
          <a:ln>
            <a:noFill/>
          </a:ln>
        </p:spPr>
        <p:txBody>
          <a:bodyPr spcFirstLastPara="1" wrap="square" lIns="91425" tIns="45700" rIns="91425" bIns="45700" anchor="t" anchorCtr="0">
            <a:noAutofit/>
          </a:bodyPr>
          <a:lstStyle/>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endParaRPr kumimoji="0" lang="en-US" sz="3200" b="1" i="0" u="none" strike="noStrike" kern="0" cap="none" spc="0" normalizeH="0" baseline="0" noProof="0" dirty="0">
              <a:ln>
                <a:noFill/>
              </a:ln>
              <a:solidFill>
                <a:srgbClr val="FFCD00"/>
              </a:solidFill>
              <a:effectLst/>
              <a:uLnTx/>
              <a:uFillTx/>
              <a:latin typeface="Teko SemiBold"/>
              <a:ea typeface="Source Sans 3"/>
              <a:cs typeface="Teko SemiBold"/>
              <a:sym typeface="Source Sans 3"/>
            </a:endParaRPr>
          </a:p>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endParaRPr kumimoji="0" lang="en-US" sz="3200" b="1" i="0" u="none" strike="noStrike" kern="0" cap="none" spc="0" normalizeH="0" baseline="0" noProof="0" dirty="0">
              <a:ln>
                <a:noFill/>
              </a:ln>
              <a:solidFill>
                <a:srgbClr val="FFCD00"/>
              </a:solidFill>
              <a:effectLst/>
              <a:uLnTx/>
              <a:uFillTx/>
              <a:latin typeface="Teko SemiBold"/>
              <a:ea typeface="Source Sans 3"/>
              <a:cs typeface="Teko SemiBold"/>
              <a:sym typeface="Source Sans 3"/>
            </a:endParaRPr>
          </a:p>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FFCD00"/>
                </a:solidFill>
                <a:effectLst/>
                <a:uLnTx/>
                <a:uFillTx/>
                <a:latin typeface="Teko SemiBold"/>
                <a:ea typeface="Source Sans 3"/>
                <a:cs typeface="Teko SemiBold"/>
                <a:sym typeface="Source Sans 3"/>
              </a:rPr>
              <a:t>Mohammad Firas Sada</a:t>
            </a:r>
            <a:endParaRPr kumimoji="0" lang="en-US" sz="3200" b="1" i="0" u="none" strike="noStrike" kern="0" cap="none" spc="0" normalizeH="0" baseline="0" noProof="0" dirty="0">
              <a:ln>
                <a:noFill/>
              </a:ln>
              <a:solidFill>
                <a:srgbClr val="FFCD00"/>
              </a:solidFill>
              <a:effectLst/>
              <a:uLnTx/>
              <a:uFillTx/>
              <a:latin typeface="Teko SemiBold"/>
              <a:cs typeface="Teko SemiBold"/>
              <a:sym typeface="Arial"/>
            </a:endParaRPr>
          </a:p>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FFFFFF"/>
                </a:solidFill>
                <a:effectLst/>
                <a:uLnTx/>
                <a:uFillTx/>
                <a:latin typeface="Teko"/>
                <a:cs typeface="Teko"/>
                <a:sym typeface="Arial"/>
              </a:rPr>
              <a:t>University of California, San Diego</a:t>
            </a:r>
          </a:p>
          <a:p>
            <a:pPr marL="17780" marR="0" lvl="0" indent="0" algn="l" defTabSz="914400" rtl="0" eaLnBrk="1" fontAlgn="auto" latinLnBrk="0" hangingPunct="1">
              <a:lnSpc>
                <a:spcPct val="95000"/>
              </a:lnSpc>
              <a:spcBef>
                <a:spcPts val="0"/>
              </a:spcBef>
              <a:spcAft>
                <a:spcPts val="0"/>
              </a:spcAft>
              <a:buClr>
                <a:srgbClr val="000000"/>
              </a:buClr>
              <a:buSzPts val="1100"/>
              <a:buFont typeface="Arial"/>
              <a:buNone/>
              <a:tabLst/>
              <a:defRPr/>
            </a:pPr>
            <a:r>
              <a:rPr kumimoji="0" lang="en-US" sz="2800" b="1" i="0" u="none" strike="noStrike" kern="0" cap="none" spc="0" normalizeH="0" baseline="0" noProof="0" dirty="0">
                <a:ln>
                  <a:noFill/>
                </a:ln>
                <a:solidFill>
                  <a:srgbClr val="FFFFFF"/>
                </a:solidFill>
                <a:effectLst/>
                <a:uLnTx/>
                <a:uFillTx/>
                <a:latin typeface="Teko"/>
                <a:ea typeface="Teko"/>
                <a:cs typeface="Teko"/>
                <a:sym typeface="Arial"/>
              </a:rPr>
              <a:t>San Diego Supercomputer Center</a:t>
            </a:r>
            <a:endParaRPr kumimoji="0" lang="en-US" sz="2800" b="0" i="0" u="none" strike="noStrike" kern="0" cap="none" spc="0" normalizeH="0" baseline="0" noProof="0" dirty="0">
              <a:ln>
                <a:noFill/>
              </a:ln>
              <a:solidFill>
                <a:srgbClr val="FFFFFF"/>
              </a:solidFill>
              <a:effectLst/>
              <a:uLnTx/>
              <a:uFillTx/>
              <a:latin typeface="Arial"/>
              <a:cs typeface="Arial"/>
              <a:sym typeface="Arial"/>
            </a:endParaRPr>
          </a:p>
          <a:p>
            <a:pPr marL="17780" marR="0" lvl="0" indent="0" algn="l" defTabSz="914400" rtl="0" eaLnBrk="1" fontAlgn="auto" latinLnBrk="0" hangingPunct="1">
              <a:lnSpc>
                <a:spcPct val="95000"/>
              </a:lnSpc>
              <a:spcBef>
                <a:spcPts val="0"/>
              </a:spcBef>
              <a:spcAft>
                <a:spcPts val="0"/>
              </a:spcAft>
              <a:buClr>
                <a:srgbClr val="000000"/>
              </a:buClr>
              <a:buSzPts val="1100"/>
              <a:buFont typeface="Arial"/>
              <a:buNone/>
              <a:tabLst/>
              <a:defRPr/>
            </a:pPr>
            <a:endParaRPr kumimoji="0" lang="en-US" sz="2800" b="1" i="0" u="none" strike="noStrike" kern="0" cap="none" spc="0" normalizeH="0" baseline="0" noProof="0" dirty="0">
              <a:ln>
                <a:noFill/>
              </a:ln>
              <a:solidFill>
                <a:srgbClr val="FFFFFF"/>
              </a:solidFill>
              <a:effectLst/>
              <a:uLnTx/>
              <a:uFillTx/>
              <a:latin typeface="Teko"/>
              <a:ea typeface="Teko"/>
              <a:cs typeface="Teko"/>
              <a:sym typeface="Arial"/>
            </a:endParaRPr>
          </a:p>
        </p:txBody>
      </p:sp>
      <p:pic>
        <p:nvPicPr>
          <p:cNvPr id="159" name="Google Shape;159;p28"/>
          <p:cNvPicPr preferRelativeResize="0"/>
          <p:nvPr/>
        </p:nvPicPr>
        <p:blipFill>
          <a:blip r:embed="rId3">
            <a:alphaModFix/>
          </a:blip>
          <a:stretch>
            <a:fillRect/>
          </a:stretch>
        </p:blipFill>
        <p:spPr>
          <a:xfrm>
            <a:off x="6613415" y="235181"/>
            <a:ext cx="5240392" cy="1476623"/>
          </a:xfrm>
          <a:prstGeom prst="rect">
            <a:avLst/>
          </a:prstGeom>
          <a:noFill/>
          <a:ln>
            <a:noFill/>
          </a:ln>
        </p:spPr>
      </p:pic>
      <p:pic>
        <p:nvPicPr>
          <p:cNvPr id="160" name="Google Shape;160;p28"/>
          <p:cNvPicPr preferRelativeResize="0"/>
          <p:nvPr/>
        </p:nvPicPr>
        <p:blipFill>
          <a:blip r:embed="rId4">
            <a:alphaModFix/>
          </a:blip>
          <a:stretch>
            <a:fillRect/>
          </a:stretch>
        </p:blipFill>
        <p:spPr>
          <a:xfrm>
            <a:off x="9824700" y="4445464"/>
            <a:ext cx="1412250" cy="259982"/>
          </a:xfrm>
          <a:prstGeom prst="rect">
            <a:avLst/>
          </a:prstGeom>
          <a:noFill/>
          <a:ln>
            <a:noFill/>
          </a:ln>
        </p:spPr>
      </p:pic>
    </p:spTree>
    <p:extLst>
      <p:ext uri="{BB962C8B-B14F-4D97-AF65-F5344CB8AC3E}">
        <p14:creationId xmlns:p14="http://schemas.microsoft.com/office/powerpoint/2010/main" val="129017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B14EF-C5BE-78A0-3986-ED0107626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97E25-83E9-3192-19EA-AC5705A7287E}"/>
              </a:ext>
            </a:extLst>
          </p:cNvPr>
          <p:cNvSpPr>
            <a:spLocks noGrp="1"/>
          </p:cNvSpPr>
          <p:nvPr>
            <p:ph type="title"/>
          </p:nvPr>
        </p:nvSpPr>
        <p:spPr/>
        <p:txBody>
          <a:bodyPr/>
          <a:lstStyle/>
          <a:p>
            <a:r>
              <a:rPr lang="en-US" b="1" dirty="0"/>
              <a:t>Service Accounts</a:t>
            </a:r>
          </a:p>
        </p:txBody>
      </p:sp>
      <p:sp>
        <p:nvSpPr>
          <p:cNvPr id="3" name="Content Placeholder 2">
            <a:extLst>
              <a:ext uri="{FF2B5EF4-FFF2-40B4-BE49-F238E27FC236}">
                <a16:creationId xmlns:a16="http://schemas.microsoft.com/office/drawing/2014/main" id="{6F5EEA01-CE92-7F71-24C2-96FAEE6FA449}"/>
              </a:ext>
            </a:extLst>
          </p:cNvPr>
          <p:cNvSpPr>
            <a:spLocks noGrp="1"/>
          </p:cNvSpPr>
          <p:nvPr>
            <p:ph idx="1"/>
          </p:nvPr>
        </p:nvSpPr>
        <p:spPr/>
        <p:txBody>
          <a:bodyPr>
            <a:normAutofit/>
          </a:bodyPr>
          <a:lstStyle/>
          <a:p>
            <a:r>
              <a:rPr lang="en-US" b="1" dirty="0"/>
              <a:t>Service Accounts</a:t>
            </a:r>
            <a:r>
              <a:rPr lang="en-US" dirty="0"/>
              <a:t> provide identity for processes running in pods</a:t>
            </a:r>
          </a:p>
          <a:p>
            <a:r>
              <a:rPr lang="en-US" dirty="0"/>
              <a:t>They enable </a:t>
            </a:r>
            <a:r>
              <a:rPr lang="en-US" b="1" dirty="0"/>
              <a:t>programmatic access</a:t>
            </a:r>
            <a:r>
              <a:rPr lang="en-US" dirty="0"/>
              <a:t> to the Kubernetes API.</a:t>
            </a:r>
          </a:p>
          <a:p>
            <a:r>
              <a:rPr lang="en-US" dirty="0"/>
              <a:t>Don’t load </a:t>
            </a:r>
            <a:r>
              <a:rPr lang="en-US" dirty="0" err="1"/>
              <a:t>kubeconfig</a:t>
            </a:r>
            <a:r>
              <a:rPr lang="en-US" dirty="0"/>
              <a:t> files into pods, user Service Accounts.</a:t>
            </a:r>
          </a:p>
          <a:p>
            <a:r>
              <a:rPr lang="en-US" b="1" dirty="0"/>
              <a:t>Authentication vs Authorization</a:t>
            </a:r>
            <a:endParaRPr lang="en-US" dirty="0"/>
          </a:p>
          <a:p>
            <a:pPr lvl="1"/>
            <a:r>
              <a:rPr lang="en-US" b="1" dirty="0"/>
              <a:t>Authentication</a:t>
            </a:r>
            <a:r>
              <a:rPr lang="en-US" dirty="0"/>
              <a:t>: "Who are you?" (Service Account + Token)</a:t>
            </a:r>
          </a:p>
          <a:p>
            <a:pPr lvl="1"/>
            <a:r>
              <a:rPr lang="en-US" b="1" dirty="0"/>
              <a:t>Authorization</a:t>
            </a:r>
            <a:r>
              <a:rPr lang="en-US" dirty="0"/>
              <a:t>: "What can you do?" (RBAC - Roles &amp; </a:t>
            </a:r>
            <a:r>
              <a:rPr lang="en-US" dirty="0" err="1"/>
              <a:t>RoleBindings</a:t>
            </a:r>
            <a:r>
              <a:rPr lang="en-US" dirty="0"/>
              <a: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B9B62A6A-7166-3972-512A-0CA7EBB26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1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2EBC-1843-B7A0-90B5-B629EECF56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C66E0-0F9F-848E-84CE-3CBCF621DEE3}"/>
              </a:ext>
            </a:extLst>
          </p:cNvPr>
          <p:cNvSpPr>
            <a:spLocks noGrp="1"/>
          </p:cNvSpPr>
          <p:nvPr>
            <p:ph type="title"/>
          </p:nvPr>
        </p:nvSpPr>
        <p:spPr/>
        <p:txBody>
          <a:bodyPr/>
          <a:lstStyle/>
          <a:p>
            <a:r>
              <a:rPr lang="en-US" b="1" dirty="0"/>
              <a:t>Exposing HTTP</a:t>
            </a:r>
          </a:p>
        </p:txBody>
      </p:sp>
      <p:sp>
        <p:nvSpPr>
          <p:cNvPr id="3" name="Content Placeholder 2">
            <a:extLst>
              <a:ext uri="{FF2B5EF4-FFF2-40B4-BE49-F238E27FC236}">
                <a16:creationId xmlns:a16="http://schemas.microsoft.com/office/drawing/2014/main" id="{5C923E9F-7DEB-FD3D-9A4F-91EC12C6F880}"/>
              </a:ext>
            </a:extLst>
          </p:cNvPr>
          <p:cNvSpPr>
            <a:spLocks noGrp="1"/>
          </p:cNvSpPr>
          <p:nvPr>
            <p:ph idx="1"/>
          </p:nvPr>
        </p:nvSpPr>
        <p:spPr/>
        <p:txBody>
          <a:bodyPr>
            <a:normAutofit lnSpcReduction="10000"/>
          </a:bodyPr>
          <a:lstStyle/>
          <a:p>
            <a:r>
              <a:rPr lang="en-US" b="1" dirty="0"/>
              <a:t>Pods</a:t>
            </a:r>
            <a:endParaRPr lang="en-US" dirty="0"/>
          </a:p>
          <a:p>
            <a:pPr lvl="1"/>
            <a:r>
              <a:rPr lang="en-US" dirty="0"/>
              <a:t>Each pod gets its </a:t>
            </a:r>
            <a:r>
              <a:rPr lang="en-US" b="1" dirty="0"/>
              <a:t>own internal IP</a:t>
            </a:r>
            <a:endParaRPr lang="en-US" dirty="0"/>
          </a:p>
          <a:p>
            <a:pPr lvl="1"/>
            <a:r>
              <a:rPr lang="en-US" dirty="0"/>
              <a:t>Pod IPs change when pods restart</a:t>
            </a:r>
          </a:p>
          <a:p>
            <a:r>
              <a:rPr lang="en-US" b="1" dirty="0" err="1"/>
              <a:t>ClusterIP</a:t>
            </a:r>
            <a:r>
              <a:rPr lang="en-US" b="1" dirty="0"/>
              <a:t> Service</a:t>
            </a:r>
            <a:endParaRPr lang="en-US" dirty="0"/>
          </a:p>
          <a:p>
            <a:pPr lvl="1"/>
            <a:r>
              <a:rPr lang="en-US" dirty="0"/>
              <a:t>Gives a </a:t>
            </a:r>
            <a:r>
              <a:rPr lang="en-US" b="1" dirty="0"/>
              <a:t>single, stable IP + name</a:t>
            </a:r>
            <a:r>
              <a:rPr lang="en-US" dirty="0"/>
              <a:t> inside the cluster</a:t>
            </a:r>
          </a:p>
          <a:p>
            <a:pPr lvl="1"/>
            <a:r>
              <a:rPr lang="en-US" dirty="0"/>
              <a:t>Load balances across pods</a:t>
            </a:r>
          </a:p>
          <a:p>
            <a:pPr lvl="1"/>
            <a:r>
              <a:rPr lang="en-US" dirty="0"/>
              <a:t>Apps in the cluster use this to find each other</a:t>
            </a:r>
          </a:p>
          <a:p>
            <a:r>
              <a:rPr lang="en-US" b="1" dirty="0"/>
              <a:t>Ingress</a:t>
            </a:r>
            <a:endParaRPr lang="en-US" dirty="0"/>
          </a:p>
          <a:p>
            <a:pPr lvl="1"/>
            <a:r>
              <a:rPr lang="en-US" dirty="0"/>
              <a:t>Opens the door for </a:t>
            </a:r>
            <a:r>
              <a:rPr lang="en-US" b="1" dirty="0"/>
              <a:t>HTTP/HTTPS traffic from outside</a:t>
            </a:r>
            <a:endParaRPr lang="en-US" dirty="0"/>
          </a:p>
          <a:p>
            <a:pPr lvl="1"/>
            <a:r>
              <a:rPr lang="en-US" dirty="0"/>
              <a:t>Uses the Service’s stable name/IP to reach pods</a:t>
            </a:r>
          </a:p>
          <a:p>
            <a:pPr lvl="1"/>
            <a:r>
              <a:rPr lang="en-US" dirty="0"/>
              <a:t>Can do </a:t>
            </a:r>
            <a:r>
              <a:rPr lang="en-US" b="1" dirty="0"/>
              <a:t>host-based</a:t>
            </a:r>
            <a:r>
              <a:rPr lang="en-US" dirty="0"/>
              <a:t> (</a:t>
            </a:r>
            <a:r>
              <a:rPr lang="en-US" dirty="0" err="1"/>
              <a:t>app.com</a:t>
            </a:r>
            <a:r>
              <a:rPr lang="en-US" dirty="0"/>
              <a:t>) and </a:t>
            </a:r>
            <a:r>
              <a:rPr lang="en-US" b="1" dirty="0"/>
              <a:t>path-based</a:t>
            </a:r>
            <a:r>
              <a:rPr lang="en-US" dirty="0"/>
              <a:t> (/</a:t>
            </a:r>
            <a:r>
              <a:rPr lang="en-US" dirty="0" err="1"/>
              <a:t>api</a:t>
            </a:r>
            <a:r>
              <a:rPr lang="en-US" dirty="0"/>
              <a:t>, /shop) routing</a:t>
            </a:r>
          </a:p>
        </p:txBody>
      </p:sp>
      <p:pic>
        <p:nvPicPr>
          <p:cNvPr id="5" name="Picture 4">
            <a:extLst>
              <a:ext uri="{FF2B5EF4-FFF2-40B4-BE49-F238E27FC236}">
                <a16:creationId xmlns:a16="http://schemas.microsoft.com/office/drawing/2014/main" id="{5E1CA66F-A763-FFC3-D7A8-2351FF23B8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83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F1F31-D84B-1BBF-E857-AC95444B3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B1B80-C802-7846-687E-8A990FE89DE5}"/>
              </a:ext>
            </a:extLst>
          </p:cNvPr>
          <p:cNvSpPr>
            <a:spLocks noGrp="1"/>
          </p:cNvSpPr>
          <p:nvPr>
            <p:ph type="title"/>
          </p:nvPr>
        </p:nvSpPr>
        <p:spPr/>
        <p:txBody>
          <a:bodyPr/>
          <a:lstStyle/>
          <a:p>
            <a:r>
              <a:rPr lang="en-US" b="1" dirty="0"/>
              <a:t>Python Kubernetes API Client</a:t>
            </a:r>
            <a:endParaRPr lang="en-US" dirty="0"/>
          </a:p>
        </p:txBody>
      </p:sp>
      <p:sp>
        <p:nvSpPr>
          <p:cNvPr id="3" name="Content Placeholder 2">
            <a:extLst>
              <a:ext uri="{FF2B5EF4-FFF2-40B4-BE49-F238E27FC236}">
                <a16:creationId xmlns:a16="http://schemas.microsoft.com/office/drawing/2014/main" id="{75335DAB-D2F3-6942-35FA-6CEFC8E93A49}"/>
              </a:ext>
            </a:extLst>
          </p:cNvPr>
          <p:cNvSpPr>
            <a:spLocks noGrp="1"/>
          </p:cNvSpPr>
          <p:nvPr>
            <p:ph idx="1"/>
          </p:nvPr>
        </p:nvSpPr>
        <p:spPr/>
        <p:txBody>
          <a:bodyPr>
            <a:normAutofit lnSpcReduction="10000"/>
          </a:bodyPr>
          <a:lstStyle/>
          <a:p>
            <a:r>
              <a:rPr lang="en-US" b="1" dirty="0"/>
              <a:t>Accessing Kubernetes from Python</a:t>
            </a:r>
          </a:p>
          <a:p>
            <a:r>
              <a:rPr lang="en-US" b="1" dirty="0"/>
              <a:t>Why?</a:t>
            </a:r>
            <a:endParaRPr lang="en-US" dirty="0"/>
          </a:p>
          <a:p>
            <a:pPr lvl="1"/>
            <a:r>
              <a:rPr lang="en-US" dirty="0"/>
              <a:t>Automate tasks (create, delete, scale pods)</a:t>
            </a:r>
          </a:p>
          <a:p>
            <a:pPr lvl="1"/>
            <a:r>
              <a:rPr lang="en-US" dirty="0"/>
              <a:t>Build tools &amp; scripts (CI/CD, monitoring, cleanup)</a:t>
            </a:r>
          </a:p>
          <a:p>
            <a:r>
              <a:rPr lang="en-US" b="1" dirty="0"/>
              <a:t>How?</a:t>
            </a:r>
            <a:endParaRPr lang="en-US" dirty="0"/>
          </a:p>
          <a:p>
            <a:pPr lvl="1"/>
            <a:r>
              <a:rPr lang="en-US" dirty="0"/>
              <a:t>Install the </a:t>
            </a:r>
            <a:r>
              <a:rPr lang="en-US" b="1" dirty="0" err="1"/>
              <a:t>kubernetes</a:t>
            </a:r>
            <a:r>
              <a:rPr lang="en-US" b="1" dirty="0"/>
              <a:t> Python package</a:t>
            </a:r>
            <a:endParaRPr lang="en-US" dirty="0"/>
          </a:p>
          <a:p>
            <a:pPr lvl="1"/>
            <a:r>
              <a:rPr lang="en-US" dirty="0"/>
              <a:t>Connect using </a:t>
            </a:r>
            <a:r>
              <a:rPr lang="en-US" b="1" dirty="0" err="1"/>
              <a:t>kubeconfig</a:t>
            </a:r>
            <a:r>
              <a:rPr lang="en-US" dirty="0"/>
              <a:t> (local) or </a:t>
            </a:r>
            <a:r>
              <a:rPr lang="en-US" b="1" dirty="0"/>
              <a:t>service accounts</a:t>
            </a:r>
            <a:r>
              <a:rPr lang="en-US" dirty="0"/>
              <a:t> (in-cluster)</a:t>
            </a:r>
          </a:p>
          <a:p>
            <a:r>
              <a:rPr lang="en-US" b="1" dirty="0"/>
              <a:t>What you get?</a:t>
            </a:r>
            <a:endParaRPr lang="en-US" dirty="0"/>
          </a:p>
          <a:p>
            <a:pPr lvl="1"/>
            <a:r>
              <a:rPr lang="en-US" dirty="0"/>
              <a:t>Control Pods, Services, Deployments, Jobs</a:t>
            </a:r>
          </a:p>
          <a:p>
            <a:pPr lvl="1"/>
            <a:r>
              <a:rPr lang="en-US" dirty="0"/>
              <a:t>Watch for changes &amp; react in code</a:t>
            </a:r>
          </a:p>
        </p:txBody>
      </p:sp>
      <p:pic>
        <p:nvPicPr>
          <p:cNvPr id="5" name="Picture 4">
            <a:extLst>
              <a:ext uri="{FF2B5EF4-FFF2-40B4-BE49-F238E27FC236}">
                <a16:creationId xmlns:a16="http://schemas.microsoft.com/office/drawing/2014/main" id="{3634D8A7-E0A9-6FB2-FBA5-C74FDD7BA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548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929E5-9C9E-6052-FF43-68F77D4211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8AF5C-A22E-2561-A7EF-22F1EDE2250F}"/>
              </a:ext>
            </a:extLst>
          </p:cNvPr>
          <p:cNvSpPr>
            <a:spLocks noGrp="1"/>
          </p:cNvSpPr>
          <p:nvPr>
            <p:ph type="title"/>
          </p:nvPr>
        </p:nvSpPr>
        <p:spPr/>
        <p:txBody>
          <a:bodyPr/>
          <a:lstStyle/>
          <a:p>
            <a:r>
              <a:rPr lang="en-US" b="1" dirty="0"/>
              <a:t>Selkies Desktop GUI</a:t>
            </a:r>
            <a:endParaRPr lang="en-US" dirty="0"/>
          </a:p>
        </p:txBody>
      </p:sp>
      <p:sp>
        <p:nvSpPr>
          <p:cNvPr id="3" name="Content Placeholder 2">
            <a:extLst>
              <a:ext uri="{FF2B5EF4-FFF2-40B4-BE49-F238E27FC236}">
                <a16:creationId xmlns:a16="http://schemas.microsoft.com/office/drawing/2014/main" id="{68818A24-D96B-923C-C268-BBDD64AF73A3}"/>
              </a:ext>
            </a:extLst>
          </p:cNvPr>
          <p:cNvSpPr>
            <a:spLocks noGrp="1"/>
          </p:cNvSpPr>
          <p:nvPr>
            <p:ph idx="1"/>
          </p:nvPr>
        </p:nvSpPr>
        <p:spPr/>
        <p:txBody>
          <a:bodyPr>
            <a:normAutofit fontScale="85000" lnSpcReduction="20000"/>
          </a:bodyPr>
          <a:lstStyle/>
          <a:p>
            <a:r>
              <a:rPr lang="en-US" b="1" dirty="0"/>
              <a:t>Why?</a:t>
            </a:r>
            <a:endParaRPr lang="en-US" dirty="0"/>
          </a:p>
          <a:p>
            <a:pPr lvl="1"/>
            <a:r>
              <a:rPr lang="en-US" dirty="0"/>
              <a:t>Access apps remotely (no installs)</a:t>
            </a:r>
          </a:p>
          <a:p>
            <a:pPr lvl="1"/>
            <a:r>
              <a:rPr lang="en-US" dirty="0"/>
              <a:t>Share </a:t>
            </a:r>
            <a:r>
              <a:rPr lang="en-US" b="1" dirty="0"/>
              <a:t>GPU / resources</a:t>
            </a:r>
            <a:endParaRPr lang="en-US" dirty="0"/>
          </a:p>
          <a:p>
            <a:pPr lvl="1"/>
            <a:r>
              <a:rPr lang="en-US" dirty="0"/>
              <a:t>Same setup everywhere</a:t>
            </a:r>
          </a:p>
          <a:p>
            <a:r>
              <a:rPr lang="en-US" b="1" dirty="0"/>
              <a:t>How?</a:t>
            </a:r>
            <a:endParaRPr lang="en-US" dirty="0"/>
          </a:p>
          <a:p>
            <a:pPr lvl="1"/>
            <a:r>
              <a:rPr lang="en-US" b="1" dirty="0"/>
              <a:t>VNC / </a:t>
            </a:r>
            <a:r>
              <a:rPr lang="en-US" b="1" dirty="0" err="1"/>
              <a:t>NoVNC</a:t>
            </a:r>
            <a:r>
              <a:rPr lang="en-US" dirty="0"/>
              <a:t>: Remote desktops in browser</a:t>
            </a:r>
          </a:p>
          <a:p>
            <a:pPr lvl="1"/>
            <a:r>
              <a:rPr lang="en-US" b="1" dirty="0"/>
              <a:t>X11 forwarding</a:t>
            </a:r>
            <a:r>
              <a:rPr lang="en-US" dirty="0"/>
              <a:t>: Faster native apps</a:t>
            </a:r>
          </a:p>
          <a:p>
            <a:pPr lvl="1"/>
            <a:r>
              <a:rPr lang="en-US" b="1" dirty="0"/>
              <a:t>GPU passthrough</a:t>
            </a:r>
            <a:r>
              <a:rPr lang="en-US" dirty="0"/>
              <a:t>: Graphics + compute support</a:t>
            </a:r>
          </a:p>
          <a:p>
            <a:pPr lvl="1"/>
            <a:r>
              <a:rPr lang="en-US" b="1" dirty="0"/>
              <a:t>Selkies</a:t>
            </a:r>
            <a:r>
              <a:rPr lang="en-US" dirty="0"/>
              <a:t> (browser desktops + </a:t>
            </a:r>
            <a:r>
              <a:rPr lang="en-US" dirty="0" err="1"/>
              <a:t>Jupyter</a:t>
            </a:r>
            <a:r>
              <a:rPr lang="en-US" dirty="0"/>
              <a:t>)</a:t>
            </a:r>
          </a:p>
          <a:p>
            <a:r>
              <a:rPr lang="en-US" b="1" dirty="0"/>
              <a:t>Use Cases</a:t>
            </a:r>
            <a:endParaRPr lang="en-US" dirty="0"/>
          </a:p>
          <a:p>
            <a:pPr lvl="1"/>
            <a:r>
              <a:rPr lang="en-US" dirty="0"/>
              <a:t>Remote dev workstations</a:t>
            </a:r>
          </a:p>
          <a:p>
            <a:pPr lvl="1"/>
            <a:r>
              <a:rPr lang="en-US" dirty="0"/>
              <a:t>Scientific visualization &amp; data analysis</a:t>
            </a:r>
          </a:p>
          <a:p>
            <a:pPr lvl="1"/>
            <a:r>
              <a:rPr lang="en-US" dirty="0"/>
              <a:t>Training / shared lab environments</a:t>
            </a:r>
          </a:p>
          <a:p>
            <a:pPr lvl="1"/>
            <a:r>
              <a:rPr lang="en-US" dirty="0"/>
              <a:t>IDEs!</a:t>
            </a:r>
          </a:p>
        </p:txBody>
      </p:sp>
      <p:pic>
        <p:nvPicPr>
          <p:cNvPr id="5" name="Picture 4">
            <a:extLst>
              <a:ext uri="{FF2B5EF4-FFF2-40B4-BE49-F238E27FC236}">
                <a16:creationId xmlns:a16="http://schemas.microsoft.com/office/drawing/2014/main" id="{F2AB79A2-4FCF-78D6-ABF9-0387396A8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292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0F397-D8BD-C62B-1110-9E79D5882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7A5B3-49B7-04D3-A7D8-4E29C7C969B1}"/>
              </a:ext>
            </a:extLst>
          </p:cNvPr>
          <p:cNvSpPr>
            <a:spLocks noGrp="1"/>
          </p:cNvSpPr>
          <p:nvPr>
            <p:ph type="title"/>
          </p:nvPr>
        </p:nvSpPr>
        <p:spPr/>
        <p:txBody>
          <a:bodyPr/>
          <a:lstStyle/>
          <a:p>
            <a:r>
              <a:rPr lang="en-US" b="1" dirty="0"/>
              <a:t>Selkies Desktop GUI</a:t>
            </a:r>
            <a:endParaRPr lang="en-US" dirty="0"/>
          </a:p>
        </p:txBody>
      </p:sp>
      <p:sp>
        <p:nvSpPr>
          <p:cNvPr id="3" name="Content Placeholder 2">
            <a:extLst>
              <a:ext uri="{FF2B5EF4-FFF2-40B4-BE49-F238E27FC236}">
                <a16:creationId xmlns:a16="http://schemas.microsoft.com/office/drawing/2014/main" id="{0F99DD32-724B-7FD0-00EB-9C40BA7B611B}"/>
              </a:ext>
            </a:extLst>
          </p:cNvPr>
          <p:cNvSpPr>
            <a:spLocks noGrp="1"/>
          </p:cNvSpPr>
          <p:nvPr>
            <p:ph idx="1"/>
          </p:nvPr>
        </p:nvSpPr>
        <p:spPr/>
        <p:txBody>
          <a:bodyPr>
            <a:normAutofit fontScale="85000" lnSpcReduction="20000"/>
          </a:bodyPr>
          <a:lstStyle/>
          <a:p>
            <a:r>
              <a:rPr lang="en-US" b="1" dirty="0"/>
              <a:t>Why?</a:t>
            </a:r>
            <a:endParaRPr lang="en-US" dirty="0"/>
          </a:p>
          <a:p>
            <a:pPr lvl="1"/>
            <a:r>
              <a:rPr lang="en-US" dirty="0"/>
              <a:t>Access apps remotely (no installs)</a:t>
            </a:r>
          </a:p>
          <a:p>
            <a:pPr lvl="1"/>
            <a:r>
              <a:rPr lang="en-US" dirty="0"/>
              <a:t>Share </a:t>
            </a:r>
            <a:r>
              <a:rPr lang="en-US" b="1" dirty="0"/>
              <a:t>GPU / resources</a:t>
            </a:r>
            <a:endParaRPr lang="en-US" dirty="0"/>
          </a:p>
          <a:p>
            <a:pPr lvl="1"/>
            <a:r>
              <a:rPr lang="en-US" dirty="0"/>
              <a:t>Same setup everywhere</a:t>
            </a:r>
          </a:p>
          <a:p>
            <a:r>
              <a:rPr lang="en-US" b="1" dirty="0"/>
              <a:t>How?</a:t>
            </a:r>
            <a:endParaRPr lang="en-US" dirty="0"/>
          </a:p>
          <a:p>
            <a:pPr lvl="1"/>
            <a:r>
              <a:rPr lang="en-US" b="1" dirty="0"/>
              <a:t>VNC / </a:t>
            </a:r>
            <a:r>
              <a:rPr lang="en-US" b="1" dirty="0" err="1"/>
              <a:t>NoVNC</a:t>
            </a:r>
            <a:r>
              <a:rPr lang="en-US" dirty="0"/>
              <a:t>: Remote desktops in browser</a:t>
            </a:r>
          </a:p>
          <a:p>
            <a:pPr lvl="1"/>
            <a:r>
              <a:rPr lang="en-US" b="1" dirty="0"/>
              <a:t>X11 forwarding</a:t>
            </a:r>
            <a:r>
              <a:rPr lang="en-US" dirty="0"/>
              <a:t>: Faster native apps</a:t>
            </a:r>
          </a:p>
          <a:p>
            <a:pPr lvl="1"/>
            <a:r>
              <a:rPr lang="en-US" b="1" dirty="0"/>
              <a:t>GPU passthrough</a:t>
            </a:r>
            <a:r>
              <a:rPr lang="en-US" dirty="0"/>
              <a:t>: Graphics + compute support</a:t>
            </a:r>
          </a:p>
          <a:p>
            <a:pPr lvl="1"/>
            <a:r>
              <a:rPr lang="en-US" b="1" dirty="0"/>
              <a:t>Selkies</a:t>
            </a:r>
            <a:r>
              <a:rPr lang="en-US" dirty="0"/>
              <a:t> (browser desktops + </a:t>
            </a:r>
            <a:r>
              <a:rPr lang="en-US" dirty="0" err="1"/>
              <a:t>Jupyter</a:t>
            </a:r>
            <a:r>
              <a:rPr lang="en-US" dirty="0"/>
              <a:t>)</a:t>
            </a:r>
          </a:p>
          <a:p>
            <a:r>
              <a:rPr lang="en-US" b="1" dirty="0"/>
              <a:t>Use Cases</a:t>
            </a:r>
            <a:endParaRPr lang="en-US" dirty="0"/>
          </a:p>
          <a:p>
            <a:pPr lvl="1"/>
            <a:r>
              <a:rPr lang="en-US" dirty="0"/>
              <a:t>Remote dev workstations</a:t>
            </a:r>
          </a:p>
          <a:p>
            <a:pPr lvl="1"/>
            <a:r>
              <a:rPr lang="en-US" dirty="0"/>
              <a:t>Scientific visualization &amp; data analysis</a:t>
            </a:r>
          </a:p>
          <a:p>
            <a:pPr lvl="1"/>
            <a:r>
              <a:rPr lang="en-US" dirty="0"/>
              <a:t>Training / shared lab environments</a:t>
            </a:r>
          </a:p>
          <a:p>
            <a:pPr lvl="1"/>
            <a:r>
              <a:rPr lang="en-US" dirty="0"/>
              <a:t>IDEs!</a:t>
            </a:r>
          </a:p>
        </p:txBody>
      </p:sp>
      <p:pic>
        <p:nvPicPr>
          <p:cNvPr id="5" name="Picture 4">
            <a:extLst>
              <a:ext uri="{FF2B5EF4-FFF2-40B4-BE49-F238E27FC236}">
                <a16:creationId xmlns:a16="http://schemas.microsoft.com/office/drawing/2014/main" id="{8AB13B91-D4CA-1343-537A-80E252D2F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95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ACE44F3-9D89-00BC-FE2D-DFC04BEE97F0}"/>
            </a:ext>
          </a:extLst>
        </p:cNvPr>
        <p:cNvGrpSpPr/>
        <p:nvPr/>
      </p:nvGrpSpPr>
      <p:grpSpPr>
        <a:xfrm>
          <a:off x="0" y="0"/>
          <a:ext cx="0" cy="0"/>
          <a:chOff x="0" y="0"/>
          <a:chExt cx="0" cy="0"/>
        </a:xfrm>
      </p:grpSpPr>
      <p:sp>
        <p:nvSpPr>
          <p:cNvPr id="78" name="Google Shape;78;g356c2a52386_1_181">
            <a:extLst>
              <a:ext uri="{FF2B5EF4-FFF2-40B4-BE49-F238E27FC236}">
                <a16:creationId xmlns:a16="http://schemas.microsoft.com/office/drawing/2014/main" id="{539A156E-7466-0DAA-B9C7-8004D92525CE}"/>
              </a:ext>
            </a:extLst>
          </p:cNvPr>
          <p:cNvSpPr txBox="1">
            <a:spLocks noGrp="1"/>
          </p:cNvSpPr>
          <p:nvPr>
            <p:ph type="title"/>
          </p:nvPr>
        </p:nvSpPr>
        <p:spPr>
          <a:xfrm>
            <a:off x="6582720" y="1293963"/>
            <a:ext cx="4998300" cy="2459052"/>
          </a:xfrm>
          <a:prstGeom prst="rect">
            <a:avLst/>
          </a:prstGeom>
        </p:spPr>
        <p:txBody>
          <a:bodyPr spcFirstLastPara="1" vert="horz" lIns="91440" tIns="45720" rIns="91440" bIns="45720" rtlCol="0" anchor="b" anchorCtr="0">
            <a:normAutofit/>
          </a:bodyPr>
          <a:lstStyle/>
          <a:p>
            <a:r>
              <a:rPr lang="en-US" sz="4800" b="1" dirty="0"/>
              <a:t>Q&amp;A</a:t>
            </a:r>
          </a:p>
        </p:txBody>
      </p:sp>
      <p:sp>
        <p:nvSpPr>
          <p:cNvPr id="79" name="Google Shape;79;g356c2a52386_1_181">
            <a:extLst>
              <a:ext uri="{FF2B5EF4-FFF2-40B4-BE49-F238E27FC236}">
                <a16:creationId xmlns:a16="http://schemas.microsoft.com/office/drawing/2014/main" id="{AB4305BA-3A13-90EC-FA44-A2DC414F2AF4}"/>
              </a:ext>
            </a:extLst>
          </p:cNvPr>
          <p:cNvSpPr txBox="1">
            <a:spLocks noGrp="1"/>
          </p:cNvSpPr>
          <p:nvPr>
            <p:ph type="body" idx="1"/>
          </p:nvPr>
        </p:nvSpPr>
        <p:spPr>
          <a:xfrm>
            <a:off x="6582718" y="3874545"/>
            <a:ext cx="4998301" cy="1492585"/>
          </a:xfrm>
          <a:prstGeom prst="rect">
            <a:avLst/>
          </a:prstGeom>
        </p:spPr>
        <p:txBody>
          <a:bodyPr spcFirstLastPara="1" vert="horz" lIns="91440" tIns="45720" rIns="91440" bIns="45720" rtlCol="0" anchorCtr="0">
            <a:normAutofit/>
          </a:bodyPr>
          <a:lstStyle/>
          <a:p>
            <a:pPr marR="0" lvl="0">
              <a:lnSpc>
                <a:spcPct val="120000"/>
              </a:lnSpc>
              <a:spcAft>
                <a:spcPts val="0"/>
              </a:spcAft>
              <a:buClr>
                <a:srgbClr val="888888"/>
              </a:buClr>
              <a:buSzPts val="2400"/>
            </a:pPr>
            <a:r>
              <a:rPr lang="en-US" sz="2000">
                <a:solidFill>
                  <a:schemeClr val="tx1"/>
                </a:solidFill>
              </a:rPr>
              <a:t>National Research Platform</a:t>
            </a:r>
            <a:br>
              <a:rPr lang="en-US" sz="2000">
                <a:solidFill>
                  <a:schemeClr val="tx1"/>
                </a:solidFill>
              </a:rPr>
            </a:br>
            <a:r>
              <a:rPr lang="en-US" sz="1600">
                <a:solidFill>
                  <a:schemeClr val="tx1"/>
                </a:solidFill>
              </a:rPr>
              <a:t>Fall Training Series</a:t>
            </a:r>
            <a:endParaRPr lang="en-US" sz="2000" dirty="0">
              <a:solidFill>
                <a:schemeClr val="tx1"/>
              </a:solidFill>
            </a:endParaRPr>
          </a:p>
        </p:txBody>
      </p:sp>
      <p:pic>
        <p:nvPicPr>
          <p:cNvPr id="2" name="Picture 4" descr="Question Mark with solid fill">
            <a:extLst>
              <a:ext uri="{FF2B5EF4-FFF2-40B4-BE49-F238E27FC236}">
                <a16:creationId xmlns:a16="http://schemas.microsoft.com/office/drawing/2014/main" id="{74B2639A-DF23-1781-D826-9126D7AC966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609887" y="2220302"/>
            <a:ext cx="2608851" cy="260885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11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90CC3514-BB41-CCD3-2AD3-8A94913489D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C8BEE64-B208-D583-EC7A-A31BC667BBA8}"/>
              </a:ext>
            </a:extLst>
          </p:cNvPr>
          <p:cNvPicPr>
            <a:picLocks noChangeAspect="1"/>
          </p:cNvPicPr>
          <p:nvPr/>
        </p:nvPicPr>
        <p:blipFill>
          <a:blip r:embed="rId3"/>
          <a:stretch>
            <a:fillRect/>
          </a:stretch>
        </p:blipFill>
        <p:spPr>
          <a:xfrm>
            <a:off x="740928" y="251017"/>
            <a:ext cx="10710143" cy="5518478"/>
          </a:xfrm>
          <a:prstGeom prst="rect">
            <a:avLst/>
          </a:prstGeom>
        </p:spPr>
      </p:pic>
      <p:sp>
        <p:nvSpPr>
          <p:cNvPr id="3" name="TextBox 2">
            <a:extLst>
              <a:ext uri="{FF2B5EF4-FFF2-40B4-BE49-F238E27FC236}">
                <a16:creationId xmlns:a16="http://schemas.microsoft.com/office/drawing/2014/main" id="{9C96CAA2-6534-2227-FEAE-FFA97799F77B}"/>
              </a:ext>
            </a:extLst>
          </p:cNvPr>
          <p:cNvSpPr txBox="1"/>
          <p:nvPr/>
        </p:nvSpPr>
        <p:spPr>
          <a:xfrm>
            <a:off x="4045008" y="6083763"/>
            <a:ext cx="4101981" cy="523220"/>
          </a:xfrm>
          <a:prstGeom prst="rect">
            <a:avLst/>
          </a:prstGeom>
          <a:noFill/>
        </p:spPr>
        <p:txBody>
          <a:bodyPr wrap="square" rtlCol="0">
            <a:spAutoFit/>
          </a:bodyPr>
          <a:lstStyle/>
          <a:p>
            <a:pPr algn="ctr"/>
            <a:r>
              <a:rPr lang="en-US" sz="2800" b="1" dirty="0">
                <a:hlinkClick r:id="rId4"/>
              </a:rPr>
              <a:t>https://nrp.ai/training/</a:t>
            </a:r>
            <a:endParaRPr lang="en-US" sz="2800" b="1" dirty="0"/>
          </a:p>
        </p:txBody>
      </p:sp>
    </p:spTree>
    <p:extLst>
      <p:ext uri="{BB962C8B-B14F-4D97-AF65-F5344CB8AC3E}">
        <p14:creationId xmlns:p14="http://schemas.microsoft.com/office/powerpoint/2010/main" val="219503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8B307CF4-03B9-1133-D821-F62A795B0E8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127E75D-9A7A-2C81-F89F-DEC7133F956E}"/>
              </a:ext>
            </a:extLst>
          </p:cNvPr>
          <p:cNvPicPr>
            <a:picLocks noChangeAspect="1"/>
          </p:cNvPicPr>
          <p:nvPr/>
        </p:nvPicPr>
        <p:blipFill>
          <a:blip r:embed="rId3"/>
          <a:srcRect t="2344"/>
          <a:stretch>
            <a:fillRect/>
          </a:stretch>
        </p:blipFill>
        <p:spPr>
          <a:xfrm>
            <a:off x="1641861" y="496091"/>
            <a:ext cx="8908278" cy="5865818"/>
          </a:xfrm>
          <a:prstGeom prst="rect">
            <a:avLst/>
          </a:prstGeom>
        </p:spPr>
      </p:pic>
      <p:sp>
        <p:nvSpPr>
          <p:cNvPr id="2" name="Rectangle 1">
            <a:extLst>
              <a:ext uri="{FF2B5EF4-FFF2-40B4-BE49-F238E27FC236}">
                <a16:creationId xmlns:a16="http://schemas.microsoft.com/office/drawing/2014/main" id="{729F3185-5406-48C6-C649-80B49AE648CB}"/>
              </a:ext>
            </a:extLst>
          </p:cNvPr>
          <p:cNvSpPr/>
          <p:nvPr/>
        </p:nvSpPr>
        <p:spPr>
          <a:xfrm>
            <a:off x="1818593" y="1605740"/>
            <a:ext cx="8605615" cy="999857"/>
          </a:xfrm>
          <a:prstGeom prst="rect">
            <a:avLst/>
          </a:prstGeom>
          <a:noFill/>
          <a:ln w="28575">
            <a:solidFill>
              <a:schemeClr val="accent3">
                <a:lumMod val="40000"/>
                <a:lumOff val="6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B2A00118-8D0D-32C4-F6C7-9EF4D62DCE31}"/>
              </a:ext>
            </a:extLst>
          </p:cNvPr>
          <p:cNvSpPr/>
          <p:nvPr/>
        </p:nvSpPr>
        <p:spPr>
          <a:xfrm>
            <a:off x="1818592" y="2605598"/>
            <a:ext cx="8605615" cy="999858"/>
          </a:xfrm>
          <a:prstGeom prst="rect">
            <a:avLst/>
          </a:prstGeom>
          <a:noFill/>
          <a:ln w="28575">
            <a:solidFill>
              <a:schemeClr val="accent3">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8838FE2-90B1-C89F-2623-92DDC7D20AD6}"/>
              </a:ext>
            </a:extLst>
          </p:cNvPr>
          <p:cNvSpPr/>
          <p:nvPr/>
        </p:nvSpPr>
        <p:spPr>
          <a:xfrm>
            <a:off x="1818591" y="3605456"/>
            <a:ext cx="8605615" cy="1220543"/>
          </a:xfrm>
          <a:prstGeom prst="rect">
            <a:avLst/>
          </a:prstGeom>
          <a:noFill/>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ED6AF473-FEAE-0BF9-8736-12EAAA01CDD5}"/>
              </a:ext>
            </a:extLst>
          </p:cNvPr>
          <p:cNvSpPr/>
          <p:nvPr/>
        </p:nvSpPr>
        <p:spPr>
          <a:xfrm>
            <a:off x="1818592" y="4826000"/>
            <a:ext cx="8605615" cy="1464734"/>
          </a:xfrm>
          <a:prstGeom prst="rect">
            <a:avLst/>
          </a:prstGeom>
          <a:noFill/>
          <a:ln w="28575">
            <a:solidFill>
              <a:schemeClr val="accent3">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CB5B7D3-82EA-82D6-7F46-14FEE34C6855}"/>
              </a:ext>
            </a:extLst>
          </p:cNvPr>
          <p:cNvSpPr/>
          <p:nvPr/>
        </p:nvSpPr>
        <p:spPr>
          <a:xfrm>
            <a:off x="1818592" y="5334000"/>
            <a:ext cx="8605615" cy="956733"/>
          </a:xfrm>
          <a:prstGeom prst="rect">
            <a:avLst/>
          </a:prstGeom>
          <a:noFill/>
          <a:ln w="28575">
            <a:solidFill>
              <a:schemeClr val="accent3">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6B02AF1-404F-FD2E-5CF1-3D4B33DF7165}"/>
              </a:ext>
            </a:extLst>
          </p:cNvPr>
          <p:cNvSpPr/>
          <p:nvPr/>
        </p:nvSpPr>
        <p:spPr>
          <a:xfrm>
            <a:off x="135466" y="4041879"/>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Today</a:t>
            </a:r>
          </a:p>
        </p:txBody>
      </p:sp>
      <p:sp>
        <p:nvSpPr>
          <p:cNvPr id="11" name="Rectangle 10">
            <a:extLst>
              <a:ext uri="{FF2B5EF4-FFF2-40B4-BE49-F238E27FC236}">
                <a16:creationId xmlns:a16="http://schemas.microsoft.com/office/drawing/2014/main" id="{D35EAA06-E87D-3D5C-6113-05BE5C10F343}"/>
              </a:ext>
            </a:extLst>
          </p:cNvPr>
          <p:cNvSpPr/>
          <p:nvPr/>
        </p:nvSpPr>
        <p:spPr>
          <a:xfrm>
            <a:off x="135466" y="4941065"/>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23rd</a:t>
            </a:r>
          </a:p>
        </p:txBody>
      </p:sp>
      <p:sp>
        <p:nvSpPr>
          <p:cNvPr id="12" name="Rectangle 11">
            <a:extLst>
              <a:ext uri="{FF2B5EF4-FFF2-40B4-BE49-F238E27FC236}">
                <a16:creationId xmlns:a16="http://schemas.microsoft.com/office/drawing/2014/main" id="{5D917DB8-3FB6-6A7B-EDB9-42CCC3139491}"/>
              </a:ext>
            </a:extLst>
          </p:cNvPr>
          <p:cNvSpPr/>
          <p:nvPr/>
        </p:nvSpPr>
        <p:spPr>
          <a:xfrm>
            <a:off x="135466" y="5664199"/>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30th</a:t>
            </a:r>
          </a:p>
        </p:txBody>
      </p:sp>
    </p:spTree>
    <p:extLst>
      <p:ext uri="{BB962C8B-B14F-4D97-AF65-F5344CB8AC3E}">
        <p14:creationId xmlns:p14="http://schemas.microsoft.com/office/powerpoint/2010/main" val="68537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D5BF8-4F19-13C1-44DE-6FD068679A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A310F-833F-420A-1EC5-56A0075B0438}"/>
              </a:ext>
            </a:extLst>
          </p:cNvPr>
          <p:cNvSpPr>
            <a:spLocks noGrp="1"/>
          </p:cNvSpPr>
          <p:nvPr>
            <p:ph type="title"/>
          </p:nvPr>
        </p:nvSpPr>
        <p:spPr/>
        <p:txBody>
          <a:bodyPr/>
          <a:lstStyle/>
          <a:p>
            <a:r>
              <a:rPr lang="en-US" b="1" dirty="0"/>
              <a:t>Important Notice</a:t>
            </a:r>
            <a:endParaRPr lang="en-US" dirty="0"/>
          </a:p>
        </p:txBody>
      </p:sp>
      <p:sp>
        <p:nvSpPr>
          <p:cNvPr id="3" name="Content Placeholder 2">
            <a:extLst>
              <a:ext uri="{FF2B5EF4-FFF2-40B4-BE49-F238E27FC236}">
                <a16:creationId xmlns:a16="http://schemas.microsoft.com/office/drawing/2014/main" id="{0A1DD7B5-2993-DADE-1DF9-81710F515D7F}"/>
              </a:ext>
            </a:extLst>
          </p:cNvPr>
          <p:cNvSpPr>
            <a:spLocks noGrp="1"/>
          </p:cNvSpPr>
          <p:nvPr>
            <p:ph idx="1"/>
          </p:nvPr>
        </p:nvSpPr>
        <p:spPr/>
        <p:txBody>
          <a:bodyPr>
            <a:normAutofit/>
          </a:bodyPr>
          <a:lstStyle/>
          <a:p>
            <a:r>
              <a:rPr lang="en-US" sz="3200" dirty="0"/>
              <a:t>This training is intended as a supplement to the official NRP Documentation.</a:t>
            </a:r>
          </a:p>
          <a:p>
            <a:r>
              <a:rPr lang="en-US" sz="3200" dirty="0"/>
              <a:t>While the content presented here is accurate as of today, </a:t>
            </a:r>
            <a:r>
              <a:rPr lang="en-US" sz="3200" b="1" dirty="0"/>
              <a:t>the official documentation is the primary and most up-to-date source of truth.</a:t>
            </a:r>
          </a:p>
          <a:p>
            <a:r>
              <a:rPr lang="en-US" sz="3200" dirty="0"/>
              <a:t>Please refer to </a:t>
            </a:r>
            <a:r>
              <a:rPr lang="en-US" sz="3200" dirty="0">
                <a:hlinkClick r:id="rId2"/>
              </a:rPr>
              <a:t>https://nrp.ai/documentation/</a:t>
            </a:r>
            <a:r>
              <a:rPr lang="en-US" sz="3200" dirty="0"/>
              <a:t> for the latest information and updates.</a:t>
            </a:r>
          </a:p>
        </p:txBody>
      </p:sp>
    </p:spTree>
    <p:extLst>
      <p:ext uri="{BB962C8B-B14F-4D97-AF65-F5344CB8AC3E}">
        <p14:creationId xmlns:p14="http://schemas.microsoft.com/office/powerpoint/2010/main" val="397023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5BE9B-9E60-8B02-E33D-004E28C79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E2B58-CCEF-D822-5716-993C49F799A1}"/>
              </a:ext>
            </a:extLst>
          </p:cNvPr>
          <p:cNvSpPr>
            <a:spLocks noGrp="1"/>
          </p:cNvSpPr>
          <p:nvPr>
            <p:ph type="title"/>
          </p:nvPr>
        </p:nvSpPr>
        <p:spPr/>
        <p:txBody>
          <a:bodyPr/>
          <a:lstStyle/>
          <a:p>
            <a:r>
              <a:rPr lang="en-US" b="1" dirty="0"/>
              <a:t>Repository Link</a:t>
            </a:r>
            <a:endParaRPr lang="en-US" dirty="0"/>
          </a:p>
        </p:txBody>
      </p:sp>
      <p:sp>
        <p:nvSpPr>
          <p:cNvPr id="3" name="Content Placeholder 2">
            <a:extLst>
              <a:ext uri="{FF2B5EF4-FFF2-40B4-BE49-F238E27FC236}">
                <a16:creationId xmlns:a16="http://schemas.microsoft.com/office/drawing/2014/main" id="{9A2B566D-3B22-4D98-B774-CAF1C9FE700F}"/>
              </a:ext>
            </a:extLst>
          </p:cNvPr>
          <p:cNvSpPr>
            <a:spLocks noGrp="1"/>
          </p:cNvSpPr>
          <p:nvPr>
            <p:ph idx="1"/>
          </p:nvPr>
        </p:nvSpPr>
        <p:spPr/>
        <p:txBody>
          <a:bodyPr>
            <a:normAutofit/>
          </a:bodyPr>
          <a:lstStyle/>
          <a:p>
            <a:pPr marL="0" indent="0">
              <a:buNone/>
            </a:pPr>
            <a:r>
              <a:rPr lang="en-US" sz="3200" dirty="0">
                <a:hlinkClick r:id="rId2"/>
              </a:rPr>
              <a:t>https://github.com/nrp-nautilus/fall25training</a:t>
            </a:r>
            <a:endParaRPr lang="en-US" sz="3200" dirty="0"/>
          </a:p>
          <a:p>
            <a:pPr marL="0" indent="0">
              <a:buNone/>
            </a:pPr>
            <a:endParaRPr lang="en-US" sz="3200" dirty="0"/>
          </a:p>
        </p:txBody>
      </p:sp>
    </p:spTree>
    <p:extLst>
      <p:ext uri="{BB962C8B-B14F-4D97-AF65-F5344CB8AC3E}">
        <p14:creationId xmlns:p14="http://schemas.microsoft.com/office/powerpoint/2010/main" val="18622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292-34A9-7227-0F28-56FC62C7B9C5}"/>
              </a:ext>
            </a:extLst>
          </p:cNvPr>
          <p:cNvSpPr>
            <a:spLocks noGrp="1"/>
          </p:cNvSpPr>
          <p:nvPr>
            <p:ph type="title"/>
          </p:nvPr>
        </p:nvSpPr>
        <p:spPr/>
        <p:txBody>
          <a:bodyPr/>
          <a:lstStyle/>
          <a:p>
            <a:r>
              <a:rPr lang="en-US" b="1" dirty="0"/>
              <a:t>This Session</a:t>
            </a:r>
            <a:endParaRPr lang="en-US" dirty="0"/>
          </a:p>
        </p:txBody>
      </p:sp>
      <p:sp>
        <p:nvSpPr>
          <p:cNvPr id="3" name="Content Placeholder 2">
            <a:extLst>
              <a:ext uri="{FF2B5EF4-FFF2-40B4-BE49-F238E27FC236}">
                <a16:creationId xmlns:a16="http://schemas.microsoft.com/office/drawing/2014/main" id="{BBC8F588-FA32-5823-C955-326B1265D4EA}"/>
              </a:ext>
            </a:extLst>
          </p:cNvPr>
          <p:cNvSpPr>
            <a:spLocks noGrp="1"/>
          </p:cNvSpPr>
          <p:nvPr>
            <p:ph idx="1"/>
          </p:nvPr>
        </p:nvSpPr>
        <p:spPr/>
        <p:txBody>
          <a:bodyPr>
            <a:normAutofit fontScale="70000" lnSpcReduction="20000"/>
          </a:bodyPr>
          <a:lstStyle/>
          <a:p>
            <a:r>
              <a:rPr lang="en-US" sz="3200" dirty="0"/>
              <a:t>Using Kubernetes</a:t>
            </a:r>
            <a:br>
              <a:rPr lang="en-US" sz="3200" dirty="0"/>
            </a:br>
            <a:r>
              <a:rPr lang="en-US" sz="3200" dirty="0"/>
              <a:t>Directly on Nautilus:</a:t>
            </a:r>
          </a:p>
          <a:p>
            <a:pPr lvl="1"/>
            <a:r>
              <a:rPr lang="en-US" sz="2800" dirty="0"/>
              <a:t>For beginners</a:t>
            </a:r>
          </a:p>
          <a:p>
            <a:pPr lvl="1"/>
            <a:r>
              <a:rPr lang="en-US" sz="2800" dirty="0"/>
              <a:t>For intermediate users</a:t>
            </a:r>
          </a:p>
          <a:p>
            <a:endParaRPr lang="en-US" sz="3200" dirty="0"/>
          </a:p>
          <a:p>
            <a:endParaRPr lang="en-US" sz="3200" dirty="0"/>
          </a:p>
          <a:p>
            <a:endParaRPr lang="en-US" sz="3200" dirty="0"/>
          </a:p>
          <a:p>
            <a:endParaRPr lang="en-US" sz="3200" dirty="0"/>
          </a:p>
          <a:p>
            <a:endParaRPr lang="en-US" sz="3200" dirty="0"/>
          </a:p>
          <a:p>
            <a:r>
              <a:rPr lang="en-US" sz="3200" dirty="0"/>
              <a:t>Using </a:t>
            </a:r>
            <a:r>
              <a:rPr lang="en-US" sz="3200" dirty="0" err="1"/>
              <a:t>JupyterHub</a:t>
            </a:r>
            <a:endParaRPr lang="en-US" dirty="0"/>
          </a:p>
          <a:p>
            <a:r>
              <a:rPr lang="en-US" sz="3200" dirty="0"/>
              <a:t>Using Coder</a:t>
            </a:r>
          </a:p>
          <a:p>
            <a:r>
              <a:rPr lang="en-US" sz="3200" dirty="0"/>
              <a:t>Using Kubernetes</a:t>
            </a:r>
          </a:p>
        </p:txBody>
      </p:sp>
      <p:sp>
        <p:nvSpPr>
          <p:cNvPr id="7" name="Title 1">
            <a:extLst>
              <a:ext uri="{FF2B5EF4-FFF2-40B4-BE49-F238E27FC236}">
                <a16:creationId xmlns:a16="http://schemas.microsoft.com/office/drawing/2014/main" id="{59F531F4-639E-3C5F-5074-E8D007CD20DE}"/>
              </a:ext>
            </a:extLst>
          </p:cNvPr>
          <p:cNvSpPr txBox="1">
            <a:spLocks/>
          </p:cNvSpPr>
          <p:nvPr/>
        </p:nvSpPr>
        <p:spPr>
          <a:xfrm>
            <a:off x="838200" y="38076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Previous Sessions</a:t>
            </a:r>
            <a:endParaRPr lang="en-US" dirty="0"/>
          </a:p>
        </p:txBody>
      </p:sp>
      <p:sp>
        <p:nvSpPr>
          <p:cNvPr id="8" name="Content Placeholder 2">
            <a:extLst>
              <a:ext uri="{FF2B5EF4-FFF2-40B4-BE49-F238E27FC236}">
                <a16:creationId xmlns:a16="http://schemas.microsoft.com/office/drawing/2014/main" id="{E5E7A0FC-3CE0-81FF-F209-D2AE0ADE5F31}"/>
              </a:ext>
            </a:extLst>
          </p:cNvPr>
          <p:cNvSpPr txBox="1">
            <a:spLocks/>
          </p:cNvSpPr>
          <p:nvPr/>
        </p:nvSpPr>
        <p:spPr>
          <a:xfrm>
            <a:off x="838200" y="511545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p:txBody>
      </p:sp>
      <p:sp>
        <p:nvSpPr>
          <p:cNvPr id="9" name="Right Brace 8">
            <a:extLst>
              <a:ext uri="{FF2B5EF4-FFF2-40B4-BE49-F238E27FC236}">
                <a16:creationId xmlns:a16="http://schemas.microsoft.com/office/drawing/2014/main" id="{5E174242-9CFC-4834-403F-E5F322DC9379}"/>
              </a:ext>
            </a:extLst>
          </p:cNvPr>
          <p:cNvSpPr/>
          <p:nvPr/>
        </p:nvSpPr>
        <p:spPr>
          <a:xfrm>
            <a:off x="4470401" y="1730243"/>
            <a:ext cx="694266" cy="1086379"/>
          </a:xfrm>
          <a:prstGeom prst="rightBrace">
            <a:avLst>
              <a:gd name="adj1" fmla="val 8333"/>
              <a:gd name="adj2" fmla="val 25061"/>
            </a:avLst>
          </a:prstGeom>
          <a:ln w="38100">
            <a:extLst>
              <a:ext uri="{C807C97D-BFC1-408E-A445-0C87EB9F89A2}">
                <ask:lineSketchStyleProps xmlns:ask="http://schemas.microsoft.com/office/drawing/2018/sketchyshapes" sd="4222757554">
                  <a:custGeom>
                    <a:avLst/>
                    <a:gdLst>
                      <a:gd name="connsiteX0" fmla="*/ 0 w 694266"/>
                      <a:gd name="connsiteY0" fmla="*/ 0 h 1086379"/>
                      <a:gd name="connsiteX1" fmla="*/ 347133 w 694266"/>
                      <a:gd name="connsiteY1" fmla="*/ 57853 h 1086379"/>
                      <a:gd name="connsiteX2" fmla="*/ 347133 w 694266"/>
                      <a:gd name="connsiteY2" fmla="*/ 214404 h 1086379"/>
                      <a:gd name="connsiteX3" fmla="*/ 694266 w 694266"/>
                      <a:gd name="connsiteY3" fmla="*/ 272257 h 1086379"/>
                      <a:gd name="connsiteX4" fmla="*/ 347133 w 694266"/>
                      <a:gd name="connsiteY4" fmla="*/ 330110 h 1086379"/>
                      <a:gd name="connsiteX5" fmla="*/ 347133 w 694266"/>
                      <a:gd name="connsiteY5" fmla="*/ 679318 h 1086379"/>
                      <a:gd name="connsiteX6" fmla="*/ 347133 w 694266"/>
                      <a:gd name="connsiteY6" fmla="*/ 1028526 h 1086379"/>
                      <a:gd name="connsiteX7" fmla="*/ 0 w 694266"/>
                      <a:gd name="connsiteY7" fmla="*/ 1086379 h 1086379"/>
                      <a:gd name="connsiteX8" fmla="*/ 0 w 694266"/>
                      <a:gd name="connsiteY8" fmla="*/ 575781 h 1086379"/>
                      <a:gd name="connsiteX9" fmla="*/ 0 w 694266"/>
                      <a:gd name="connsiteY9" fmla="*/ 0 h 1086379"/>
                      <a:gd name="connsiteX0" fmla="*/ 0 w 694266"/>
                      <a:gd name="connsiteY0" fmla="*/ 0 h 1086379"/>
                      <a:gd name="connsiteX1" fmla="*/ 347133 w 694266"/>
                      <a:gd name="connsiteY1" fmla="*/ 57853 h 1086379"/>
                      <a:gd name="connsiteX2" fmla="*/ 347133 w 694266"/>
                      <a:gd name="connsiteY2" fmla="*/ 214404 h 1086379"/>
                      <a:gd name="connsiteX3" fmla="*/ 694266 w 694266"/>
                      <a:gd name="connsiteY3" fmla="*/ 272257 h 1086379"/>
                      <a:gd name="connsiteX4" fmla="*/ 347133 w 694266"/>
                      <a:gd name="connsiteY4" fmla="*/ 330110 h 1086379"/>
                      <a:gd name="connsiteX5" fmla="*/ 347133 w 694266"/>
                      <a:gd name="connsiteY5" fmla="*/ 693286 h 1086379"/>
                      <a:gd name="connsiteX6" fmla="*/ 347133 w 694266"/>
                      <a:gd name="connsiteY6" fmla="*/ 1028526 h 1086379"/>
                      <a:gd name="connsiteX7" fmla="*/ 0 w 694266"/>
                      <a:gd name="connsiteY7" fmla="*/ 1086379 h 108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4266" h="1086379" stroke="0" extrusionOk="0">
                        <a:moveTo>
                          <a:pt x="0" y="0"/>
                        </a:moveTo>
                        <a:cubicBezTo>
                          <a:pt x="198067" y="-5008"/>
                          <a:pt x="341678" y="30662"/>
                          <a:pt x="347133" y="57853"/>
                        </a:cubicBezTo>
                        <a:cubicBezTo>
                          <a:pt x="350592" y="111704"/>
                          <a:pt x="331684" y="158833"/>
                          <a:pt x="347133" y="214404"/>
                        </a:cubicBezTo>
                        <a:cubicBezTo>
                          <a:pt x="324631" y="219888"/>
                          <a:pt x="503916" y="286638"/>
                          <a:pt x="694266" y="272257"/>
                        </a:cubicBezTo>
                        <a:cubicBezTo>
                          <a:pt x="498299" y="277881"/>
                          <a:pt x="346859" y="289784"/>
                          <a:pt x="347133" y="330110"/>
                        </a:cubicBezTo>
                        <a:cubicBezTo>
                          <a:pt x="383732" y="492547"/>
                          <a:pt x="322696" y="536344"/>
                          <a:pt x="347133" y="679318"/>
                        </a:cubicBezTo>
                        <a:cubicBezTo>
                          <a:pt x="371570" y="822292"/>
                          <a:pt x="322099" y="956262"/>
                          <a:pt x="347133" y="1028526"/>
                        </a:cubicBezTo>
                        <a:cubicBezTo>
                          <a:pt x="358878" y="1018665"/>
                          <a:pt x="186208" y="1091805"/>
                          <a:pt x="0" y="1086379"/>
                        </a:cubicBezTo>
                        <a:cubicBezTo>
                          <a:pt x="-41185" y="981311"/>
                          <a:pt x="5528" y="736591"/>
                          <a:pt x="0" y="575781"/>
                        </a:cubicBezTo>
                        <a:cubicBezTo>
                          <a:pt x="-5528" y="414971"/>
                          <a:pt x="50354" y="205538"/>
                          <a:pt x="0" y="0"/>
                        </a:cubicBezTo>
                        <a:close/>
                      </a:path>
                      <a:path w="694266" h="1086379" fill="none" extrusionOk="0">
                        <a:moveTo>
                          <a:pt x="0" y="0"/>
                        </a:moveTo>
                        <a:cubicBezTo>
                          <a:pt x="194313" y="8160"/>
                          <a:pt x="348070" y="25154"/>
                          <a:pt x="347133" y="57853"/>
                        </a:cubicBezTo>
                        <a:cubicBezTo>
                          <a:pt x="357237" y="108909"/>
                          <a:pt x="345488" y="164419"/>
                          <a:pt x="347133" y="214404"/>
                        </a:cubicBezTo>
                        <a:cubicBezTo>
                          <a:pt x="341608" y="231197"/>
                          <a:pt x="505571" y="303129"/>
                          <a:pt x="694266" y="272257"/>
                        </a:cubicBezTo>
                        <a:cubicBezTo>
                          <a:pt x="504093" y="279413"/>
                          <a:pt x="348040" y="301153"/>
                          <a:pt x="347133" y="330110"/>
                        </a:cubicBezTo>
                        <a:cubicBezTo>
                          <a:pt x="373335" y="507758"/>
                          <a:pt x="338832" y="559698"/>
                          <a:pt x="347133" y="693286"/>
                        </a:cubicBezTo>
                        <a:cubicBezTo>
                          <a:pt x="355434" y="826874"/>
                          <a:pt x="313397" y="864498"/>
                          <a:pt x="347133" y="1028526"/>
                        </a:cubicBezTo>
                        <a:cubicBezTo>
                          <a:pt x="309998" y="1051643"/>
                          <a:pt x="172169" y="1046828"/>
                          <a:pt x="0" y="1086379"/>
                        </a:cubicBezTo>
                      </a:path>
                      <a:path w="694266" h="1086379" fill="none" stroke="0" extrusionOk="0">
                        <a:moveTo>
                          <a:pt x="0" y="0"/>
                        </a:moveTo>
                        <a:cubicBezTo>
                          <a:pt x="196148" y="2370"/>
                          <a:pt x="346634" y="26988"/>
                          <a:pt x="347133" y="57853"/>
                        </a:cubicBezTo>
                        <a:cubicBezTo>
                          <a:pt x="357976" y="131014"/>
                          <a:pt x="330564" y="179616"/>
                          <a:pt x="347133" y="214404"/>
                        </a:cubicBezTo>
                        <a:cubicBezTo>
                          <a:pt x="314836" y="228944"/>
                          <a:pt x="519773" y="258737"/>
                          <a:pt x="694266" y="272257"/>
                        </a:cubicBezTo>
                        <a:cubicBezTo>
                          <a:pt x="500686" y="266900"/>
                          <a:pt x="348360" y="292551"/>
                          <a:pt x="347133" y="330110"/>
                        </a:cubicBezTo>
                        <a:cubicBezTo>
                          <a:pt x="376810" y="453371"/>
                          <a:pt x="322310" y="578090"/>
                          <a:pt x="347133" y="672334"/>
                        </a:cubicBezTo>
                        <a:cubicBezTo>
                          <a:pt x="371956" y="766578"/>
                          <a:pt x="345306" y="889540"/>
                          <a:pt x="347133" y="1028526"/>
                        </a:cubicBezTo>
                        <a:cubicBezTo>
                          <a:pt x="325308" y="1055006"/>
                          <a:pt x="174205" y="1093435"/>
                          <a:pt x="0" y="1086379"/>
                        </a:cubicBezTo>
                      </a:path>
                    </a:pathLst>
                  </a:custGeom>
                  <ask:type>
                    <ask:lineSketchNon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D3F2EDC7-8256-6739-73C9-6A140F6398F6}"/>
              </a:ext>
            </a:extLst>
          </p:cNvPr>
          <p:cNvSpPr txBox="1">
            <a:spLocks/>
          </p:cNvSpPr>
          <p:nvPr/>
        </p:nvSpPr>
        <p:spPr>
          <a:xfrm>
            <a:off x="5291669" y="1631950"/>
            <a:ext cx="6536266" cy="4351338"/>
          </a:xfrm>
          <a:prstGeom prst="rect">
            <a:avLst/>
          </a:prstGeom>
          <a:ln w="28575">
            <a:solidFill>
              <a:schemeClr val="accent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Today’s Agenda:</a:t>
            </a:r>
          </a:p>
          <a:p>
            <a:r>
              <a:rPr lang="en-US" sz="2000" b="1" dirty="0"/>
              <a:t>Gaining access to Nautilus/NRP</a:t>
            </a:r>
          </a:p>
          <a:p>
            <a:r>
              <a:rPr lang="en-US" sz="2000" b="1" dirty="0"/>
              <a:t>Configuring </a:t>
            </a:r>
            <a:r>
              <a:rPr lang="en-US" sz="2000" b="1" dirty="0" err="1">
                <a:latin typeface="Consolas" panose="020B0609020204030204" pitchFamily="49" charset="0"/>
                <a:cs typeface="Consolas" panose="020B0609020204030204" pitchFamily="49" charset="0"/>
              </a:rPr>
              <a:t>kubectl</a:t>
            </a:r>
            <a:r>
              <a:rPr lang="en-US" sz="2000" b="1" dirty="0"/>
              <a:t> (Kubernetes Control, the command-line tool used to interact with and manage Kubernetes clusters)</a:t>
            </a:r>
          </a:p>
          <a:p>
            <a:r>
              <a:rPr lang="en-US" sz="2000" b="1" dirty="0"/>
              <a:t>Docker</a:t>
            </a:r>
          </a:p>
          <a:p>
            <a:r>
              <a:rPr lang="en-US" sz="2000" b="1" dirty="0"/>
              <a:t>Nodes and Pods</a:t>
            </a:r>
          </a:p>
          <a:p>
            <a:r>
              <a:rPr lang="en-US" sz="2000" b="1" dirty="0"/>
              <a:t>GPU pods</a:t>
            </a:r>
          </a:p>
          <a:p>
            <a:r>
              <a:rPr lang="en-US" sz="2000" b="1" dirty="0"/>
              <a:t>Storage</a:t>
            </a:r>
          </a:p>
          <a:p>
            <a:r>
              <a:rPr lang="en-US" sz="2000" b="1" dirty="0"/>
              <a:t>Deployments: Scaling and Exposing</a:t>
            </a:r>
          </a:p>
          <a:p>
            <a:r>
              <a:rPr lang="en-US" sz="2000" b="1" dirty="0"/>
              <a:t>Batch Jobs</a:t>
            </a:r>
          </a:p>
          <a:p>
            <a:r>
              <a:rPr lang="en-US" sz="2000" b="1" dirty="0"/>
              <a:t>Debugging</a:t>
            </a:r>
          </a:p>
        </p:txBody>
      </p:sp>
    </p:spTree>
    <p:extLst>
      <p:ext uri="{BB962C8B-B14F-4D97-AF65-F5344CB8AC3E}">
        <p14:creationId xmlns:p14="http://schemas.microsoft.com/office/powerpoint/2010/main" val="4818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D7EE2855-2516-7A73-40A4-E446AF54DFCB}"/>
            </a:ext>
          </a:extLst>
        </p:cNvPr>
        <p:cNvGrpSpPr/>
        <p:nvPr/>
      </p:nvGrpSpPr>
      <p:grpSpPr>
        <a:xfrm>
          <a:off x="0" y="0"/>
          <a:ext cx="0" cy="0"/>
          <a:chOff x="0" y="0"/>
          <a:chExt cx="0" cy="0"/>
        </a:xfrm>
      </p:grpSpPr>
      <p:sp>
        <p:nvSpPr>
          <p:cNvPr id="78" name="Google Shape;78;g356c2a52386_1_181">
            <a:extLst>
              <a:ext uri="{FF2B5EF4-FFF2-40B4-BE49-F238E27FC236}">
                <a16:creationId xmlns:a16="http://schemas.microsoft.com/office/drawing/2014/main" id="{6937CC27-67C8-3AD7-593E-2457D93143C9}"/>
              </a:ext>
            </a:extLst>
          </p:cNvPr>
          <p:cNvSpPr txBox="1">
            <a:spLocks noGrp="1"/>
          </p:cNvSpPr>
          <p:nvPr>
            <p:ph type="title"/>
          </p:nvPr>
        </p:nvSpPr>
        <p:spPr>
          <a:xfrm>
            <a:off x="6582720" y="1293963"/>
            <a:ext cx="4998300" cy="2459052"/>
          </a:xfrm>
          <a:prstGeom prst="rect">
            <a:avLst/>
          </a:prstGeom>
        </p:spPr>
        <p:txBody>
          <a:bodyPr spcFirstLastPara="1" vert="horz" lIns="91440" tIns="45720" rIns="91440" bIns="45720" rtlCol="0" anchor="b" anchorCtr="0">
            <a:normAutofit/>
          </a:bodyPr>
          <a:lstStyle/>
          <a:p>
            <a:r>
              <a:rPr lang="en-US" sz="4800" b="1" dirty="0"/>
              <a:t>Using Kubernetes on Nautilus</a:t>
            </a:r>
          </a:p>
        </p:txBody>
      </p:sp>
      <p:sp>
        <p:nvSpPr>
          <p:cNvPr id="79" name="Google Shape;79;g356c2a52386_1_181">
            <a:extLst>
              <a:ext uri="{FF2B5EF4-FFF2-40B4-BE49-F238E27FC236}">
                <a16:creationId xmlns:a16="http://schemas.microsoft.com/office/drawing/2014/main" id="{2A6207C2-342A-2B09-30FF-845DCD0B03D4}"/>
              </a:ext>
            </a:extLst>
          </p:cNvPr>
          <p:cNvSpPr txBox="1">
            <a:spLocks noGrp="1"/>
          </p:cNvSpPr>
          <p:nvPr>
            <p:ph type="body" idx="1"/>
          </p:nvPr>
        </p:nvSpPr>
        <p:spPr>
          <a:xfrm>
            <a:off x="6582718" y="3874545"/>
            <a:ext cx="4998301" cy="1492585"/>
          </a:xfrm>
          <a:prstGeom prst="rect">
            <a:avLst/>
          </a:prstGeom>
        </p:spPr>
        <p:txBody>
          <a:bodyPr spcFirstLastPara="1" vert="horz" lIns="91440" tIns="45720" rIns="91440" bIns="45720" rtlCol="0" anchorCtr="0">
            <a:normAutofit/>
          </a:bodyPr>
          <a:lstStyle/>
          <a:p>
            <a:pPr marR="0" lvl="0">
              <a:lnSpc>
                <a:spcPct val="120000"/>
              </a:lnSpc>
              <a:spcAft>
                <a:spcPts val="0"/>
              </a:spcAft>
              <a:buClr>
                <a:srgbClr val="888888"/>
              </a:buClr>
              <a:buSzPts val="2400"/>
            </a:pPr>
            <a:r>
              <a:rPr lang="en-US" sz="2000">
                <a:solidFill>
                  <a:schemeClr val="tx1"/>
                </a:solidFill>
              </a:rPr>
              <a:t>National Research Platform</a:t>
            </a:r>
            <a:br>
              <a:rPr lang="en-US" sz="2000">
                <a:solidFill>
                  <a:schemeClr val="tx1"/>
                </a:solidFill>
              </a:rPr>
            </a:br>
            <a:r>
              <a:rPr lang="en-US" sz="1600">
                <a:solidFill>
                  <a:schemeClr val="tx1"/>
                </a:solidFill>
              </a:rPr>
              <a:t>Fall Training Series</a:t>
            </a:r>
            <a:endParaRPr lang="en-US" sz="2000" dirty="0">
              <a:solidFill>
                <a:schemeClr val="tx1"/>
              </a:solidFill>
            </a:endParaRPr>
          </a:p>
        </p:txBody>
      </p:sp>
      <p:pic>
        <p:nvPicPr>
          <p:cNvPr id="2" name="Picture 4">
            <a:extLst>
              <a:ext uri="{FF2B5EF4-FFF2-40B4-BE49-F238E27FC236}">
                <a16:creationId xmlns:a16="http://schemas.microsoft.com/office/drawing/2014/main" id="{7224944A-A7D8-623C-2332-6B215C8CE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311" y="2220302"/>
            <a:ext cx="2684003" cy="260885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390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5AF86-5AF6-3736-1EE5-12E8EC7F1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75E14-659A-E888-7159-997DB1AEEB13}"/>
              </a:ext>
            </a:extLst>
          </p:cNvPr>
          <p:cNvSpPr>
            <a:spLocks noGrp="1"/>
          </p:cNvSpPr>
          <p:nvPr>
            <p:ph type="title"/>
          </p:nvPr>
        </p:nvSpPr>
        <p:spPr/>
        <p:txBody>
          <a:bodyPr/>
          <a:lstStyle/>
          <a:p>
            <a:r>
              <a:rPr lang="en-US" b="1" dirty="0"/>
              <a:t>Configuring </a:t>
            </a:r>
            <a:r>
              <a:rPr lang="en-US" b="1" dirty="0" err="1">
                <a:latin typeface="Consolas" panose="020B0609020204030204" pitchFamily="49" charset="0"/>
                <a:cs typeface="Consolas" panose="020B0609020204030204" pitchFamily="49" charset="0"/>
              </a:rPr>
              <a:t>kubectl</a:t>
            </a:r>
            <a:endParaRPr lang="en-US" b="1" dirty="0"/>
          </a:p>
        </p:txBody>
      </p:sp>
      <p:pic>
        <p:nvPicPr>
          <p:cNvPr id="5" name="Picture 4">
            <a:extLst>
              <a:ext uri="{FF2B5EF4-FFF2-40B4-BE49-F238E27FC236}">
                <a16:creationId xmlns:a16="http://schemas.microsoft.com/office/drawing/2014/main" id="{29589D10-A390-A0FF-C7E3-8A9DEDDEA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49A953-190C-6A01-D9A0-DD0E74C813B8}"/>
              </a:ext>
            </a:extLst>
          </p:cNvPr>
          <p:cNvSpPr txBox="1"/>
          <p:nvPr/>
        </p:nvSpPr>
        <p:spPr>
          <a:xfrm>
            <a:off x="4045009" y="3978860"/>
            <a:ext cx="4101981" cy="523220"/>
          </a:xfrm>
          <a:prstGeom prst="rect">
            <a:avLst/>
          </a:prstGeom>
          <a:noFill/>
        </p:spPr>
        <p:txBody>
          <a:bodyPr wrap="square" rtlCol="0">
            <a:spAutoFit/>
          </a:bodyPr>
          <a:lstStyle/>
          <a:p>
            <a:pPr algn="ctr"/>
            <a:r>
              <a:rPr lang="en-US" sz="2800" b="1" dirty="0">
                <a:hlinkClick r:id="rId3"/>
              </a:rPr>
              <a:t>https://nrp.ai/training/</a:t>
            </a:r>
            <a:endParaRPr lang="en-US" sz="2800" b="1" dirty="0"/>
          </a:p>
        </p:txBody>
      </p:sp>
      <p:sp>
        <p:nvSpPr>
          <p:cNvPr id="4" name="Title 1">
            <a:extLst>
              <a:ext uri="{FF2B5EF4-FFF2-40B4-BE49-F238E27FC236}">
                <a16:creationId xmlns:a16="http://schemas.microsoft.com/office/drawing/2014/main" id="{AB273F5C-9215-FAA1-DE04-86B27F9F28D2}"/>
              </a:ext>
            </a:extLst>
          </p:cNvPr>
          <p:cNvSpPr txBox="1">
            <a:spLocks/>
          </p:cNvSpPr>
          <p:nvPr/>
        </p:nvSpPr>
        <p:spPr>
          <a:xfrm>
            <a:off x="1001232" y="2103437"/>
            <a:ext cx="10515600" cy="172428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Link to extra training videos on configuring </a:t>
            </a:r>
            <a:r>
              <a:rPr lang="en-US" b="1" dirty="0" err="1"/>
              <a:t>kubectl</a:t>
            </a:r>
            <a:r>
              <a:rPr lang="en-US" b="1" dirty="0"/>
              <a:t>, </a:t>
            </a:r>
            <a:r>
              <a:rPr lang="en-US" b="1" dirty="0" err="1"/>
              <a:t>kubelogin</a:t>
            </a:r>
            <a:r>
              <a:rPr lang="en-US" b="1" dirty="0"/>
              <a:t> and k9s on Windows, macOS, Linux and console environments with no browser access:</a:t>
            </a:r>
          </a:p>
        </p:txBody>
      </p:sp>
    </p:spTree>
    <p:extLst>
      <p:ext uri="{BB962C8B-B14F-4D97-AF65-F5344CB8AC3E}">
        <p14:creationId xmlns:p14="http://schemas.microsoft.com/office/powerpoint/2010/main" val="237915454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00629B"/>
      </a:dk2>
      <a:lt2>
        <a:srgbClr val="E7E6E6"/>
      </a:lt2>
      <a:accent1>
        <a:srgbClr val="00C6D7"/>
      </a:accent1>
      <a:accent2>
        <a:srgbClr val="FC8900"/>
      </a:accent2>
      <a:accent3>
        <a:srgbClr val="B6B1A9"/>
      </a:accent3>
      <a:accent4>
        <a:srgbClr val="FFCD00"/>
      </a:accent4>
      <a:accent5>
        <a:srgbClr val="D462AD"/>
      </a:accent5>
      <a:accent6>
        <a:srgbClr val="6E96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416</TotalTime>
  <Words>1539</Words>
  <Application>Microsoft Macintosh PowerPoint</Application>
  <PresentationFormat>Widescreen</PresentationFormat>
  <Paragraphs>212</Paragraphs>
  <Slides>25</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Aptos</vt:lpstr>
      <vt:lpstr>Aptos Display</vt:lpstr>
      <vt:lpstr>Arial</vt:lpstr>
      <vt:lpstr>Consolas</vt:lpstr>
      <vt:lpstr>Teko</vt:lpstr>
      <vt:lpstr>Teko SemiBold</vt:lpstr>
      <vt:lpstr>1_Office Theme</vt:lpstr>
      <vt:lpstr>2_Office Theme</vt:lpstr>
      <vt:lpstr>PowerPoint Presentation</vt:lpstr>
      <vt:lpstr>PowerPoint Presentation</vt:lpstr>
      <vt:lpstr>PowerPoint Presentation</vt:lpstr>
      <vt:lpstr>PowerPoint Presentation</vt:lpstr>
      <vt:lpstr>Important Notice</vt:lpstr>
      <vt:lpstr>Repository Link</vt:lpstr>
      <vt:lpstr>This Session</vt:lpstr>
      <vt:lpstr>Using Kubernetes on Nautilus</vt:lpstr>
      <vt:lpstr>Configuring kubectl</vt:lpstr>
      <vt:lpstr>Docker</vt:lpstr>
      <vt:lpstr>Docker</vt:lpstr>
      <vt:lpstr>Nodes and Pods</vt:lpstr>
      <vt:lpstr>GPU pods</vt:lpstr>
      <vt:lpstr>Storage</vt:lpstr>
      <vt:lpstr>Storage Types</vt:lpstr>
      <vt:lpstr>Deployments: Scaling and Exposing</vt:lpstr>
      <vt:lpstr>Batch Jobs</vt:lpstr>
      <vt:lpstr>Debugging</vt:lpstr>
      <vt:lpstr>Low Priority Workloads</vt:lpstr>
      <vt:lpstr>Service Accounts</vt:lpstr>
      <vt:lpstr>Exposing HTTP</vt:lpstr>
      <vt:lpstr>Python Kubernetes API Client</vt:lpstr>
      <vt:lpstr>Selkies Desktop GUI</vt:lpstr>
      <vt:lpstr>Selkies Desktop GUI</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Sada, Mohammad Firas</dc:creator>
  <cp:lastModifiedBy>Sada, Mohammad Firas</cp:lastModifiedBy>
  <cp:revision>32</cp:revision>
  <dcterms:created xsi:type="dcterms:W3CDTF">2025-09-02T13:52:49Z</dcterms:created>
  <dcterms:modified xsi:type="dcterms:W3CDTF">2025-09-16T15:41:49Z</dcterms:modified>
</cp:coreProperties>
</file>