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1"/>
  </p:notesMasterIdLst>
  <p:sldIdLst>
    <p:sldId id="295" r:id="rId3"/>
    <p:sldId id="1071" r:id="rId4"/>
    <p:sldId id="1065" r:id="rId5"/>
    <p:sldId id="1067" r:id="rId6"/>
    <p:sldId id="1057" r:id="rId7"/>
    <p:sldId id="1080" r:id="rId8"/>
    <p:sldId id="1081" r:id="rId9"/>
    <p:sldId id="10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FF"/>
    <a:srgbClr val="A0BACA"/>
    <a:srgbClr val="1EB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6"/>
    <p:restoredTop sz="94633"/>
  </p:normalViewPr>
  <p:slideViewPr>
    <p:cSldViewPr snapToGrid="0">
      <p:cViewPr varScale="1">
        <p:scale>
          <a:sx n="150" d="100"/>
          <a:sy n="150" d="100"/>
        </p:scale>
        <p:origin x="1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D252-D1EF-AD49-942C-4E92CAE2F333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161B-68DF-BC4D-B828-600649CC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715963"/>
            <a:ext cx="6356350" cy="3576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701D43F-BD50-E6B3-952B-0BFC0A699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c3f1a739_0_2063:notes">
            <a:extLst>
              <a:ext uri="{FF2B5EF4-FFF2-40B4-BE49-F238E27FC236}">
                <a16:creationId xmlns:a16="http://schemas.microsoft.com/office/drawing/2014/main" id="{AA6839C2-968B-9465-7237-EFF866352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g356c3f1a739_0_2063:notes">
            <a:extLst>
              <a:ext uri="{FF2B5EF4-FFF2-40B4-BE49-F238E27FC236}">
                <a16:creationId xmlns:a16="http://schemas.microsoft.com/office/drawing/2014/main" id="{1CA94566-BCDC-BD3F-14CC-F53A7E332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552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DA12C69-DE84-1796-7C70-0FFE304D3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c2a52386_1_181:notes">
            <a:extLst>
              <a:ext uri="{FF2B5EF4-FFF2-40B4-BE49-F238E27FC236}">
                <a16:creationId xmlns:a16="http://schemas.microsoft.com/office/drawing/2014/main" id="{916B0503-ED1B-D9D0-6124-B7938A1BB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356c2a52386_1_181:notes">
            <a:extLst>
              <a:ext uri="{FF2B5EF4-FFF2-40B4-BE49-F238E27FC236}">
                <a16:creationId xmlns:a16="http://schemas.microsoft.com/office/drawing/2014/main" id="{1C385265-5940-E4ED-EB99-438D42BA63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198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8654683-849C-779C-1F37-98568726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046f3a82_0_108:notes">
            <a:extLst>
              <a:ext uri="{FF2B5EF4-FFF2-40B4-BE49-F238E27FC236}">
                <a16:creationId xmlns:a16="http://schemas.microsoft.com/office/drawing/2014/main" id="{28C8935E-9BEE-AA94-A6C2-22055F1375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2046f3a82_0_108:notes">
            <a:extLst>
              <a:ext uri="{FF2B5EF4-FFF2-40B4-BE49-F238E27FC236}">
                <a16:creationId xmlns:a16="http://schemas.microsoft.com/office/drawing/2014/main" id="{65CF914D-0B53-C6EE-0D95-5979CB076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26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DB3CFC9-ADAC-172A-FEF1-C9096D9D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046f3a82_0_108:notes">
            <a:extLst>
              <a:ext uri="{FF2B5EF4-FFF2-40B4-BE49-F238E27FC236}">
                <a16:creationId xmlns:a16="http://schemas.microsoft.com/office/drawing/2014/main" id="{05D45FFC-4327-DA94-2FA3-75D634AD4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2046f3a82_0_108:notes">
            <a:extLst>
              <a:ext uri="{FF2B5EF4-FFF2-40B4-BE49-F238E27FC236}">
                <a16:creationId xmlns:a16="http://schemas.microsoft.com/office/drawing/2014/main" id="{0530E37E-A1A9-DBA0-17A5-D1B901A65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48EB3AD-DDEA-913E-B224-BDE44149A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046f3a82_0_108:notes">
            <a:extLst>
              <a:ext uri="{FF2B5EF4-FFF2-40B4-BE49-F238E27FC236}">
                <a16:creationId xmlns:a16="http://schemas.microsoft.com/office/drawing/2014/main" id="{CF800ED7-2B93-4123-539C-E3AEC2857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52046f3a82_0_108:notes">
            <a:extLst>
              <a:ext uri="{FF2B5EF4-FFF2-40B4-BE49-F238E27FC236}">
                <a16:creationId xmlns:a16="http://schemas.microsoft.com/office/drawing/2014/main" id="{B89810DE-59E4-5274-C1A7-246DA975E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98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7B37547-B006-7A83-6850-5A0F7912A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c2a52386_1_181:notes">
            <a:extLst>
              <a:ext uri="{FF2B5EF4-FFF2-40B4-BE49-F238E27FC236}">
                <a16:creationId xmlns:a16="http://schemas.microsoft.com/office/drawing/2014/main" id="{098988BB-E334-1C22-317B-9BC1A25AF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356c2a52386_1_181:notes">
            <a:extLst>
              <a:ext uri="{FF2B5EF4-FFF2-40B4-BE49-F238E27FC236}">
                <a16:creationId xmlns:a16="http://schemas.microsoft.com/office/drawing/2014/main" id="{5FDBFDF3-C500-8519-99F1-788AB9251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2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4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5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800064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975276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485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5"/>
          </p:nvPr>
        </p:nvSpPr>
        <p:spPr>
          <a:xfrm>
            <a:off x="800064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6"/>
          </p:nvPr>
        </p:nvSpPr>
        <p:spPr>
          <a:xfrm>
            <a:off x="975276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87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C75D-DE87-8B11-F907-5A424438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6183-D23D-0AC5-239F-B7358460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3065-8F17-40B6-1E07-2B5FE02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FBA9-E7AA-ADD5-71F4-E175836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F530-E02E-2FDE-C5B8-0F7F8BFC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F674-880A-A907-A3A1-6E09E351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1E15-694E-CED7-080C-5EBA69B6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254F-A2B7-7CEC-9255-6A40038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2F81-7010-0787-D889-5C3913F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C6E8-B3D1-7168-D887-4BC5B3DF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966B-053B-9951-2E7B-55A5B51B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B954-78BF-46AC-FE6E-B9ED5150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667-ECB6-C63A-5C30-79FB1404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D43B-6CAD-4BB6-0755-50138E7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BB57-C510-69F5-ED60-EFF59F86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DF01-A478-7D2D-50E8-F0185AE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1C8D-E64A-1B26-4B6F-47E4FD982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4BC6-86B1-580B-0E3F-610552E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EF7B-6074-80A4-91D0-C4695BC5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BA9F-AF81-7B55-E7BC-FECDCDED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24B0-5FA0-7B9E-8A20-E5A5E8EF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3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3B3-5D3F-C5E8-549A-0EBB6CB3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955B-BA50-CE2A-7D22-62D5C571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D05C-BEBA-0E1F-52E2-2614B7E2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F3774-2CB6-32B0-A092-0636378B4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F5F76-904E-3A82-7E11-04F7B4E9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E6B9E-48B5-FC70-5FA6-959581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FF01-A7FE-3603-BE56-04C48ADF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BDDA5-0A29-F2B1-2744-40EA3CB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3ED6-E625-49DA-DE7E-146B2D9A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4D5A-D4EF-966C-F1C0-C6FCCFDD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3B763-1038-5A6C-1BFA-E2D573B6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D9FD-EFE5-54C6-6147-D5EAA47A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7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10B5-4A5F-40A9-15F0-966539C7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9FF1-A92E-72F6-E450-5F7EE83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ACECF-C3E4-865E-F899-D7AC18AD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6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A646-0338-98C5-7218-4B3978FA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F8D2-69AC-5B2C-13C3-23CA5202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13D5-E137-AECF-3C21-8AFCB7E0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DC89-C41D-763C-65B3-C814238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0D9B-3DB5-09E1-25F2-2A66FA3A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CAA7-D1DC-1B53-732D-29619CDA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618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BF4-2BE3-B871-662B-0C46F28F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56FCE-B35E-E8B8-31BB-E8E06957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4762-59AF-2C07-0CC8-4472BC52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3FF6-B97C-84EB-6ED6-FD31B767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62D9-E567-1C6B-197A-45B1B65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4C97-D20C-EFF4-B24E-682A3D3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7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C85F-8B5D-D5B8-0793-7E6B9735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4287-4417-3307-40D1-5EEE6F54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80B2-C6AE-99F6-6ED5-1A2903F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A700-03A4-BD6F-F8D0-84D42C1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3AE0-D017-BF1B-CC7A-210A217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48F7-0B52-3ED0-6253-767A5F316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34B5-CC69-B5D2-10AD-6DB231EC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399F-E412-B30E-754E-AFC8EAB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DCAF-1ACC-2FE2-342F-9345918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240D-F04E-BD9B-5808-342698BB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7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1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248520" y="365040"/>
            <a:ext cx="518112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02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53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9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9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56520"/>
            <a:ext cx="12191760" cy="499680"/>
          </a:xfrm>
          <a:prstGeom prst="rect">
            <a:avLst/>
          </a:prstGeom>
          <a:solidFill>
            <a:srgbClr val="7476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20160" y="6507360"/>
            <a:ext cx="1067040" cy="2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4600" y="6440040"/>
            <a:ext cx="1827000" cy="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5">
            <a:alphaModFix/>
          </a:blip>
          <a:srcRect b="122"/>
          <a:stretch/>
        </p:blipFill>
        <p:spPr>
          <a:xfrm>
            <a:off x="0" y="0"/>
            <a:ext cx="121996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814680" y="6202080"/>
            <a:ext cx="1462680" cy="27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286000"/>
            <a:ext cx="8226000" cy="13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820440" y="4981320"/>
            <a:ext cx="1767240" cy="7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820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E774-3D6C-497C-537D-4998FE97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2825-B82A-FBD5-0A83-0BFB04E9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6920-3D6E-7C5A-8F47-7201EC6A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7DF4D-D974-434D-9D64-40B7405DF5F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7C17-A804-9230-95FE-68A50E88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1D61-7971-6BE4-A8BD-C78BA6D4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rp.ai/documentation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rp.ai/namespaces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-west.nrp-nautilus.io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nrp.ai/documentation/userdocs/jupyter/jupyterhub-service/" TargetMode="External"/><Relationship Id="rId4" Type="http://schemas.openxmlformats.org/officeDocument/2006/relationships/hyperlink" Target="https://jupyterhub-east.nrp-nautilus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609480" y="1895929"/>
            <a:ext cx="10303356" cy="25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The</a:t>
            </a:r>
            <a:b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</a:b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National Research Platform</a:t>
            </a:r>
            <a:endParaRPr lang="en-US" sz="4800" b="1" kern="0" dirty="0">
              <a:solidFill>
                <a:schemeClr val="accent4"/>
              </a:solidFill>
              <a:latin typeface="Aptos" panose="020B0004020202020204" pitchFamily="34" charset="0"/>
              <a:ea typeface="Open Sans"/>
              <a:cs typeface="Teko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Fall Training Series</a:t>
            </a:r>
          </a:p>
        </p:txBody>
      </p:sp>
      <p:sp>
        <p:nvSpPr>
          <p:cNvPr id="156" name="Google Shape;156;p28"/>
          <p:cNvSpPr txBox="1"/>
          <p:nvPr/>
        </p:nvSpPr>
        <p:spPr>
          <a:xfrm>
            <a:off x="609480" y="4084829"/>
            <a:ext cx="8226000" cy="118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Teko SemiBold"/>
                <a:ea typeface="Source Sans 3"/>
                <a:cs typeface="Teko SemiBold"/>
                <a:sym typeface="Source Sans 3"/>
              </a:rPr>
              <a:t>Mohammad Firas Sada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cs typeface="Teko SemiBold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cs typeface="Teko"/>
                <a:sym typeface="Arial"/>
              </a:rPr>
              <a:t>University of California, San Diego</a:t>
            </a: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ea typeface="Teko"/>
                <a:cs typeface="Teko"/>
                <a:sym typeface="Arial"/>
              </a:rPr>
              <a:t>San Diego Supercomputer Center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o"/>
              <a:ea typeface="Teko"/>
              <a:cs typeface="Teko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15" y="235181"/>
            <a:ext cx="5240392" cy="14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00" y="4445464"/>
            <a:ext cx="1412250" cy="25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5BF8-4F19-13C1-44DE-6FD06867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310F-833F-420A-1EC5-56A0075B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Notice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D7B5-2993-DADE-1DF9-81710F515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training is intended as a supplement to the official NRP Documentation.</a:t>
            </a:r>
          </a:p>
          <a:p>
            <a:r>
              <a:rPr lang="en-US" sz="3200" dirty="0"/>
              <a:t>While the content presented here is accurate as of today, </a:t>
            </a:r>
            <a:r>
              <a:rPr lang="en-US" sz="3200" b="1" dirty="0"/>
              <a:t>the official documentation is the primary and most up-to-date source of truth.</a:t>
            </a:r>
          </a:p>
          <a:p>
            <a:r>
              <a:rPr lang="en-US" sz="3200" dirty="0"/>
              <a:t>Please refer to </a:t>
            </a:r>
            <a:r>
              <a:rPr lang="en-US" sz="3200" dirty="0">
                <a:hlinkClick r:id="rId2"/>
              </a:rPr>
              <a:t>https://nrp.ai/documentation/</a:t>
            </a:r>
            <a:r>
              <a:rPr lang="en-US" sz="3200" dirty="0"/>
              <a:t> for the latest information and updates.</a:t>
            </a:r>
          </a:p>
        </p:txBody>
      </p:sp>
    </p:spTree>
    <p:extLst>
      <p:ext uri="{BB962C8B-B14F-4D97-AF65-F5344CB8AC3E}">
        <p14:creationId xmlns:p14="http://schemas.microsoft.com/office/powerpoint/2010/main" val="39702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803F581-A62F-7D77-BA0B-A577E57C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6c3f1a739_0_2063">
            <a:extLst>
              <a:ext uri="{FF2B5EF4-FFF2-40B4-BE49-F238E27FC236}">
                <a16:creationId xmlns:a16="http://schemas.microsoft.com/office/drawing/2014/main" id="{714F14C0-E248-A4B6-AF42-B51E7D529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Using Nautilus and NRP</a:t>
            </a:r>
            <a:endParaRPr dirty="0"/>
          </a:p>
        </p:txBody>
      </p:sp>
      <p:pic>
        <p:nvPicPr>
          <p:cNvPr id="5" name="Picture 2" descr="Jupyterhub - Jupyterhub and Git at the University of Canterbury - Subject  Guides at University of Canterbury">
            <a:extLst>
              <a:ext uri="{FF2B5EF4-FFF2-40B4-BE49-F238E27FC236}">
                <a16:creationId xmlns:a16="http://schemas.microsoft.com/office/drawing/2014/main" id="{6D056FC4-1EF7-6961-2EE6-6EE43D98D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29" y="1834969"/>
            <a:ext cx="1277114" cy="12771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der | LinkedIn">
            <a:extLst>
              <a:ext uri="{FF2B5EF4-FFF2-40B4-BE49-F238E27FC236}">
                <a16:creationId xmlns:a16="http://schemas.microsoft.com/office/drawing/2014/main" id="{F18BCB30-6BB2-045E-216B-B04E6A40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63" y="1834969"/>
            <a:ext cx="1277114" cy="12771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FF077C5-0FA5-473B-D8BD-710254F4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97" y="1870729"/>
            <a:ext cx="1277113" cy="12413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DD50A-03FE-7E15-32DB-1D0EF5719F4B}"/>
              </a:ext>
            </a:extLst>
          </p:cNvPr>
          <p:cNvSpPr txBox="1"/>
          <p:nvPr/>
        </p:nvSpPr>
        <p:spPr>
          <a:xfrm>
            <a:off x="1433035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 err="1">
                <a:solidFill>
                  <a:schemeClr val="accent1"/>
                </a:solidFill>
                <a:sym typeface="Arial"/>
              </a:rPr>
              <a:t>JupyterHub</a:t>
            </a:r>
            <a:endParaRPr lang="en-US" sz="2800" b="1" kern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6F9E8-9A7F-F1BA-C341-E3BB25F42E6C}"/>
              </a:ext>
            </a:extLst>
          </p:cNvPr>
          <p:cNvSpPr txBox="1"/>
          <p:nvPr/>
        </p:nvSpPr>
        <p:spPr>
          <a:xfrm>
            <a:off x="4485969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chemeClr val="accent1"/>
                </a:solidFill>
                <a:sym typeface="Arial"/>
              </a:rPr>
              <a:t>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DBA8B-5E2F-4D75-5151-9225D134AF5C}"/>
              </a:ext>
            </a:extLst>
          </p:cNvPr>
          <p:cNvSpPr txBox="1"/>
          <p:nvPr/>
        </p:nvSpPr>
        <p:spPr>
          <a:xfrm>
            <a:off x="7538902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chemeClr val="accent1"/>
                </a:solidFill>
                <a:sym typeface="Arial"/>
              </a:rPr>
              <a:t>Kubernetes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853633-BDEE-6FE4-63C7-24ED7F80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3137"/>
            <a:ext cx="10515600" cy="1449278"/>
          </a:xfrm>
        </p:spPr>
        <p:txBody>
          <a:bodyPr>
            <a:normAutofit/>
          </a:bodyPr>
          <a:lstStyle/>
          <a:p>
            <a:r>
              <a:rPr lang="en-US" b="1" dirty="0"/>
              <a:t>To access any of these services, you need to be part of a namespace/group on: </a:t>
            </a:r>
            <a:br>
              <a:rPr lang="en-US" b="1" dirty="0"/>
            </a:br>
            <a:r>
              <a:rPr lang="en-US" b="1" dirty="0">
                <a:hlinkClick r:id="rId6"/>
              </a:rPr>
              <a:t>https://nrp.ai/namespaces/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79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97D6792-3F94-2391-02BB-62F81AB79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6c2a52386_1_181">
            <a:extLst>
              <a:ext uri="{FF2B5EF4-FFF2-40B4-BE49-F238E27FC236}">
                <a16:creationId xmlns:a16="http://schemas.microsoft.com/office/drawing/2014/main" id="{95BEE8CD-C6A6-114F-529B-D3DFE1FA3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4800" b="1" dirty="0"/>
              <a:t>Using NRP’s </a:t>
            </a:r>
            <a:r>
              <a:rPr lang="en-US" sz="4800" b="1" dirty="0" err="1"/>
              <a:t>JupyterHub</a:t>
            </a:r>
            <a:endParaRPr lang="en-US" sz="4800" b="1" dirty="0"/>
          </a:p>
        </p:txBody>
      </p:sp>
      <p:sp>
        <p:nvSpPr>
          <p:cNvPr id="79" name="Google Shape;79;g356c2a52386_1_181">
            <a:extLst>
              <a:ext uri="{FF2B5EF4-FFF2-40B4-BE49-F238E27FC236}">
                <a16:creationId xmlns:a16="http://schemas.microsoft.com/office/drawing/2014/main" id="{F7D678C9-E4B4-B841-3F15-9303D4D3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lnSpc>
                <a:spcPct val="120000"/>
              </a:lnSpc>
              <a:spcAft>
                <a:spcPts val="0"/>
              </a:spcAft>
              <a:buClr>
                <a:srgbClr val="888888"/>
              </a:buClr>
              <a:buSzPts val="2400"/>
            </a:pPr>
            <a:r>
              <a:rPr lang="en-US" sz="2000">
                <a:solidFill>
                  <a:schemeClr val="tx1"/>
                </a:solidFill>
              </a:rPr>
              <a:t>National Research Platform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Fall Training Series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Jupyterhub - Jupyterhub and Git at the University of Canterbury - Subject  Guides at University of Canterbury">
            <a:extLst>
              <a:ext uri="{FF2B5EF4-FFF2-40B4-BE49-F238E27FC236}">
                <a16:creationId xmlns:a16="http://schemas.microsoft.com/office/drawing/2014/main" id="{750C7902-9CD7-7837-935C-B4B5676E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28" y="1975174"/>
            <a:ext cx="2704757" cy="270475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0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64AE51BD-A115-1323-4E0C-A133A233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046f3a82_0_108">
            <a:extLst>
              <a:ext uri="{FF2B5EF4-FFF2-40B4-BE49-F238E27FC236}">
                <a16:creationId xmlns:a16="http://schemas.microsoft.com/office/drawing/2014/main" id="{200E52A6-3F16-8A63-A0C4-AD6A0BBAC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/>
              <a:t>JupyterHub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D7EA3-ECEF-F4B6-B63A-3BE0A876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7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  <a:hlinkClick r:id="rId3"/>
              </a:rPr>
              <a:t>https://jupyterhub-west.nrp-nautilus.io/</a:t>
            </a: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  <a:hlinkClick r:id="rId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  <a:hlinkClick r:id="rId4"/>
              </a:rPr>
              <a:t>https://jupyterhub-east.nrp-nautilus.io/</a:t>
            </a: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We host two </a:t>
            </a: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JupyterHub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 instances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Login via </a:t>
            </a: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CILogon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 with your university credentials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You can choose resources like CPUs, GPUs, GPU type, RAM, </a:t>
            </a: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etc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 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NRP provides several pre-built images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Read our docs to learn more:</a:t>
            </a:r>
            <a:br>
              <a:rPr lang="en-US" sz="2400" b="1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</a:b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  <a:hlinkClick r:id="rId5"/>
              </a:rPr>
              <a:t>https://nrp.ai/documentation/userdocs/jupyter/jupyterhub-service/</a:t>
            </a: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latin typeface="Source Sans 3" panose="020B0303030403020204" pitchFamily="34" charset="0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6B747-55B9-B5B5-E463-5CC98A5D6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122" y="154596"/>
            <a:ext cx="4261676" cy="3341228"/>
          </a:xfrm>
          <a:prstGeom prst="rect">
            <a:avLst/>
          </a:prstGeom>
        </p:spPr>
      </p:pic>
      <p:pic>
        <p:nvPicPr>
          <p:cNvPr id="9" name="Picture 2" descr="Jupyterhub - Jupyterhub and Git at the University of Canterbury - Subject  Guides at University of Canterbury">
            <a:extLst>
              <a:ext uri="{FF2B5EF4-FFF2-40B4-BE49-F238E27FC236}">
                <a16:creationId xmlns:a16="http://schemas.microsoft.com/office/drawing/2014/main" id="{D7EB2622-1A10-4BBE-236E-769161F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714" y="4097904"/>
            <a:ext cx="1611085" cy="1611085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1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8BB99F96-8311-F15D-AC12-E40393A2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046f3a82_0_108">
            <a:extLst>
              <a:ext uri="{FF2B5EF4-FFF2-40B4-BE49-F238E27FC236}">
                <a16:creationId xmlns:a16="http://schemas.microsoft.com/office/drawing/2014/main" id="{26385714-C3C6-1CEF-7699-B8005256DE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/>
              <a:t>JupyterHub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DF9DE-21FC-23C5-01C8-7A03FB4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7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JupyterHub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 implements “culling”, not interacting with session will lead to auto-termination.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Jupyter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-AI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55BE1-1A6C-391C-75D7-3E279615DED2}"/>
              </a:ext>
            </a:extLst>
          </p:cNvPr>
          <p:cNvSpPr txBox="1"/>
          <p:nvPr/>
        </p:nvSpPr>
        <p:spPr>
          <a:xfrm>
            <a:off x="1119422" y="3335629"/>
            <a:ext cx="3774311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Uses NRP’s LLMs (Free)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73D33-B866-5349-4E60-93B2623DD980}"/>
              </a:ext>
            </a:extLst>
          </p:cNvPr>
          <p:cNvSpPr txBox="1"/>
          <p:nvPr/>
        </p:nvSpPr>
        <p:spPr>
          <a:xfrm>
            <a:off x="1119420" y="3739056"/>
            <a:ext cx="3774311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Provides Cell Debugging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A3B02-D919-3EC9-AB1A-4D0A591436D4}"/>
              </a:ext>
            </a:extLst>
          </p:cNvPr>
          <p:cNvSpPr txBox="1"/>
          <p:nvPr/>
        </p:nvSpPr>
        <p:spPr>
          <a:xfrm>
            <a:off x="1119419" y="4142483"/>
            <a:ext cx="3774311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Provides Entire Notebook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9F52B-B085-7B34-05AF-A4DEE108A4A6}"/>
              </a:ext>
            </a:extLst>
          </p:cNvPr>
          <p:cNvSpPr txBox="1"/>
          <p:nvPr/>
        </p:nvSpPr>
        <p:spPr>
          <a:xfrm>
            <a:off x="1119419" y="4565382"/>
            <a:ext cx="3774311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Chatbot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4A9F-CED2-989D-D93E-E2108C7C825B}"/>
              </a:ext>
            </a:extLst>
          </p:cNvPr>
          <p:cNvSpPr txBox="1"/>
          <p:nvPr/>
        </p:nvSpPr>
        <p:spPr>
          <a:xfrm>
            <a:off x="1119418" y="4978039"/>
            <a:ext cx="3774311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Bring Your Own Provider</a:t>
            </a:r>
          </a:p>
        </p:txBody>
      </p:sp>
    </p:spTree>
    <p:extLst>
      <p:ext uri="{BB962C8B-B14F-4D97-AF65-F5344CB8AC3E}">
        <p14:creationId xmlns:p14="http://schemas.microsoft.com/office/powerpoint/2010/main" val="222991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39863D0C-BAD0-B562-AEF7-381FC08B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046f3a82_0_108">
            <a:extLst>
              <a:ext uri="{FF2B5EF4-FFF2-40B4-BE49-F238E27FC236}">
                <a16:creationId xmlns:a16="http://schemas.microsoft.com/office/drawing/2014/main" id="{96CFCB4C-BC13-B3CE-3FAF-C4538620E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 err="1"/>
              <a:t>JupyterHub</a:t>
            </a:r>
            <a:r>
              <a:rPr lang="en-US" dirty="0"/>
              <a:t> Features</a:t>
            </a:r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68A8B-92CB-52D9-CED2-228FD384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7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2400" kern="0" dirty="0" err="1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Jupyter</a:t>
            </a:r>
            <a:r>
              <a:rPr lang="en-US" sz="2400" kern="0" dirty="0">
                <a:solidFill>
                  <a:srgbClr val="000000"/>
                </a:solidFill>
                <a:latin typeface="Source Sans 3" panose="020B0303030403020204" pitchFamily="34" charset="0"/>
                <a:cs typeface="Arial"/>
                <a:sym typeface="Arial"/>
              </a:rPr>
              <a:t>-AI</a:t>
            </a:r>
          </a:p>
        </p:txBody>
      </p:sp>
      <p:pic>
        <p:nvPicPr>
          <p:cNvPr id="6146" name="Picture 2" descr="A screenshot of Jupyter AI showing the chat interface and the magic commands">
            <a:extLst>
              <a:ext uri="{FF2B5EF4-FFF2-40B4-BE49-F238E27FC236}">
                <a16:creationId xmlns:a16="http://schemas.microsoft.com/office/drawing/2014/main" id="{B7FA3014-DC9C-6840-1265-7DA3FF1A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1665831"/>
            <a:ext cx="5549900" cy="352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ample with code generation">
            <a:extLst>
              <a:ext uri="{FF2B5EF4-FFF2-40B4-BE49-F238E27FC236}">
                <a16:creationId xmlns:a16="http://schemas.microsoft.com/office/drawing/2014/main" id="{47C769FB-A933-347A-16A8-7A1B6F9E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1" y="2482836"/>
            <a:ext cx="3740150" cy="261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B3D0B-99FE-F086-B248-A123094223D0}"/>
              </a:ext>
            </a:extLst>
          </p:cNvPr>
          <p:cNvSpPr txBox="1"/>
          <p:nvPr/>
        </p:nvSpPr>
        <p:spPr>
          <a:xfrm>
            <a:off x="7503436" y="5503143"/>
            <a:ext cx="245562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Jupyternaut</a:t>
            </a:r>
            <a:r>
              <a:rPr lang="en-US" sz="1050" dirty="0"/>
              <a:t> Side Panel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EEC15-ECE7-771E-1167-08BEB1B289CB}"/>
              </a:ext>
            </a:extLst>
          </p:cNvPr>
          <p:cNvSpPr txBox="1"/>
          <p:nvPr/>
        </p:nvSpPr>
        <p:spPr>
          <a:xfrm>
            <a:off x="1804312" y="5487722"/>
            <a:ext cx="245562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Jupyter</a:t>
            </a:r>
            <a:r>
              <a:rPr lang="en-US" sz="1050" dirty="0"/>
              <a:t> Magics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A3DE6A-04EF-9CAE-BD0F-6C62A78886C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259940" y="5618527"/>
            <a:ext cx="3243496" cy="15421"/>
          </a:xfrm>
          <a:prstGeom prst="line">
            <a:avLst/>
          </a:prstGeom>
          <a:ln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D3E40BA-2CB7-E936-8CA3-CC03212D3D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307" b="25827"/>
          <a:stretch>
            <a:fillRect/>
          </a:stretch>
        </p:blipFill>
        <p:spPr>
          <a:xfrm>
            <a:off x="1878928" y="5954702"/>
            <a:ext cx="8908278" cy="712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130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ACE44F3-9D89-00BC-FE2D-DFC04BEE9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6c2a52386_1_181">
            <a:extLst>
              <a:ext uri="{FF2B5EF4-FFF2-40B4-BE49-F238E27FC236}">
                <a16:creationId xmlns:a16="http://schemas.microsoft.com/office/drawing/2014/main" id="{539A156E-7466-0DAA-B9C7-8004D9252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4800" b="1" dirty="0"/>
              <a:t>Q&amp;A</a:t>
            </a:r>
          </a:p>
        </p:txBody>
      </p:sp>
      <p:sp>
        <p:nvSpPr>
          <p:cNvPr id="79" name="Google Shape;79;g356c2a52386_1_181">
            <a:extLst>
              <a:ext uri="{FF2B5EF4-FFF2-40B4-BE49-F238E27FC236}">
                <a16:creationId xmlns:a16="http://schemas.microsoft.com/office/drawing/2014/main" id="{AB4305BA-3A13-90EC-FA44-A2DC414F2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lnSpc>
                <a:spcPct val="120000"/>
              </a:lnSpc>
              <a:spcAft>
                <a:spcPts val="0"/>
              </a:spcAft>
              <a:buClr>
                <a:srgbClr val="888888"/>
              </a:buClr>
              <a:buSzPts val="2400"/>
            </a:pPr>
            <a:r>
              <a:rPr lang="en-US" sz="2000">
                <a:solidFill>
                  <a:schemeClr val="tx1"/>
                </a:solidFill>
              </a:rPr>
              <a:t>National Research Platform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Fall Training Series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4" descr="Question Mark with solid fill">
            <a:extLst>
              <a:ext uri="{FF2B5EF4-FFF2-40B4-BE49-F238E27FC236}">
                <a16:creationId xmlns:a16="http://schemas.microsoft.com/office/drawing/2014/main" id="{74B2639A-DF23-1781-D826-9126D7AC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609887" y="2220302"/>
            <a:ext cx="2608851" cy="2608851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1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247</Words>
  <Application>Microsoft Macintosh PowerPoint</Application>
  <PresentationFormat>Widescreen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Source Sans 3</vt:lpstr>
      <vt:lpstr>Teko</vt:lpstr>
      <vt:lpstr>Teko SemiBold</vt:lpstr>
      <vt:lpstr>1_Office Theme</vt:lpstr>
      <vt:lpstr>2_Office Theme</vt:lpstr>
      <vt:lpstr>PowerPoint Presentation</vt:lpstr>
      <vt:lpstr>Important Notice</vt:lpstr>
      <vt:lpstr>Using Nautilus and NRP</vt:lpstr>
      <vt:lpstr>Using NRP’s JupyterHub</vt:lpstr>
      <vt:lpstr>JupyterHub</vt:lpstr>
      <vt:lpstr>JupyterHub Features</vt:lpstr>
      <vt:lpstr>JupyterHub Features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Sada, Mohammad Firas</dc:creator>
  <cp:lastModifiedBy>Sada, Mohammad Firas</cp:lastModifiedBy>
  <cp:revision>14</cp:revision>
  <dcterms:created xsi:type="dcterms:W3CDTF">2025-09-02T13:52:49Z</dcterms:created>
  <dcterms:modified xsi:type="dcterms:W3CDTF">2025-09-16T16:34:50Z</dcterms:modified>
</cp:coreProperties>
</file>