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17"/>
  </p:notesMasterIdLst>
  <p:sldIdLst>
    <p:sldId id="295" r:id="rId3"/>
    <p:sldId id="1053" r:id="rId4"/>
    <p:sldId id="1054" r:id="rId5"/>
    <p:sldId id="1065" r:id="rId6"/>
    <p:sldId id="257" r:id="rId7"/>
    <p:sldId id="258" r:id="rId8"/>
    <p:sldId id="1073" r:id="rId9"/>
    <p:sldId id="1066" r:id="rId10"/>
    <p:sldId id="1067" r:id="rId11"/>
    <p:sldId id="1070" r:id="rId12"/>
    <p:sldId id="1068" r:id="rId13"/>
    <p:sldId id="1069" r:id="rId14"/>
    <p:sldId id="1071" r:id="rId15"/>
    <p:sldId id="10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/>
    <p:restoredTop sz="94676"/>
  </p:normalViewPr>
  <p:slideViewPr>
    <p:cSldViewPr snapToGrid="0">
      <p:cViewPr varScale="1">
        <p:scale>
          <a:sx n="149" d="100"/>
          <a:sy n="149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4D252-D1EF-AD49-942C-4E92CAE2F333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161B-68DF-BC4D-B828-600649CC0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9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>
            <a:spLocks noGrp="1"/>
          </p:cNvSpPr>
          <p:nvPr>
            <p:ph type="body" idx="1"/>
          </p:nvPr>
        </p:nvSpPr>
        <p:spPr>
          <a:xfrm>
            <a:off x="725150" y="4530400"/>
            <a:ext cx="5801350" cy="429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7675" y="715963"/>
            <a:ext cx="6356350" cy="3576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3CB3EFA3-0D65-493A-7334-31C03F7B3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6c3f1a739_0_2073:notes">
            <a:extLst>
              <a:ext uri="{FF2B5EF4-FFF2-40B4-BE49-F238E27FC236}">
                <a16:creationId xmlns:a16="http://schemas.microsoft.com/office/drawing/2014/main" id="{FA83669C-9E5F-CA89-4585-9048360CD4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356c3f1a739_0_2073:notes">
            <a:extLst>
              <a:ext uri="{FF2B5EF4-FFF2-40B4-BE49-F238E27FC236}">
                <a16:creationId xmlns:a16="http://schemas.microsoft.com/office/drawing/2014/main" id="{DFDC90B8-C28D-045A-56A5-EADFEBB7A0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2694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9890AD4D-C569-65A2-9A68-751C5B8F7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6c3f1a739_0_2073:notes">
            <a:extLst>
              <a:ext uri="{FF2B5EF4-FFF2-40B4-BE49-F238E27FC236}">
                <a16:creationId xmlns:a16="http://schemas.microsoft.com/office/drawing/2014/main" id="{B9C64973-C448-93D7-1A57-00EBF92CAF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356c3f1a739_0_2073:notes">
            <a:extLst>
              <a:ext uri="{FF2B5EF4-FFF2-40B4-BE49-F238E27FC236}">
                <a16:creationId xmlns:a16="http://schemas.microsoft.com/office/drawing/2014/main" id="{9EE80215-DE6B-2F94-5822-E49CB2BF5E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314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59877E50-2724-A1D8-C6DA-4DA75727E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6c3f1a739_0_2073:notes">
            <a:extLst>
              <a:ext uri="{FF2B5EF4-FFF2-40B4-BE49-F238E27FC236}">
                <a16:creationId xmlns:a16="http://schemas.microsoft.com/office/drawing/2014/main" id="{0121B24E-B662-FA41-F59F-215B8CE683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g356c3f1a739_0_2073:notes">
            <a:extLst>
              <a:ext uri="{FF2B5EF4-FFF2-40B4-BE49-F238E27FC236}">
                <a16:creationId xmlns:a16="http://schemas.microsoft.com/office/drawing/2014/main" id="{57734CB1-AD2C-8155-5263-B4180C70EB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8335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9866EC82-2F89-802D-764C-D411854DC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6c3f1a739_0_2073:notes">
            <a:extLst>
              <a:ext uri="{FF2B5EF4-FFF2-40B4-BE49-F238E27FC236}">
                <a16:creationId xmlns:a16="http://schemas.microsoft.com/office/drawing/2014/main" id="{02DE2A37-C6E4-B7FF-6592-179F480FC7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356c3f1a739_0_2073:notes">
            <a:extLst>
              <a:ext uri="{FF2B5EF4-FFF2-40B4-BE49-F238E27FC236}">
                <a16:creationId xmlns:a16="http://schemas.microsoft.com/office/drawing/2014/main" id="{AE119E97-D792-6DD4-5967-FC24AFD759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1555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1F18FE9E-D92A-7C09-2332-0C66E543C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6c3f1a739_0_2073:notes">
            <a:extLst>
              <a:ext uri="{FF2B5EF4-FFF2-40B4-BE49-F238E27FC236}">
                <a16:creationId xmlns:a16="http://schemas.microsoft.com/office/drawing/2014/main" id="{9CB47DE8-3D92-CC38-2083-960BFCE3C5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356c3f1a739_0_2073:notes">
            <a:extLst>
              <a:ext uri="{FF2B5EF4-FFF2-40B4-BE49-F238E27FC236}">
                <a16:creationId xmlns:a16="http://schemas.microsoft.com/office/drawing/2014/main" id="{4D10B553-105B-D1CD-C266-B2D6B3B3C0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838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6A471FC8-BC7E-4EBB-591C-9E0C0956D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6c3f1a739_0_2073:notes">
            <a:extLst>
              <a:ext uri="{FF2B5EF4-FFF2-40B4-BE49-F238E27FC236}">
                <a16:creationId xmlns:a16="http://schemas.microsoft.com/office/drawing/2014/main" id="{75BDFA20-AD55-5198-48DF-1020319FD8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356c3f1a739_0_2073:notes">
            <a:extLst>
              <a:ext uri="{FF2B5EF4-FFF2-40B4-BE49-F238E27FC236}">
                <a16:creationId xmlns:a16="http://schemas.microsoft.com/office/drawing/2014/main" id="{D06FC3B5-316B-D450-0C15-982A218756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1772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0260849D-925B-CF01-06C5-181124E3C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6c3f1a739_0_2073:notes">
            <a:extLst>
              <a:ext uri="{FF2B5EF4-FFF2-40B4-BE49-F238E27FC236}">
                <a16:creationId xmlns:a16="http://schemas.microsoft.com/office/drawing/2014/main" id="{82D67F1C-F39D-A102-6BA4-12666B793D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356c3f1a739_0_2073:notes">
            <a:extLst>
              <a:ext uri="{FF2B5EF4-FFF2-40B4-BE49-F238E27FC236}">
                <a16:creationId xmlns:a16="http://schemas.microsoft.com/office/drawing/2014/main" id="{A2569BA2-C4EA-7ED2-7538-5829719254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0083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1701D43F-BD50-E6B3-952B-0BFC0A699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6c3f1a739_0_2063:notes">
            <a:extLst>
              <a:ext uri="{FF2B5EF4-FFF2-40B4-BE49-F238E27FC236}">
                <a16:creationId xmlns:a16="http://schemas.microsoft.com/office/drawing/2014/main" id="{AA6839C2-968B-9465-7237-EFF866352A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7" name="Google Shape;107;g356c3f1a739_0_2063:notes">
            <a:extLst>
              <a:ext uri="{FF2B5EF4-FFF2-40B4-BE49-F238E27FC236}">
                <a16:creationId xmlns:a16="http://schemas.microsoft.com/office/drawing/2014/main" id="{1CA94566-BCDC-BD3F-14CC-F53A7E332B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552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6c2a52386_1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g356c2a52386_1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6c3f1a739_0_2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356c3f1a739_0_2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D6317AC9-2C39-CDE5-A4DA-0A1A0A064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6c3f1a739_0_2073:notes">
            <a:extLst>
              <a:ext uri="{FF2B5EF4-FFF2-40B4-BE49-F238E27FC236}">
                <a16:creationId xmlns:a16="http://schemas.microsoft.com/office/drawing/2014/main" id="{956A191F-5A53-734B-D6BA-77836C0E1C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356c3f1a739_0_2073:notes">
            <a:extLst>
              <a:ext uri="{FF2B5EF4-FFF2-40B4-BE49-F238E27FC236}">
                <a16:creationId xmlns:a16="http://schemas.microsoft.com/office/drawing/2014/main" id="{6A83C8E4-B56B-3E6C-12C0-0018D5DD95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001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BEF9E7D6-D195-9F61-E550-1D9F99A73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6c3f1a739_0_2073:notes">
            <a:extLst>
              <a:ext uri="{FF2B5EF4-FFF2-40B4-BE49-F238E27FC236}">
                <a16:creationId xmlns:a16="http://schemas.microsoft.com/office/drawing/2014/main" id="{2399935D-98A8-E1CA-3022-1B3D91A697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356c3f1a739_0_2073:notes">
            <a:extLst>
              <a:ext uri="{FF2B5EF4-FFF2-40B4-BE49-F238E27FC236}">
                <a16:creationId xmlns:a16="http://schemas.microsoft.com/office/drawing/2014/main" id="{87FFD195-6506-E592-4CB2-8544FD94DB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950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43CA55C9-3538-7FB9-3D91-6BF619347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6c3f1a739_0_2073:notes">
            <a:extLst>
              <a:ext uri="{FF2B5EF4-FFF2-40B4-BE49-F238E27FC236}">
                <a16:creationId xmlns:a16="http://schemas.microsoft.com/office/drawing/2014/main" id="{EC58062F-A1A0-4B40-4E49-7E64603ED2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356c3f1a739_0_2073:notes">
            <a:extLst>
              <a:ext uri="{FF2B5EF4-FFF2-40B4-BE49-F238E27FC236}">
                <a16:creationId xmlns:a16="http://schemas.microsoft.com/office/drawing/2014/main" id="{432E9776-926D-5E31-EC87-B4115A2033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4381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48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Title, Content over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624852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753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Title, 4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890352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3"/>
          </p:nvPr>
        </p:nvSpPr>
        <p:spPr>
          <a:xfrm>
            <a:off x="624852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4"/>
          </p:nvPr>
        </p:nvSpPr>
        <p:spPr>
          <a:xfrm>
            <a:off x="890352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5504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2"/>
          </p:nvPr>
        </p:nvSpPr>
        <p:spPr>
          <a:xfrm>
            <a:off x="800064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3"/>
          </p:nvPr>
        </p:nvSpPr>
        <p:spPr>
          <a:xfrm>
            <a:off x="975276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"/>
          </p:nvPr>
        </p:nvSpPr>
        <p:spPr>
          <a:xfrm>
            <a:off x="624852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5"/>
          </p:nvPr>
        </p:nvSpPr>
        <p:spPr>
          <a:xfrm>
            <a:off x="800064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6"/>
          </p:nvPr>
        </p:nvSpPr>
        <p:spPr>
          <a:xfrm>
            <a:off x="975276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0873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C75D-DE87-8B11-F907-5A4244384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96183-D23D-0AC5-239F-B7358460F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C3065-8F17-40B6-1E07-2B5FE02F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FBA9-E7AA-ADD5-71F4-E1758364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CF530-E02E-2FDE-C5B8-0F7F8BFC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84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F674-880A-A907-A3A1-6E09E351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1E15-694E-CED7-080C-5EBA69B64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6254F-A2B7-7CEC-9255-6A40038B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2F81-7010-0787-D889-5C3913FD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CC6E8-B3D1-7168-D887-4BC5B3DF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38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966B-053B-9951-2E7B-55A5B51B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BB954-78BF-46AC-FE6E-B9ED5150F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59667-ECB6-C63A-5C30-79FB1404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3D43B-6CAD-4BB6-0755-50138E75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EBB57-C510-69F5-ED60-EFF59F86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DDF01-A478-7D2D-50E8-F0185AE6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51C8D-E64A-1B26-4B6F-47E4FD982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34BC6-86B1-580B-0E3F-610552ED1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BEF7B-6074-80A4-91D0-C4695BC5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9BA9F-AF81-7B55-E7BC-FECDCDED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824B0-5FA0-7B9E-8A20-E5A5E8EF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83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83B3-5D3F-C5E8-549A-0EBB6CB3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9955B-BA50-CE2A-7D22-62D5C5717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5D05C-BEBA-0E1F-52E2-2614B7E25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F3774-2CB6-32B0-A092-0636378B4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F5F76-904E-3A82-7E11-04F7B4E94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E6B9E-48B5-FC70-5FA6-95958172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smtClean="0"/>
              <a:t>9/2/25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1FF01-A7FE-3603-BE56-04C48ADF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BDDA5-0A29-F2B1-2744-40EA3CB9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49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3ED6-E625-49DA-DE7E-146B2D9A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F4D5A-D4EF-966C-F1C0-C6FCCFDD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3B763-1038-5A6C-1BFA-E2D573B6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3D9FD-EFE5-54C6-6147-D5EAA47A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87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610B5-4A5F-40A9-15F0-966539C7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smtClean="0"/>
              <a:t>9/2/25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F9FF1-A92E-72F6-E450-5F7EE835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ACECF-C3E4-865E-F899-D7AC18AD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0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624852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5954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A646-0338-98C5-7218-4B3978FA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0F8D2-69AC-5B2C-13C3-23CA52024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A13D5-E137-AECF-3C21-8AFCB7E05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4DC89-C41D-763C-65B3-C814238D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80D9B-3DB5-09E1-25F2-2A66FA3A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7CAA7-D1DC-1B53-732D-29619CDA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20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CBF4-2BE3-B871-662B-0C46F28FC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856FCE-B35E-E8B8-31BB-E8E069579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E4762-59AF-2C07-0CC8-4472BC528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93FF6-B97C-84EB-6ED6-FD31B767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062D9-E567-1C6B-197A-45B1B655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54C97-D20C-EFF4-B24E-682A3D3D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57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C85F-8B5D-D5B8-0793-7E6B9735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A4287-4417-3307-40D1-5EEE6F54B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580B2-C6AE-99F6-6ED5-1A2903F6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6A700-03A4-BD6F-F8D0-84D42C14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33AE0-D017-BF1B-CC7A-210A217F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041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748F7-0B52-3ED0-6253-767A5F316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F34B5-CC69-B5D2-10AD-6DB231EC3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1399F-E412-B30E-754E-AFC8EAB6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7DCAF-1ACC-2FE2-342F-93459181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5240D-F04E-BD9B-5808-342698BB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1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961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itle, 2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890352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370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810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Centered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6248520" y="365040"/>
            <a:ext cx="518112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102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itle, 2 Content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90352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24852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25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Title Content and 2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890352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3"/>
          </p:nvPr>
        </p:nvSpPr>
        <p:spPr>
          <a:xfrm>
            <a:off x="890352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99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itle, 2 Content over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890352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3"/>
          </p:nvPr>
        </p:nvSpPr>
        <p:spPr>
          <a:xfrm>
            <a:off x="624852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969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356520"/>
            <a:ext cx="12191760" cy="499680"/>
          </a:xfrm>
          <a:prstGeom prst="rect">
            <a:avLst/>
          </a:prstGeom>
          <a:solidFill>
            <a:srgbClr val="747678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20160" y="6507360"/>
            <a:ext cx="1067040" cy="213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44600" y="6440040"/>
            <a:ext cx="1827000" cy="33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16">
            <a:alphaModFix/>
          </a:blip>
          <a:srcRect b="122"/>
          <a:stretch/>
        </p:blipFill>
        <p:spPr>
          <a:xfrm>
            <a:off x="0" y="0"/>
            <a:ext cx="1219968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9814680" y="6202080"/>
            <a:ext cx="1462680" cy="272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09480" y="2286000"/>
            <a:ext cx="8226000" cy="136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9820440" y="4981320"/>
            <a:ext cx="1767240" cy="7570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38200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2E774-3D6C-497C-537D-4998FE97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B2825-B82A-FBD5-0A83-0BFB04E98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E6920-3D6E-7C5A-8F47-7201EC6A9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57DF4D-D974-434D-9D64-40B7405DF5F0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A7C17-A804-9230-95FE-68A50E88E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11D61-7971-6BE4-A8BD-C78BA6D40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8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rp.ai/documentation/userdocs/start/hierarchy/?utm_source=chatgpt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nrp.ai/documentation/userdocs/start/getting-started/?utm_source=chatgpt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rp.ai/documentation/userdocs/start/using-nautilus/?utm_source=chatgpt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rp.ai/documentation/userdocs/start/getting-started/#cluster-access-via-kubect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nrp.ai/trainin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nrp.ai/namespaces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rp.ai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rp.ai/documentation/userdocs/start/getting-starte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rp.ai/documentation/userdocs/start/hierarchy/?utm_source=chatgpt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/>
        </p:nvSpPr>
        <p:spPr>
          <a:xfrm>
            <a:off x="609480" y="1895929"/>
            <a:ext cx="10303356" cy="258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Open Sans"/>
                <a:cs typeface="Teko SemiBold"/>
                <a:sym typeface="Arial"/>
              </a:rPr>
              <a:t>The</a:t>
            </a:r>
            <a:b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Open Sans"/>
                <a:cs typeface="Teko SemiBold"/>
                <a:sym typeface="Arial"/>
              </a:rPr>
            </a:b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ptos" panose="020B0004020202020204" pitchFamily="34" charset="0"/>
                <a:ea typeface="Open Sans"/>
                <a:cs typeface="Teko SemiBold"/>
                <a:sym typeface="Arial"/>
              </a:rPr>
              <a:t>National Research Platform</a:t>
            </a:r>
            <a:endParaRPr lang="en-US" sz="4800" b="1" kern="0" dirty="0">
              <a:solidFill>
                <a:schemeClr val="accent4"/>
              </a:solidFill>
              <a:latin typeface="Aptos" panose="020B0004020202020204" pitchFamily="34" charset="0"/>
              <a:ea typeface="Open Sans"/>
              <a:cs typeface="Teko SemiBold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Open Sans"/>
                <a:cs typeface="Teko SemiBold"/>
                <a:sym typeface="Arial"/>
              </a:rPr>
              <a:t>Fall Training Series</a:t>
            </a:r>
          </a:p>
        </p:txBody>
      </p:sp>
      <p:sp>
        <p:nvSpPr>
          <p:cNvPr id="156" name="Google Shape;156;p28"/>
          <p:cNvSpPr txBox="1"/>
          <p:nvPr/>
        </p:nvSpPr>
        <p:spPr>
          <a:xfrm>
            <a:off x="609480" y="4084829"/>
            <a:ext cx="8226000" cy="118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CD00"/>
              </a:solidFill>
              <a:effectLst/>
              <a:uLnTx/>
              <a:uFillTx/>
              <a:latin typeface="Teko SemiBold"/>
              <a:ea typeface="Source Sans 3"/>
              <a:cs typeface="Teko SemiBold"/>
              <a:sym typeface="Source Sans 3"/>
            </a:endParaRPr>
          </a:p>
          <a:p>
            <a:pPr marL="1778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CD00"/>
              </a:solidFill>
              <a:effectLst/>
              <a:uLnTx/>
              <a:uFillTx/>
              <a:latin typeface="Teko SemiBold"/>
              <a:ea typeface="Source Sans 3"/>
              <a:cs typeface="Teko SemiBold"/>
              <a:sym typeface="Source Sans 3"/>
            </a:endParaRPr>
          </a:p>
          <a:p>
            <a:pPr marL="1778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CD00"/>
                </a:solidFill>
                <a:effectLst/>
                <a:uLnTx/>
                <a:uFillTx/>
                <a:latin typeface="Teko SemiBold"/>
                <a:ea typeface="Source Sans 3"/>
                <a:cs typeface="Teko SemiBold"/>
                <a:sym typeface="Source Sans 3"/>
              </a:rPr>
              <a:t>Mohammad Firas Sada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CD00"/>
              </a:solidFill>
              <a:effectLst/>
              <a:uLnTx/>
              <a:uFillTx/>
              <a:latin typeface="Teko SemiBold"/>
              <a:cs typeface="Teko SemiBold"/>
              <a:sym typeface="Arial"/>
            </a:endParaRPr>
          </a:p>
          <a:p>
            <a:pPr marL="1778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o"/>
                <a:cs typeface="Teko"/>
                <a:sym typeface="Arial"/>
              </a:rPr>
              <a:t>University of California, San Diego</a:t>
            </a:r>
          </a:p>
          <a:p>
            <a:pPr marL="1778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ko"/>
                <a:ea typeface="Teko"/>
                <a:cs typeface="Teko"/>
                <a:sym typeface="Arial"/>
              </a:rPr>
              <a:t>San Diego Supercomputer Center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778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ko"/>
              <a:ea typeface="Teko"/>
              <a:cs typeface="Teko"/>
              <a:sym typeface="Arial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3415" y="235181"/>
            <a:ext cx="5240392" cy="1476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4700" y="4445464"/>
            <a:ext cx="1412250" cy="259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0175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32EFBA3B-F25F-94B3-6891-10311436B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6c3f1a739_0_2073">
            <a:extLst>
              <a:ext uri="{FF2B5EF4-FFF2-40B4-BE49-F238E27FC236}">
                <a16:creationId xmlns:a16="http://schemas.microsoft.com/office/drawing/2014/main" id="{9413F1C0-F7AD-3893-E676-EAA60DACBF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 dirty="0"/>
              <a:t>Namespace Management &amp; Permissions</a:t>
            </a:r>
          </a:p>
        </p:txBody>
      </p:sp>
      <p:sp>
        <p:nvSpPr>
          <p:cNvPr id="85" name="Google Shape;85;g356c3f1a739_0_2073">
            <a:extLst>
              <a:ext uri="{FF2B5EF4-FFF2-40B4-BE49-F238E27FC236}">
                <a16:creationId xmlns:a16="http://schemas.microsoft.com/office/drawing/2014/main" id="{541FA4D5-5737-76B9-B801-B263D652D8F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/>
              <a:t>Namespaces = Projects</a:t>
            </a:r>
            <a:endParaRPr lang="en-US" sz="2400" dirty="0"/>
          </a:p>
          <a:p>
            <a:pPr lvl="1"/>
            <a:r>
              <a:rPr lang="en-US" sz="2000" dirty="0"/>
              <a:t>Every project corresponds to a </a:t>
            </a:r>
            <a:r>
              <a:rPr lang="en-US" sz="2000" b="1" dirty="0"/>
              <a:t>Kubernetes namespace</a:t>
            </a:r>
            <a:endParaRPr lang="en-US" sz="2000" dirty="0"/>
          </a:p>
          <a:p>
            <a:pPr lvl="1"/>
            <a:r>
              <a:rPr lang="en-US" sz="2000" dirty="0"/>
              <a:t>Provides isolation for resources, users, and workloads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https://nrp.ai/documentation/userdocs/start/hierarchy/</a:t>
            </a:r>
            <a:endParaRPr lang="en-US" sz="2000" dirty="0"/>
          </a:p>
          <a:p>
            <a:r>
              <a:rPr lang="en-US" sz="2400" b="1" dirty="0"/>
              <a:t>Roles in a Namespace</a:t>
            </a:r>
            <a:endParaRPr lang="en-US" sz="2400" dirty="0"/>
          </a:p>
          <a:p>
            <a:pPr lvl="1"/>
            <a:r>
              <a:rPr lang="en-US" sz="2000" b="1" dirty="0"/>
              <a:t>Admin</a:t>
            </a:r>
            <a:r>
              <a:rPr lang="en-US" sz="2000" dirty="0"/>
              <a:t>: can create projects/namespaces, invite/remove users, and manage resources</a:t>
            </a:r>
          </a:p>
          <a:p>
            <a:pPr lvl="1"/>
            <a:r>
              <a:rPr lang="en-US" sz="2000" b="1" dirty="0"/>
              <a:t>User</a:t>
            </a:r>
            <a:r>
              <a:rPr lang="en-US" sz="2000" dirty="0"/>
              <a:t>: can run jobs, use storage, and access cluster resources within their namespace</a:t>
            </a:r>
          </a:p>
          <a:p>
            <a:r>
              <a:rPr lang="en-US" sz="2400" b="1" dirty="0"/>
              <a:t>Membership Workflow</a:t>
            </a:r>
            <a:endParaRPr lang="en-US" sz="2400" dirty="0"/>
          </a:p>
          <a:p>
            <a:pPr lvl="1"/>
            <a:r>
              <a:rPr lang="en-US" sz="2000" dirty="0"/>
              <a:t>Faculty/Researchers request </a:t>
            </a:r>
            <a:r>
              <a:rPr lang="en-US" sz="2000" i="1" dirty="0"/>
              <a:t>admin</a:t>
            </a:r>
            <a:r>
              <a:rPr lang="en-US" sz="2000" dirty="0"/>
              <a:t> status via </a:t>
            </a:r>
            <a:r>
              <a:rPr lang="en-US" sz="2000" b="1" dirty="0"/>
              <a:t>Matrix</a:t>
            </a:r>
            <a:endParaRPr lang="en-US" sz="2000" dirty="0"/>
          </a:p>
          <a:p>
            <a:pPr lvl="1"/>
            <a:r>
              <a:rPr lang="en-US" sz="2000" dirty="0"/>
              <a:t>Students join namespaces by being </a:t>
            </a:r>
            <a:r>
              <a:rPr lang="en-US" sz="2000" b="1" dirty="0"/>
              <a:t>invited by their PI/supervisor</a:t>
            </a:r>
            <a:br>
              <a:rPr lang="en-US" sz="2000" b="1" dirty="0"/>
            </a:br>
            <a:r>
              <a:rPr lang="en-US" sz="2400" dirty="0">
                <a:hlinkClick r:id="rId4"/>
              </a:rPr>
              <a:t>https://nrp.ai/documentation/userdocs/start/getting-started/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383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FEAE9347-0732-8205-74BB-74A43A3BF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6c3f1a739_0_2073">
            <a:extLst>
              <a:ext uri="{FF2B5EF4-FFF2-40B4-BE49-F238E27FC236}">
                <a16:creationId xmlns:a16="http://schemas.microsoft.com/office/drawing/2014/main" id="{82D7C509-29E7-A1F7-14A8-351F5E8FF0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 dirty="0"/>
              <a:t>Platforms: </a:t>
            </a:r>
            <a:r>
              <a:rPr lang="en-US" b="1" dirty="0" err="1"/>
              <a:t>JupyterHub</a:t>
            </a:r>
            <a:r>
              <a:rPr lang="en-US" b="1" dirty="0"/>
              <a:t>, Coder &amp; Kubernetes</a:t>
            </a:r>
          </a:p>
        </p:txBody>
      </p:sp>
      <p:sp>
        <p:nvSpPr>
          <p:cNvPr id="85" name="Google Shape;85;g356c3f1a739_0_2073">
            <a:extLst>
              <a:ext uri="{FF2B5EF4-FFF2-40B4-BE49-F238E27FC236}">
                <a16:creationId xmlns:a16="http://schemas.microsoft.com/office/drawing/2014/main" id="{7D623249-1F36-6ED1-F53C-BCB425CF966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/>
              <a:t>NRP Nautilus clusters span globally (US, Asia, Europe); over 75 sites available via the portal’s dashboard</a:t>
            </a:r>
          </a:p>
          <a:p>
            <a:r>
              <a:rPr lang="en-US" sz="2400" b="1" dirty="0"/>
              <a:t>Access Options</a:t>
            </a:r>
            <a:r>
              <a:rPr lang="en-US" sz="2400" dirty="0"/>
              <a:t>:</a:t>
            </a:r>
          </a:p>
          <a:p>
            <a:pPr lvl="1"/>
            <a:r>
              <a:rPr lang="en-US" sz="2000" b="1" dirty="0" err="1"/>
              <a:t>JupyterHub</a:t>
            </a:r>
            <a:r>
              <a:rPr lang="en-US" sz="2000" dirty="0"/>
              <a:t> – web-based notebooks, no Kubernetes expertise required, open to all </a:t>
            </a:r>
            <a:r>
              <a:rPr lang="en-US" sz="2000" dirty="0" err="1"/>
              <a:t>CILogon</a:t>
            </a:r>
            <a:r>
              <a:rPr lang="en-US" sz="2000" dirty="0"/>
              <a:t> institutions</a:t>
            </a:r>
          </a:p>
          <a:p>
            <a:pPr lvl="1"/>
            <a:r>
              <a:rPr lang="en-US" sz="2000" b="1" dirty="0"/>
              <a:t>Coder</a:t>
            </a:r>
            <a:r>
              <a:rPr lang="en-US" sz="2000" dirty="0"/>
              <a:t> – IDE-like interface in the browser; account requires admin approval via Matrix</a:t>
            </a:r>
          </a:p>
          <a:p>
            <a:pPr lvl="1"/>
            <a:r>
              <a:rPr lang="en-US" sz="2000" b="1" dirty="0" err="1"/>
              <a:t>kubectl</a:t>
            </a:r>
            <a:r>
              <a:rPr lang="en-US" sz="2000" b="1" dirty="0"/>
              <a:t> (Kubernetes CLI)</a:t>
            </a:r>
            <a:r>
              <a:rPr lang="en-US" sz="2000" dirty="0"/>
              <a:t> – full control over deployments, pods, jobs; must be in a namespace and familiar with Kubernetes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https://nrp.ai/documentation/userdocs/start/using-nautilus/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9726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5FD4AD95-0DA2-4517-71D6-13B2A7C73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6c3f1a739_0_2073">
            <a:extLst>
              <a:ext uri="{FF2B5EF4-FFF2-40B4-BE49-F238E27FC236}">
                <a16:creationId xmlns:a16="http://schemas.microsoft.com/office/drawing/2014/main" id="{43A2C088-837C-F0D7-460D-83F534F5D8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58CD"/>
              </a:buClr>
              <a:buSzPts val="4400"/>
            </a:pPr>
            <a:r>
              <a:rPr lang="en-US" b="1" dirty="0"/>
              <a:t>Best Practices &amp; Policies</a:t>
            </a:r>
            <a:endParaRPr b="1" dirty="0"/>
          </a:p>
        </p:txBody>
      </p:sp>
      <p:sp>
        <p:nvSpPr>
          <p:cNvPr id="85" name="Google Shape;85;g356c3f1a739_0_2073">
            <a:extLst>
              <a:ext uri="{FF2B5EF4-FFF2-40B4-BE49-F238E27FC236}">
                <a16:creationId xmlns:a16="http://schemas.microsoft.com/office/drawing/2014/main" id="{EB5AED94-D5D4-DB9C-B670-609C0F37FD1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367327"/>
            <a:ext cx="10515600" cy="47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>
                <a:latin typeface="Aptos" panose="020B0004020202020204" pitchFamily="34" charset="0"/>
                <a:cs typeface="Times New Roman" panose="02020603050405020304" pitchFamily="18" charset="0"/>
              </a:rPr>
              <a:t>Keep </a:t>
            </a:r>
            <a:r>
              <a:rPr lang="en-US" sz="2400" b="1" dirty="0" err="1">
                <a:latin typeface="Aptos" panose="020B0004020202020204" pitchFamily="34" charset="0"/>
                <a:cs typeface="Times New Roman" panose="02020603050405020304" pitchFamily="18" charset="0"/>
              </a:rPr>
              <a:t>docs.nrp.ai</a:t>
            </a:r>
            <a:r>
              <a:rPr lang="en-US" sz="2400" b="1" dirty="0">
                <a:latin typeface="Aptos" panose="020B0004020202020204" pitchFamily="34" charset="0"/>
                <a:cs typeface="Times New Roman" panose="02020603050405020304" pitchFamily="18" charset="0"/>
              </a:rPr>
              <a:t> bookmarked!</a:t>
            </a:r>
          </a:p>
          <a:p>
            <a:r>
              <a:rPr lang="en-US" sz="2400" b="1" dirty="0">
                <a:latin typeface="Aptos" panose="020B0004020202020204" pitchFamily="34" charset="0"/>
                <a:cs typeface="Times New Roman" panose="02020603050405020304" pitchFamily="18" charset="0"/>
              </a:rPr>
              <a:t>Join Matrix!</a:t>
            </a:r>
          </a:p>
          <a:p>
            <a:r>
              <a:rPr lang="en-US" sz="2000" dirty="0"/>
              <a:t>Use </a:t>
            </a:r>
            <a:r>
              <a:rPr lang="en-US" sz="2000" dirty="0" err="1"/>
              <a:t>CILogon</a:t>
            </a:r>
            <a:r>
              <a:rPr lang="en-US" sz="2000" dirty="0"/>
              <a:t> with Campus SSO + Campus IDP.</a:t>
            </a:r>
          </a:p>
          <a:p>
            <a:r>
              <a:rPr lang="en-US" sz="2000" dirty="0"/>
              <a:t>Keep namespaces organized by project or lab.</a:t>
            </a:r>
          </a:p>
          <a:p>
            <a:r>
              <a:rPr lang="en-US" sz="2000" dirty="0"/>
              <a:t>Don’t use generic or vague names for groups (</a:t>
            </a:r>
            <a:r>
              <a:rPr lang="en-US" sz="2000" dirty="0" err="1"/>
              <a:t>kubernetes</a:t>
            </a:r>
            <a:r>
              <a:rPr lang="en-US" sz="2000" dirty="0"/>
              <a:t>-project, biology-lab).</a:t>
            </a:r>
          </a:p>
          <a:p>
            <a:r>
              <a:rPr lang="en-US" sz="2000" dirty="0"/>
              <a:t>Fill in descriptive fields for group information.</a:t>
            </a:r>
          </a:p>
          <a:p>
            <a:r>
              <a:rPr lang="en-US" sz="2000" dirty="0"/>
              <a:t>Use namespace-level storage (PVCs) for persistence, and clean up. </a:t>
            </a:r>
            <a:r>
              <a:rPr lang="en-US" sz="2000" b="1" dirty="0"/>
              <a:t>Not archival storage.</a:t>
            </a:r>
          </a:p>
          <a:p>
            <a:r>
              <a:rPr lang="en-US" sz="2000" b="1" u="sng" dirty="0">
                <a:solidFill>
                  <a:srgbClr val="FF0000"/>
                </a:solidFill>
              </a:rPr>
              <a:t>Onboard/Offboard users.</a:t>
            </a:r>
          </a:p>
          <a:p>
            <a:r>
              <a:rPr lang="en-US" sz="2000" b="1" u="sng" dirty="0">
                <a:solidFill>
                  <a:srgbClr val="FF0000"/>
                </a:solidFill>
              </a:rPr>
              <a:t>Clean up unused jobs/deployments to avoid quota issues + Monitor your pods and workflows.</a:t>
            </a:r>
          </a:p>
          <a:p>
            <a:r>
              <a:rPr lang="en-US" sz="2000" b="1" u="sng" dirty="0">
                <a:solidFill>
                  <a:srgbClr val="FF0000"/>
                </a:solidFill>
              </a:rPr>
              <a:t>Don’t idle resources.</a:t>
            </a:r>
          </a:p>
          <a:p>
            <a:r>
              <a:rPr lang="en-US" sz="2000" b="1" u="sng" dirty="0">
                <a:solidFill>
                  <a:srgbClr val="FF0000"/>
                </a:solidFill>
              </a:rPr>
              <a:t>Backup, backup, backup.</a:t>
            </a:r>
          </a:p>
          <a:p>
            <a:r>
              <a:rPr lang="en-US" sz="2000" b="1" u="sng" dirty="0">
                <a:solidFill>
                  <a:srgbClr val="FF0000"/>
                </a:solidFill>
              </a:rPr>
              <a:t>If not sure, ask.</a:t>
            </a:r>
          </a:p>
        </p:txBody>
      </p:sp>
    </p:spTree>
    <p:extLst>
      <p:ext uri="{BB962C8B-B14F-4D97-AF65-F5344CB8AC3E}">
        <p14:creationId xmlns:p14="http://schemas.microsoft.com/office/powerpoint/2010/main" val="2205115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7870DFD8-0DCC-7115-3B03-3C458FF4C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6c3f1a739_0_2073">
            <a:extLst>
              <a:ext uri="{FF2B5EF4-FFF2-40B4-BE49-F238E27FC236}">
                <a16:creationId xmlns:a16="http://schemas.microsoft.com/office/drawing/2014/main" id="{1A885CED-DD3E-9CF8-0CB4-CDA42C9C42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58CD"/>
              </a:buClr>
              <a:buSzPts val="4400"/>
            </a:pPr>
            <a:r>
              <a:rPr lang="en-US" b="1" dirty="0"/>
              <a:t>Cluster Access via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kubectl</a:t>
            </a:r>
            <a:endParaRPr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5" name="Google Shape;85;g356c3f1a739_0_2073">
            <a:extLst>
              <a:ext uri="{FF2B5EF4-FFF2-40B4-BE49-F238E27FC236}">
                <a16:creationId xmlns:a16="http://schemas.microsoft.com/office/drawing/2014/main" id="{0884E22C-0C62-9AAA-E133-4DB08DCC32D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367327"/>
            <a:ext cx="10515600" cy="47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>
                <a:latin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https://nrp.ai/documentation/userdocs/start/getting-started/#cluster-access-via-kubectl</a:t>
            </a:r>
            <a:endParaRPr lang="en-US" sz="2400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0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36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40E99A51-5115-CBE0-7ACA-B4D0D80B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91BCFB-B5FB-6D9F-3A7F-B26817F9D7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44"/>
          <a:stretch>
            <a:fillRect/>
          </a:stretch>
        </p:blipFill>
        <p:spPr>
          <a:xfrm>
            <a:off x="1641861" y="496091"/>
            <a:ext cx="8908278" cy="58658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88B449-A416-E49F-8BF1-C489FD061965}"/>
              </a:ext>
            </a:extLst>
          </p:cNvPr>
          <p:cNvSpPr/>
          <p:nvPr/>
        </p:nvSpPr>
        <p:spPr>
          <a:xfrm>
            <a:off x="1793192" y="2563738"/>
            <a:ext cx="8605615" cy="99985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73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8B307CF4-03B9-1133-D821-F62A795B0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27E75D-9A7A-2C81-F89F-DEC7133F95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44"/>
          <a:stretch>
            <a:fillRect/>
          </a:stretch>
        </p:blipFill>
        <p:spPr>
          <a:xfrm>
            <a:off x="1641861" y="496091"/>
            <a:ext cx="8908278" cy="58658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838FE2-90B1-C89F-2623-92DDC7D20AD6}"/>
              </a:ext>
            </a:extLst>
          </p:cNvPr>
          <p:cNvSpPr/>
          <p:nvPr/>
        </p:nvSpPr>
        <p:spPr>
          <a:xfrm>
            <a:off x="1820253" y="1598064"/>
            <a:ext cx="8605615" cy="99985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73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90CC3514-BB41-CCD3-2AD3-8A9491348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8BEE64-B208-D583-EC7A-A31BC667B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28" y="251017"/>
            <a:ext cx="10710143" cy="55184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96CAA2-6534-2227-FEAE-FFA97799F77B}"/>
              </a:ext>
            </a:extLst>
          </p:cNvPr>
          <p:cNvSpPr txBox="1"/>
          <p:nvPr/>
        </p:nvSpPr>
        <p:spPr>
          <a:xfrm>
            <a:off x="4045008" y="6083763"/>
            <a:ext cx="410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linkClick r:id="rId4"/>
              </a:rPr>
              <a:t>https://nrp.ai/training/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9503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7803F581-A62F-7D77-BA0B-A577E57C8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6c3f1a739_0_2063">
            <a:extLst>
              <a:ext uri="{FF2B5EF4-FFF2-40B4-BE49-F238E27FC236}">
                <a16:creationId xmlns:a16="http://schemas.microsoft.com/office/drawing/2014/main" id="{714F14C0-E248-A4B6-AF42-B51E7D5297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58CD"/>
              </a:buClr>
              <a:buSzPts val="4400"/>
            </a:pPr>
            <a:r>
              <a:rPr lang="en-US" b="1" dirty="0"/>
              <a:t>Using Nautilus and NRP</a:t>
            </a:r>
            <a:endParaRPr dirty="0"/>
          </a:p>
        </p:txBody>
      </p:sp>
      <p:pic>
        <p:nvPicPr>
          <p:cNvPr id="5" name="Picture 2" descr="Jupyterhub - Jupyterhub and Git at the University of Canterbury - Subject  Guides at University of Canterbury">
            <a:extLst>
              <a:ext uri="{FF2B5EF4-FFF2-40B4-BE49-F238E27FC236}">
                <a16:creationId xmlns:a16="http://schemas.microsoft.com/office/drawing/2014/main" id="{6D056FC4-1EF7-6961-2EE6-6EE43D98D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29" y="1834969"/>
            <a:ext cx="1277114" cy="1277114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oder | LinkedIn">
            <a:extLst>
              <a:ext uri="{FF2B5EF4-FFF2-40B4-BE49-F238E27FC236}">
                <a16:creationId xmlns:a16="http://schemas.microsoft.com/office/drawing/2014/main" id="{F18BCB30-6BB2-045E-216B-B04E6A406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863" y="1834969"/>
            <a:ext cx="1277114" cy="1277114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FF077C5-0FA5-473B-D8BD-710254F48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797" y="1870729"/>
            <a:ext cx="1277113" cy="1241354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EDD50A-03FE-7E15-32DB-1D0EF5719F4B}"/>
              </a:ext>
            </a:extLst>
          </p:cNvPr>
          <p:cNvSpPr txBox="1"/>
          <p:nvPr/>
        </p:nvSpPr>
        <p:spPr>
          <a:xfrm>
            <a:off x="1433035" y="3300174"/>
            <a:ext cx="277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defRPr/>
            </a:pPr>
            <a:r>
              <a:rPr lang="en-US" sz="2800" b="1" kern="0" dirty="0" err="1">
                <a:solidFill>
                  <a:schemeClr val="accent1"/>
                </a:solidFill>
                <a:sym typeface="Arial"/>
              </a:rPr>
              <a:t>JupyterHub</a:t>
            </a:r>
            <a:endParaRPr lang="en-US" sz="2800" b="1" kern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C6F9E8-9A7F-F1BA-C341-E3BB25F42E6C}"/>
              </a:ext>
            </a:extLst>
          </p:cNvPr>
          <p:cNvSpPr txBox="1"/>
          <p:nvPr/>
        </p:nvSpPr>
        <p:spPr>
          <a:xfrm>
            <a:off x="4485969" y="3300174"/>
            <a:ext cx="277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defRPr/>
            </a:pPr>
            <a:r>
              <a:rPr lang="en-US" sz="2800" b="1" kern="0" dirty="0">
                <a:solidFill>
                  <a:schemeClr val="accent1"/>
                </a:solidFill>
                <a:sym typeface="Arial"/>
              </a:rPr>
              <a:t>Coder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DBA8B-5E2F-4D75-5151-9225D134AF5C}"/>
              </a:ext>
            </a:extLst>
          </p:cNvPr>
          <p:cNvSpPr txBox="1"/>
          <p:nvPr/>
        </p:nvSpPr>
        <p:spPr>
          <a:xfrm>
            <a:off x="7538902" y="3300174"/>
            <a:ext cx="2776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defRPr/>
            </a:pPr>
            <a:r>
              <a:rPr lang="en-US" sz="2800" b="1" kern="0" dirty="0">
                <a:solidFill>
                  <a:schemeClr val="accent1"/>
                </a:solidFill>
                <a:sym typeface="Arial"/>
              </a:rPr>
              <a:t>Kubernetes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0853633-BDEE-6FE4-63C7-24ED7F80A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3137"/>
            <a:ext cx="10515600" cy="1449278"/>
          </a:xfrm>
        </p:spPr>
        <p:txBody>
          <a:bodyPr>
            <a:normAutofit/>
          </a:bodyPr>
          <a:lstStyle/>
          <a:p>
            <a:r>
              <a:rPr lang="en-US" b="1" dirty="0"/>
              <a:t>To access any of these services, you need to be part of a namespace/group on: </a:t>
            </a:r>
            <a:br>
              <a:rPr lang="en-US" b="1" dirty="0"/>
            </a:br>
            <a:r>
              <a:rPr lang="en-US" b="1" dirty="0">
                <a:hlinkClick r:id="rId6"/>
              </a:rPr>
              <a:t>https://nrp.ai/namespaces/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0791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23B85F9-9CA8-2B5F-4522-0B5D742E7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Arial"/>
            </a:endParaRPr>
          </a:p>
        </p:txBody>
      </p:sp>
      <p:sp>
        <p:nvSpPr>
          <p:cNvPr id="78" name="Google Shape;78;g356c2a52386_1_181"/>
          <p:cNvSpPr txBox="1">
            <a:spLocks noGrp="1"/>
          </p:cNvSpPr>
          <p:nvPr>
            <p:ph type="title"/>
          </p:nvPr>
        </p:nvSpPr>
        <p:spPr>
          <a:xfrm>
            <a:off x="6582720" y="1293963"/>
            <a:ext cx="4998300" cy="245905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r>
              <a:rPr lang="en-US" sz="4800" b="1" dirty="0"/>
              <a:t>How to Join the Platform &amp; Navigate the Portal</a:t>
            </a:r>
          </a:p>
        </p:txBody>
      </p:sp>
      <p:sp>
        <p:nvSpPr>
          <p:cNvPr id="79" name="Google Shape;79;g356c2a52386_1_181"/>
          <p:cNvSpPr txBox="1">
            <a:spLocks noGrp="1"/>
          </p:cNvSpPr>
          <p:nvPr>
            <p:ph type="body" idx="1"/>
          </p:nvPr>
        </p:nvSpPr>
        <p:spPr>
          <a:xfrm>
            <a:off x="6582718" y="3874545"/>
            <a:ext cx="4998301" cy="149258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R="0" lvl="0">
              <a:lnSpc>
                <a:spcPct val="120000"/>
              </a:lnSpc>
              <a:spcAft>
                <a:spcPts val="0"/>
              </a:spcAft>
              <a:buClr>
                <a:srgbClr val="888888"/>
              </a:buClr>
              <a:buSzPts val="2400"/>
            </a:pPr>
            <a:r>
              <a:rPr lang="en-US" sz="2000" dirty="0">
                <a:solidFill>
                  <a:schemeClr val="tx1"/>
                </a:solidFill>
              </a:rPr>
              <a:t>National Research Platform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Fall Training Series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8B5238-D6B7-1B82-DD34-9A5006DA37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78"/>
          <a:stretch>
            <a:fillRect/>
          </a:stretch>
        </p:blipFill>
        <p:spPr bwMode="auto">
          <a:xfrm>
            <a:off x="875638" y="1738410"/>
            <a:ext cx="5310996" cy="327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6c3f1a739_0_20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CD"/>
              </a:buClr>
              <a:buSzPts val="4400"/>
              <a:buNone/>
            </a:pPr>
            <a:r>
              <a:rPr lang="en-US" b="1" dirty="0"/>
              <a:t>Session Agenda</a:t>
            </a:r>
            <a:endParaRPr b="1" dirty="0"/>
          </a:p>
        </p:txBody>
      </p:sp>
      <p:sp>
        <p:nvSpPr>
          <p:cNvPr id="85" name="Google Shape;85;g356c3f1a739_0_207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NRP’s Website Resources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Logging In &amp; Gaining Access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Hierarchical Resource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Namespace Management &amp; Permissions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Platforms: </a:t>
            </a:r>
            <a:r>
              <a:rPr lang="en-US" sz="2400" b="1" dirty="0" err="1"/>
              <a:t>JupyterHub</a:t>
            </a:r>
            <a:r>
              <a:rPr lang="en-US" sz="2400" b="1" dirty="0"/>
              <a:t>, Coder &amp; Kubernetes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Best Practices &amp; Policies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1AB5270F-D8D1-C78F-EF21-055D53B6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6c3f1a739_0_2073">
            <a:extLst>
              <a:ext uri="{FF2B5EF4-FFF2-40B4-BE49-F238E27FC236}">
                <a16:creationId xmlns:a16="http://schemas.microsoft.com/office/drawing/2014/main" id="{80CEBBCA-4A52-541D-6536-974E63CFE2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 dirty="0"/>
              <a:t>NRP’s Website Resources</a:t>
            </a:r>
          </a:p>
        </p:txBody>
      </p:sp>
      <p:sp>
        <p:nvSpPr>
          <p:cNvPr id="85" name="Google Shape;85;g356c3f1a739_0_2073">
            <a:extLst>
              <a:ext uri="{FF2B5EF4-FFF2-40B4-BE49-F238E27FC236}">
                <a16:creationId xmlns:a16="http://schemas.microsoft.com/office/drawing/2014/main" id="{0F99BB59-4F7E-64B8-59A0-2BB5797BB7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 algn="ctr">
              <a:buNone/>
            </a:pPr>
            <a:r>
              <a:rPr lang="en-US" sz="4400" b="1" dirty="0">
                <a:hlinkClick r:id="rId3"/>
              </a:rPr>
              <a:t>https://nrp.ai</a:t>
            </a:r>
            <a:endParaRPr lang="en-US" sz="4400" b="1" dirty="0"/>
          </a:p>
          <a:p>
            <a:pPr marL="0" indent="0" algn="ctr">
              <a:buNone/>
            </a:pP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95221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429D74E6-E83A-1499-DA81-E725D121B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6c3f1a739_0_2073">
            <a:extLst>
              <a:ext uri="{FF2B5EF4-FFF2-40B4-BE49-F238E27FC236}">
                <a16:creationId xmlns:a16="http://schemas.microsoft.com/office/drawing/2014/main" id="{B720D97C-171C-5095-EA9E-F4F2CF4AB7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58CD"/>
              </a:buClr>
              <a:buSzPts val="4400"/>
            </a:pPr>
            <a:r>
              <a:rPr lang="en-US" b="1" dirty="0"/>
              <a:t>Logging In &amp; Getting Access</a:t>
            </a:r>
            <a:endParaRPr b="1" dirty="0"/>
          </a:p>
        </p:txBody>
      </p:sp>
      <p:sp>
        <p:nvSpPr>
          <p:cNvPr id="85" name="Google Shape;85;g356c3f1a739_0_2073">
            <a:extLst>
              <a:ext uri="{FF2B5EF4-FFF2-40B4-BE49-F238E27FC236}">
                <a16:creationId xmlns:a16="http://schemas.microsoft.com/office/drawing/2014/main" id="{C7CF1416-37DC-DD9F-1AE6-89C2DAD7BD9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/>
              <a:t>Navigate to the </a:t>
            </a:r>
            <a:r>
              <a:rPr lang="en-US" sz="2400" b="1" dirty="0"/>
              <a:t>NRP Nautilus portal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https://nrp.ai/documentation/userdocs/start/getting-started/</a:t>
            </a:r>
            <a:endParaRPr lang="en-US" sz="2400" dirty="0"/>
          </a:p>
          <a:p>
            <a:r>
              <a:rPr lang="en-US" sz="2400" dirty="0"/>
              <a:t>Authenticate via your institution using </a:t>
            </a:r>
            <a:r>
              <a:rPr lang="en-US" sz="2400" b="1" dirty="0" err="1"/>
              <a:t>CILogon</a:t>
            </a:r>
            <a:r>
              <a:rPr lang="en-US" sz="2400" dirty="0"/>
              <a:t>; fallback options: Microsoft, Google, GitHub</a:t>
            </a:r>
          </a:p>
          <a:p>
            <a:r>
              <a:rPr lang="en-US" sz="2400" dirty="0"/>
              <a:t>Upon first login, an account is created automatically</a:t>
            </a:r>
          </a:p>
          <a:p>
            <a:r>
              <a:rPr lang="en-US" sz="2400" dirty="0"/>
              <a:t>We use </a:t>
            </a:r>
            <a:r>
              <a:rPr lang="en-US" sz="2400" b="1" i="1" u="sng" dirty="0" err="1"/>
              <a:t>Authentik</a:t>
            </a:r>
            <a:r>
              <a:rPr lang="en-US" sz="2400" dirty="0"/>
              <a:t> for authentication for all services/apps.</a:t>
            </a:r>
          </a:p>
          <a:p>
            <a:r>
              <a:rPr lang="en-US" sz="2400" dirty="0"/>
              <a:t>For students: ask your supervisor to add you to their </a:t>
            </a:r>
            <a:r>
              <a:rPr lang="en-US" sz="2400" i="1" dirty="0"/>
              <a:t>namespace</a:t>
            </a:r>
            <a:r>
              <a:rPr lang="en-US" sz="2400" dirty="0"/>
              <a:t> (you become a </a:t>
            </a:r>
            <a:r>
              <a:rPr lang="en-US" sz="2400" i="1" dirty="0"/>
              <a:t>user</a:t>
            </a:r>
            <a:r>
              <a:rPr lang="en-US" sz="2400" dirty="0"/>
              <a:t>)</a:t>
            </a:r>
          </a:p>
          <a:p>
            <a:r>
              <a:rPr lang="en-US" sz="2400" dirty="0"/>
              <a:t>For faculty/researchers: request </a:t>
            </a:r>
            <a:r>
              <a:rPr lang="en-US" sz="2400" i="1" dirty="0"/>
              <a:t>namespace admin</a:t>
            </a:r>
            <a:r>
              <a:rPr lang="en-US" sz="2400" dirty="0"/>
              <a:t> status via Matrix, this grants ability to create namespaces and invite users</a:t>
            </a:r>
          </a:p>
        </p:txBody>
      </p:sp>
    </p:spTree>
    <p:extLst>
      <p:ext uri="{BB962C8B-B14F-4D97-AF65-F5344CB8AC3E}">
        <p14:creationId xmlns:p14="http://schemas.microsoft.com/office/powerpoint/2010/main" val="1582760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1043B3EF-883E-7F7D-E02F-FF084BD99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6c3f1a739_0_2073">
            <a:extLst>
              <a:ext uri="{FF2B5EF4-FFF2-40B4-BE49-F238E27FC236}">
                <a16:creationId xmlns:a16="http://schemas.microsoft.com/office/drawing/2014/main" id="{A8A7B15C-8A99-3300-4157-BE4EEE7DCF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58CD"/>
              </a:buClr>
              <a:buSzPts val="4400"/>
            </a:pPr>
            <a:r>
              <a:rPr lang="en-US" b="1" dirty="0"/>
              <a:t>Hierarchical Resource Model</a:t>
            </a:r>
            <a:endParaRPr b="1" dirty="0"/>
          </a:p>
        </p:txBody>
      </p:sp>
      <p:sp>
        <p:nvSpPr>
          <p:cNvPr id="85" name="Google Shape;85;g356c3f1a739_0_2073">
            <a:extLst>
              <a:ext uri="{FF2B5EF4-FFF2-40B4-BE49-F238E27FC236}">
                <a16:creationId xmlns:a16="http://schemas.microsoft.com/office/drawing/2014/main" id="{47936D30-ECDF-B7A8-B77B-09C2DBD1D62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/>
              <a:t>NRP uses a multi-layered structure: </a:t>
            </a:r>
            <a:r>
              <a:rPr lang="en-US" sz="2400" b="1" dirty="0"/>
              <a:t>Organization → Lab → Project</a:t>
            </a:r>
            <a:endParaRPr lang="en-US" sz="2400" dirty="0"/>
          </a:p>
          <a:p>
            <a:r>
              <a:rPr lang="en-US" sz="2400" dirty="0"/>
              <a:t>Projects map directly to Kubernetes </a:t>
            </a:r>
            <a:r>
              <a:rPr lang="en-US" sz="2400" i="1" dirty="0"/>
              <a:t>namespaces: </a:t>
            </a:r>
            <a:r>
              <a:rPr lang="en-US" sz="2400" dirty="0"/>
              <a:t>secure, isolated units for workloads</a:t>
            </a:r>
          </a:p>
          <a:p>
            <a:r>
              <a:rPr lang="en-US" sz="2400" dirty="0"/>
              <a:t>Admins (labs or project leads) can manage membership, create projects/namespaces, and allocate resources</a:t>
            </a:r>
          </a:p>
          <a:p>
            <a:r>
              <a:rPr lang="en-US" sz="2400" dirty="0"/>
              <a:t>Resource allocation is fair and dynamic, with added </a:t>
            </a:r>
            <a:r>
              <a:rPr lang="en-US" sz="2400" dirty="0" err="1"/>
              <a:t>prioritiziation</a:t>
            </a:r>
            <a:r>
              <a:rPr lang="en-US" sz="2400" dirty="0"/>
              <a:t> for hardware contributions: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https://nrp.ai/documentation/userdocs/start/hierarchy/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8332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00629B"/>
      </a:dk2>
      <a:lt2>
        <a:srgbClr val="E7E6E6"/>
      </a:lt2>
      <a:accent1>
        <a:srgbClr val="00C6D7"/>
      </a:accent1>
      <a:accent2>
        <a:srgbClr val="FC8900"/>
      </a:accent2>
      <a:accent3>
        <a:srgbClr val="B6B1A9"/>
      </a:accent3>
      <a:accent4>
        <a:srgbClr val="FFCD00"/>
      </a:accent4>
      <a:accent5>
        <a:srgbClr val="D462AD"/>
      </a:accent5>
      <a:accent6>
        <a:srgbClr val="6E96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627</Words>
  <Application>Microsoft Macintosh PowerPoint</Application>
  <PresentationFormat>Widescreen</PresentationFormat>
  <Paragraphs>67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Consolas</vt:lpstr>
      <vt:lpstr>Teko</vt:lpstr>
      <vt:lpstr>Teko SemiBold</vt:lpstr>
      <vt:lpstr>1_Office Theme</vt:lpstr>
      <vt:lpstr>2_Office Theme</vt:lpstr>
      <vt:lpstr>PowerPoint Presentation</vt:lpstr>
      <vt:lpstr>PowerPoint Presentation</vt:lpstr>
      <vt:lpstr>PowerPoint Presentation</vt:lpstr>
      <vt:lpstr>Using Nautilus and NRP</vt:lpstr>
      <vt:lpstr>How to Join the Platform &amp; Navigate the Portal</vt:lpstr>
      <vt:lpstr>Session Agenda</vt:lpstr>
      <vt:lpstr>NRP’s Website Resources</vt:lpstr>
      <vt:lpstr>Logging In &amp; Getting Access</vt:lpstr>
      <vt:lpstr>Hierarchical Resource Model</vt:lpstr>
      <vt:lpstr>Namespace Management &amp; Permissions</vt:lpstr>
      <vt:lpstr>Platforms: JupyterHub, Coder &amp; Kubernetes</vt:lpstr>
      <vt:lpstr>Best Practices &amp; Policies</vt:lpstr>
      <vt:lpstr>Cluster Access via kubectl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Sada, Mohammad Firas</dc:creator>
  <cp:lastModifiedBy>Sada, Mohammad Firas</cp:lastModifiedBy>
  <cp:revision>6</cp:revision>
  <dcterms:created xsi:type="dcterms:W3CDTF">2025-09-02T13:52:49Z</dcterms:created>
  <dcterms:modified xsi:type="dcterms:W3CDTF">2025-09-02T15:58:44Z</dcterms:modified>
</cp:coreProperties>
</file>