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5077FA-6DDD-4908-9CB6-349D78B1D56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1132C0-1C3E-40F2-8B6E-ED4462954099}">
      <dgm:prSet custT="1"/>
      <dgm:spPr/>
      <dgm:t>
        <a:bodyPr/>
        <a:lstStyle/>
        <a:p>
          <a:pPr>
            <a:lnSpc>
              <a:spcPct val="100000"/>
            </a:lnSpc>
          </a:pPr>
          <a:r>
            <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rPr>
            <a:t>Developed the database schema for Oracle 11g to store ticket and user information.</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1066F523-5CFB-4024-A53A-9D9DF21FCC9E}" type="parTrans" cxnId="{085DC8BC-CE09-439C-949F-679E59762DBB}">
      <dgm:prSet/>
      <dgm:spPr/>
      <dgm:t>
        <a:bodyPr/>
        <a:lstStyle/>
        <a:p>
          <a:endParaRPr lang="en-US" sz="2000"/>
        </a:p>
      </dgm:t>
    </dgm:pt>
    <dgm:pt modelId="{F054106E-F9AA-4E7D-93A1-578BB842D0EF}" type="sibTrans" cxnId="{085DC8BC-CE09-439C-949F-679E59762DBB}">
      <dgm:prSet/>
      <dgm:spPr/>
      <dgm:t>
        <a:bodyPr/>
        <a:lstStyle/>
        <a:p>
          <a:endParaRPr lang="en-US" sz="2000"/>
        </a:p>
      </dgm:t>
    </dgm:pt>
    <dgm:pt modelId="{5EB19087-8288-45DC-A7F6-6D630AB29F43}">
      <dgm:prSet custT="1"/>
      <dgm:spPr/>
      <dgm:t>
        <a:bodyPr/>
        <a:lstStyle/>
        <a:p>
          <a:pPr>
            <a:lnSpc>
              <a:spcPct val="100000"/>
            </a:lnSpc>
          </a:pPr>
          <a:r>
            <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rPr>
            <a:t>Identified the entities (e.g., tickets, users, transactions) and their attributes.</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1137BFFF-33BA-4D92-8E28-BC945C1622EC}" type="parTrans" cxnId="{911FB380-3E2B-4FD9-9A1D-F310D4261958}">
      <dgm:prSet/>
      <dgm:spPr/>
      <dgm:t>
        <a:bodyPr/>
        <a:lstStyle/>
        <a:p>
          <a:endParaRPr lang="en-US" sz="2000"/>
        </a:p>
      </dgm:t>
    </dgm:pt>
    <dgm:pt modelId="{59B9FC1F-590E-40C2-97CB-A6BE0661FF1B}" type="sibTrans" cxnId="{911FB380-3E2B-4FD9-9A1D-F310D4261958}">
      <dgm:prSet/>
      <dgm:spPr/>
      <dgm:t>
        <a:bodyPr/>
        <a:lstStyle/>
        <a:p>
          <a:endParaRPr lang="en-US" sz="2000"/>
        </a:p>
      </dgm:t>
    </dgm:pt>
    <dgm:pt modelId="{6B5833A6-718D-425F-A5AB-D5E9CC33E198}">
      <dgm:prSet custT="1"/>
      <dgm:spPr/>
      <dgm:t>
        <a:bodyPr/>
        <a:lstStyle/>
        <a:p>
          <a:pPr>
            <a:lnSpc>
              <a:spcPct val="100000"/>
            </a:lnSpc>
          </a:pPr>
          <a:r>
            <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rPr>
            <a:t>Defined the relationships between entities.</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2BCA79AC-03CF-49EE-8E5A-440E2E4D9B17}" type="parTrans" cxnId="{184C347C-9D59-4C31-8F51-55B4AAACEF18}">
      <dgm:prSet/>
      <dgm:spPr/>
      <dgm:t>
        <a:bodyPr/>
        <a:lstStyle/>
        <a:p>
          <a:endParaRPr lang="en-US" sz="2000"/>
        </a:p>
      </dgm:t>
    </dgm:pt>
    <dgm:pt modelId="{85731AFC-7CEE-4D44-A1BD-3E085E7496C0}" type="sibTrans" cxnId="{184C347C-9D59-4C31-8F51-55B4AAACEF18}">
      <dgm:prSet/>
      <dgm:spPr/>
      <dgm:t>
        <a:bodyPr/>
        <a:lstStyle/>
        <a:p>
          <a:endParaRPr lang="en-US" sz="2000"/>
        </a:p>
      </dgm:t>
    </dgm:pt>
    <dgm:pt modelId="{A83FC203-2AC8-47ED-BD87-A2D6BE8514B4}">
      <dgm:prSet custT="1"/>
      <dgm:spPr>
        <a:solidFill>
          <a:schemeClr val="bg2"/>
        </a:solidFill>
      </dgm:spPr>
      <dgm:t>
        <a:bodyPr/>
        <a:lstStyle/>
        <a:p>
          <a:pPr>
            <a:lnSpc>
              <a:spcPct val="100000"/>
            </a:lnSpc>
          </a:pPr>
          <a:r>
            <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rPr>
            <a:t>Designed the user interfaces for the passenger and system online interface using JSP and HTML</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535CC87A-5C4B-4CDC-A179-D844FDF219BE}" type="parTrans" cxnId="{D5A6C5B7-E409-4F15-BF89-A9D2AF18D69B}">
      <dgm:prSet/>
      <dgm:spPr/>
      <dgm:t>
        <a:bodyPr/>
        <a:lstStyle/>
        <a:p>
          <a:endParaRPr lang="en-US" sz="2000"/>
        </a:p>
      </dgm:t>
    </dgm:pt>
    <dgm:pt modelId="{5149ED47-3B54-4DDA-88F9-32816F726D02}" type="sibTrans" cxnId="{D5A6C5B7-E409-4F15-BF89-A9D2AF18D69B}">
      <dgm:prSet/>
      <dgm:spPr/>
      <dgm:t>
        <a:bodyPr/>
        <a:lstStyle/>
        <a:p>
          <a:endParaRPr lang="en-US" sz="2000"/>
        </a:p>
      </dgm:t>
    </dgm:pt>
    <dgm:pt modelId="{2F605AA2-190C-4352-A57B-353775910819}">
      <dgm:prSet custT="1"/>
      <dgm:spPr>
        <a:solidFill>
          <a:schemeClr val="bg2"/>
        </a:solidFill>
      </dgm:spPr>
      <dgm:t>
        <a:bodyPr/>
        <a:lstStyle/>
        <a:p>
          <a:pPr>
            <a:lnSpc>
              <a:spcPct val="100000"/>
            </a:lnSpc>
          </a:pPr>
          <a:r>
            <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rPr>
            <a:t>Developed the back-end logic using Java to handle user requests and interact with the database.</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892D4F1D-D1FF-474C-A178-591676A19017}" type="parTrans" cxnId="{8E3664EA-CA24-4C24-8DF5-1528F2F2FC97}">
      <dgm:prSet/>
      <dgm:spPr/>
      <dgm:t>
        <a:bodyPr/>
        <a:lstStyle/>
        <a:p>
          <a:endParaRPr lang="en-US" sz="2000"/>
        </a:p>
      </dgm:t>
    </dgm:pt>
    <dgm:pt modelId="{9D87B9DB-9EBD-420E-85E8-5585860A3CF9}" type="sibTrans" cxnId="{8E3664EA-CA24-4C24-8DF5-1528F2F2FC97}">
      <dgm:prSet/>
      <dgm:spPr/>
      <dgm:t>
        <a:bodyPr/>
        <a:lstStyle/>
        <a:p>
          <a:endParaRPr lang="en-US" sz="2000"/>
        </a:p>
      </dgm:t>
    </dgm:pt>
    <dgm:pt modelId="{80A5D9A9-5925-4981-A845-DFEBAB752F24}" type="pres">
      <dgm:prSet presAssocID="{245077FA-6DDD-4908-9CB6-349D78B1D566}" presName="root" presStyleCnt="0">
        <dgm:presLayoutVars>
          <dgm:dir/>
          <dgm:resizeHandles val="exact"/>
        </dgm:presLayoutVars>
      </dgm:prSet>
      <dgm:spPr/>
    </dgm:pt>
    <dgm:pt modelId="{7B140D53-5416-4FC5-B3EF-7E38FD9762B4}" type="pres">
      <dgm:prSet presAssocID="{7A1132C0-1C3E-40F2-8B6E-ED4462954099}" presName="compNode" presStyleCnt="0"/>
      <dgm:spPr/>
    </dgm:pt>
    <dgm:pt modelId="{A94037F7-923B-482B-B619-BBEAB6A84FC5}" type="pres">
      <dgm:prSet presAssocID="{7A1132C0-1C3E-40F2-8B6E-ED4462954099}" presName="bgRect" presStyleLbl="bgShp" presStyleIdx="0" presStyleCnt="5"/>
      <dgm:spPr>
        <a:solidFill>
          <a:schemeClr val="bg2"/>
        </a:solidFill>
      </dgm:spPr>
    </dgm:pt>
    <dgm:pt modelId="{20B5FF59-5E19-4964-A601-77DC8F965414}" type="pres">
      <dgm:prSet presAssocID="{7A1132C0-1C3E-40F2-8B6E-ED446295409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9585C0C-7707-47D4-AB21-47A12D7D3BD3}" type="pres">
      <dgm:prSet presAssocID="{7A1132C0-1C3E-40F2-8B6E-ED4462954099}" presName="spaceRect" presStyleCnt="0"/>
      <dgm:spPr/>
    </dgm:pt>
    <dgm:pt modelId="{E96BC395-039E-4C04-8E33-BE7C8BE854A4}" type="pres">
      <dgm:prSet presAssocID="{7A1132C0-1C3E-40F2-8B6E-ED4462954099}" presName="parTx" presStyleLbl="revTx" presStyleIdx="0" presStyleCnt="5">
        <dgm:presLayoutVars>
          <dgm:chMax val="0"/>
          <dgm:chPref val="0"/>
        </dgm:presLayoutVars>
      </dgm:prSet>
      <dgm:spPr/>
    </dgm:pt>
    <dgm:pt modelId="{B005A454-87F0-4728-BAB8-E07C6117E7A1}" type="pres">
      <dgm:prSet presAssocID="{F054106E-F9AA-4E7D-93A1-578BB842D0EF}" presName="sibTrans" presStyleCnt="0"/>
      <dgm:spPr/>
    </dgm:pt>
    <dgm:pt modelId="{1C3D57F2-41E2-41B7-9467-1A8240529C05}" type="pres">
      <dgm:prSet presAssocID="{5EB19087-8288-45DC-A7F6-6D630AB29F43}" presName="compNode" presStyleCnt="0"/>
      <dgm:spPr/>
    </dgm:pt>
    <dgm:pt modelId="{702255CA-FC66-4BDA-98BD-D2F98BDA1D3E}" type="pres">
      <dgm:prSet presAssocID="{5EB19087-8288-45DC-A7F6-6D630AB29F43}" presName="bgRect" presStyleLbl="bgShp" presStyleIdx="1" presStyleCnt="5"/>
      <dgm:spPr>
        <a:solidFill>
          <a:schemeClr val="bg2"/>
        </a:solidFill>
      </dgm:spPr>
    </dgm:pt>
    <dgm:pt modelId="{D87DCF04-34F0-4175-B989-B89A2E55115C}" type="pres">
      <dgm:prSet presAssocID="{5EB19087-8288-45DC-A7F6-6D630AB29F4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Envelope"/>
        </a:ext>
      </dgm:extLst>
    </dgm:pt>
    <dgm:pt modelId="{0E265485-C43D-47A7-BC4F-731B03203AEB}" type="pres">
      <dgm:prSet presAssocID="{5EB19087-8288-45DC-A7F6-6D630AB29F43}" presName="spaceRect" presStyleCnt="0"/>
      <dgm:spPr/>
    </dgm:pt>
    <dgm:pt modelId="{B7B1E549-664C-4E1F-BE36-366070912A91}" type="pres">
      <dgm:prSet presAssocID="{5EB19087-8288-45DC-A7F6-6D630AB29F43}" presName="parTx" presStyleLbl="revTx" presStyleIdx="1" presStyleCnt="5">
        <dgm:presLayoutVars>
          <dgm:chMax val="0"/>
          <dgm:chPref val="0"/>
        </dgm:presLayoutVars>
      </dgm:prSet>
      <dgm:spPr/>
    </dgm:pt>
    <dgm:pt modelId="{1C354522-A240-4A01-AC9A-39185BBC4B64}" type="pres">
      <dgm:prSet presAssocID="{59B9FC1F-590E-40C2-97CB-A6BE0661FF1B}" presName="sibTrans" presStyleCnt="0"/>
      <dgm:spPr/>
    </dgm:pt>
    <dgm:pt modelId="{ABDD7F41-ECFD-48D8-AB6E-13F5ECEE2CC7}" type="pres">
      <dgm:prSet presAssocID="{6B5833A6-718D-425F-A5AB-D5E9CC33E198}" presName="compNode" presStyleCnt="0"/>
      <dgm:spPr/>
    </dgm:pt>
    <dgm:pt modelId="{2666646C-1213-4ADA-BBB0-69FC3199E849}" type="pres">
      <dgm:prSet presAssocID="{6B5833A6-718D-425F-A5AB-D5E9CC33E198}" presName="bgRect" presStyleLbl="bgShp" presStyleIdx="2" presStyleCnt="5"/>
      <dgm:spPr>
        <a:solidFill>
          <a:schemeClr val="bg2"/>
        </a:solidFill>
      </dgm:spPr>
    </dgm:pt>
    <dgm:pt modelId="{46CBFDF3-AAC0-4DF2-990E-4C1613CD609A}" type="pres">
      <dgm:prSet presAssocID="{6B5833A6-718D-425F-A5AB-D5E9CC33E19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B554D953-544A-45AC-A171-4D8678C56D80}" type="pres">
      <dgm:prSet presAssocID="{6B5833A6-718D-425F-A5AB-D5E9CC33E198}" presName="spaceRect" presStyleCnt="0"/>
      <dgm:spPr/>
    </dgm:pt>
    <dgm:pt modelId="{FE85BC1A-91BA-4D09-B147-F0376A8956CB}" type="pres">
      <dgm:prSet presAssocID="{6B5833A6-718D-425F-A5AB-D5E9CC33E198}" presName="parTx" presStyleLbl="revTx" presStyleIdx="2" presStyleCnt="5">
        <dgm:presLayoutVars>
          <dgm:chMax val="0"/>
          <dgm:chPref val="0"/>
        </dgm:presLayoutVars>
      </dgm:prSet>
      <dgm:spPr/>
    </dgm:pt>
    <dgm:pt modelId="{B828F2B9-7F25-4F87-A8BE-3B595981BE38}" type="pres">
      <dgm:prSet presAssocID="{85731AFC-7CEE-4D44-A1BD-3E085E7496C0}" presName="sibTrans" presStyleCnt="0"/>
      <dgm:spPr/>
    </dgm:pt>
    <dgm:pt modelId="{5006AE35-12BC-4105-A4DE-60E7197131BD}" type="pres">
      <dgm:prSet presAssocID="{A83FC203-2AC8-47ED-BD87-A2D6BE8514B4}" presName="compNode" presStyleCnt="0"/>
      <dgm:spPr/>
    </dgm:pt>
    <dgm:pt modelId="{A284595A-3733-44B3-ADC4-9D07E4F6F09D}" type="pres">
      <dgm:prSet presAssocID="{A83FC203-2AC8-47ED-BD87-A2D6BE8514B4}" presName="bgRect" presStyleLbl="bgShp" presStyleIdx="3" presStyleCnt="5"/>
      <dgm:spPr/>
    </dgm:pt>
    <dgm:pt modelId="{D45B696C-8D18-447B-BE75-1BE1F26DB327}" type="pres">
      <dgm:prSet presAssocID="{A83FC203-2AC8-47ED-BD87-A2D6BE8514B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CB093540-4867-4B34-8DD7-6AD40520424B}" type="pres">
      <dgm:prSet presAssocID="{A83FC203-2AC8-47ED-BD87-A2D6BE8514B4}" presName="spaceRect" presStyleCnt="0"/>
      <dgm:spPr/>
    </dgm:pt>
    <dgm:pt modelId="{A736FF69-3CEC-4785-8B5A-BBD4DFB79915}" type="pres">
      <dgm:prSet presAssocID="{A83FC203-2AC8-47ED-BD87-A2D6BE8514B4}" presName="parTx" presStyleLbl="revTx" presStyleIdx="3" presStyleCnt="5">
        <dgm:presLayoutVars>
          <dgm:chMax val="0"/>
          <dgm:chPref val="0"/>
        </dgm:presLayoutVars>
      </dgm:prSet>
      <dgm:spPr/>
    </dgm:pt>
    <dgm:pt modelId="{4B13DFF0-755A-4D5D-A090-6FBEB8E72AB3}" type="pres">
      <dgm:prSet presAssocID="{5149ED47-3B54-4DDA-88F9-32816F726D02}" presName="sibTrans" presStyleCnt="0"/>
      <dgm:spPr/>
    </dgm:pt>
    <dgm:pt modelId="{50D4B901-7BE2-480C-9CC3-46BBC5BC95A8}" type="pres">
      <dgm:prSet presAssocID="{2F605AA2-190C-4352-A57B-353775910819}" presName="compNode" presStyleCnt="0"/>
      <dgm:spPr/>
    </dgm:pt>
    <dgm:pt modelId="{63499EBC-B32C-460E-BB62-9D269EB639E3}" type="pres">
      <dgm:prSet presAssocID="{2F605AA2-190C-4352-A57B-353775910819}" presName="bgRect" presStyleLbl="bgShp" presStyleIdx="4" presStyleCnt="5"/>
      <dgm:spPr/>
    </dgm:pt>
    <dgm:pt modelId="{1D47D897-C740-4C1D-81EB-96DB0FB8D6E4}" type="pres">
      <dgm:prSet presAssocID="{2F605AA2-190C-4352-A57B-3537759108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1282A688-A91E-4179-9800-348C42D43C61}" type="pres">
      <dgm:prSet presAssocID="{2F605AA2-190C-4352-A57B-353775910819}" presName="spaceRect" presStyleCnt="0"/>
      <dgm:spPr/>
    </dgm:pt>
    <dgm:pt modelId="{B53921E0-6BFC-491A-BD01-D0F3715F097C}" type="pres">
      <dgm:prSet presAssocID="{2F605AA2-190C-4352-A57B-353775910819}" presName="parTx" presStyleLbl="revTx" presStyleIdx="4" presStyleCnt="5">
        <dgm:presLayoutVars>
          <dgm:chMax val="0"/>
          <dgm:chPref val="0"/>
        </dgm:presLayoutVars>
      </dgm:prSet>
      <dgm:spPr/>
    </dgm:pt>
  </dgm:ptLst>
  <dgm:cxnLst>
    <dgm:cxn modelId="{B35BF113-1853-4323-AA99-2A4BD57965EE}" type="presOf" srcId="{5EB19087-8288-45DC-A7F6-6D630AB29F43}" destId="{B7B1E549-664C-4E1F-BE36-366070912A91}" srcOrd="0" destOrd="0" presId="urn:microsoft.com/office/officeart/2018/2/layout/IconVerticalSolidList"/>
    <dgm:cxn modelId="{41103F23-FCC9-4150-824A-D5E42054945B}" type="presOf" srcId="{2F605AA2-190C-4352-A57B-353775910819}" destId="{B53921E0-6BFC-491A-BD01-D0F3715F097C}" srcOrd="0" destOrd="0" presId="urn:microsoft.com/office/officeart/2018/2/layout/IconVerticalSolidList"/>
    <dgm:cxn modelId="{8D39F664-8AE7-4BD7-90A7-CEB8A8096359}" type="presOf" srcId="{245077FA-6DDD-4908-9CB6-349D78B1D566}" destId="{80A5D9A9-5925-4981-A845-DFEBAB752F24}" srcOrd="0" destOrd="0" presId="urn:microsoft.com/office/officeart/2018/2/layout/IconVerticalSolidList"/>
    <dgm:cxn modelId="{D4544248-1CF7-408D-849D-574233E83E32}" type="presOf" srcId="{6B5833A6-718D-425F-A5AB-D5E9CC33E198}" destId="{FE85BC1A-91BA-4D09-B147-F0376A8956CB}" srcOrd="0" destOrd="0" presId="urn:microsoft.com/office/officeart/2018/2/layout/IconVerticalSolidList"/>
    <dgm:cxn modelId="{C19E3075-EAED-4D4E-84F3-21B2C6ED1A6B}" type="presOf" srcId="{A83FC203-2AC8-47ED-BD87-A2D6BE8514B4}" destId="{A736FF69-3CEC-4785-8B5A-BBD4DFB79915}" srcOrd="0" destOrd="0" presId="urn:microsoft.com/office/officeart/2018/2/layout/IconVerticalSolidList"/>
    <dgm:cxn modelId="{184C347C-9D59-4C31-8F51-55B4AAACEF18}" srcId="{245077FA-6DDD-4908-9CB6-349D78B1D566}" destId="{6B5833A6-718D-425F-A5AB-D5E9CC33E198}" srcOrd="2" destOrd="0" parTransId="{2BCA79AC-03CF-49EE-8E5A-440E2E4D9B17}" sibTransId="{85731AFC-7CEE-4D44-A1BD-3E085E7496C0}"/>
    <dgm:cxn modelId="{911FB380-3E2B-4FD9-9A1D-F310D4261958}" srcId="{245077FA-6DDD-4908-9CB6-349D78B1D566}" destId="{5EB19087-8288-45DC-A7F6-6D630AB29F43}" srcOrd="1" destOrd="0" parTransId="{1137BFFF-33BA-4D92-8E28-BC945C1622EC}" sibTransId="{59B9FC1F-590E-40C2-97CB-A6BE0661FF1B}"/>
    <dgm:cxn modelId="{8C34909B-E223-4970-B198-8EEC32219B3D}" type="presOf" srcId="{7A1132C0-1C3E-40F2-8B6E-ED4462954099}" destId="{E96BC395-039E-4C04-8E33-BE7C8BE854A4}" srcOrd="0" destOrd="0" presId="urn:microsoft.com/office/officeart/2018/2/layout/IconVerticalSolidList"/>
    <dgm:cxn modelId="{D5A6C5B7-E409-4F15-BF89-A9D2AF18D69B}" srcId="{245077FA-6DDD-4908-9CB6-349D78B1D566}" destId="{A83FC203-2AC8-47ED-BD87-A2D6BE8514B4}" srcOrd="3" destOrd="0" parTransId="{535CC87A-5C4B-4CDC-A179-D844FDF219BE}" sibTransId="{5149ED47-3B54-4DDA-88F9-32816F726D02}"/>
    <dgm:cxn modelId="{085DC8BC-CE09-439C-949F-679E59762DBB}" srcId="{245077FA-6DDD-4908-9CB6-349D78B1D566}" destId="{7A1132C0-1C3E-40F2-8B6E-ED4462954099}" srcOrd="0" destOrd="0" parTransId="{1066F523-5CFB-4024-A53A-9D9DF21FCC9E}" sibTransId="{F054106E-F9AA-4E7D-93A1-578BB842D0EF}"/>
    <dgm:cxn modelId="{8E3664EA-CA24-4C24-8DF5-1528F2F2FC97}" srcId="{245077FA-6DDD-4908-9CB6-349D78B1D566}" destId="{2F605AA2-190C-4352-A57B-353775910819}" srcOrd="4" destOrd="0" parTransId="{892D4F1D-D1FF-474C-A178-591676A19017}" sibTransId="{9D87B9DB-9EBD-420E-85E8-5585860A3CF9}"/>
    <dgm:cxn modelId="{FE04D4A7-ABF0-404E-A009-3D8FB7E0F8E9}" type="presParOf" srcId="{80A5D9A9-5925-4981-A845-DFEBAB752F24}" destId="{7B140D53-5416-4FC5-B3EF-7E38FD9762B4}" srcOrd="0" destOrd="0" presId="urn:microsoft.com/office/officeart/2018/2/layout/IconVerticalSolidList"/>
    <dgm:cxn modelId="{744DE314-1866-44AD-AE67-AD241F01C05E}" type="presParOf" srcId="{7B140D53-5416-4FC5-B3EF-7E38FD9762B4}" destId="{A94037F7-923B-482B-B619-BBEAB6A84FC5}" srcOrd="0" destOrd="0" presId="urn:microsoft.com/office/officeart/2018/2/layout/IconVerticalSolidList"/>
    <dgm:cxn modelId="{9352D504-B7D0-4862-BA4D-EF239EB35DFD}" type="presParOf" srcId="{7B140D53-5416-4FC5-B3EF-7E38FD9762B4}" destId="{20B5FF59-5E19-4964-A601-77DC8F965414}" srcOrd="1" destOrd="0" presId="urn:microsoft.com/office/officeart/2018/2/layout/IconVerticalSolidList"/>
    <dgm:cxn modelId="{10902AC5-07EE-4B8C-95F7-3D82A7FE39B7}" type="presParOf" srcId="{7B140D53-5416-4FC5-B3EF-7E38FD9762B4}" destId="{99585C0C-7707-47D4-AB21-47A12D7D3BD3}" srcOrd="2" destOrd="0" presId="urn:microsoft.com/office/officeart/2018/2/layout/IconVerticalSolidList"/>
    <dgm:cxn modelId="{46BECB63-7B92-4237-8912-2DA05909B430}" type="presParOf" srcId="{7B140D53-5416-4FC5-B3EF-7E38FD9762B4}" destId="{E96BC395-039E-4C04-8E33-BE7C8BE854A4}" srcOrd="3" destOrd="0" presId="urn:microsoft.com/office/officeart/2018/2/layout/IconVerticalSolidList"/>
    <dgm:cxn modelId="{F6661064-4C7C-482D-931A-1143617B1C59}" type="presParOf" srcId="{80A5D9A9-5925-4981-A845-DFEBAB752F24}" destId="{B005A454-87F0-4728-BAB8-E07C6117E7A1}" srcOrd="1" destOrd="0" presId="urn:microsoft.com/office/officeart/2018/2/layout/IconVerticalSolidList"/>
    <dgm:cxn modelId="{0DF9EAC0-BFF3-47AE-B478-EEA1B5F802F9}" type="presParOf" srcId="{80A5D9A9-5925-4981-A845-DFEBAB752F24}" destId="{1C3D57F2-41E2-41B7-9467-1A8240529C05}" srcOrd="2" destOrd="0" presId="urn:microsoft.com/office/officeart/2018/2/layout/IconVerticalSolidList"/>
    <dgm:cxn modelId="{0788770E-5A49-487C-B76C-227B477CD092}" type="presParOf" srcId="{1C3D57F2-41E2-41B7-9467-1A8240529C05}" destId="{702255CA-FC66-4BDA-98BD-D2F98BDA1D3E}" srcOrd="0" destOrd="0" presId="urn:microsoft.com/office/officeart/2018/2/layout/IconVerticalSolidList"/>
    <dgm:cxn modelId="{EF82D418-84DC-4D65-9212-AA9572E70CE3}" type="presParOf" srcId="{1C3D57F2-41E2-41B7-9467-1A8240529C05}" destId="{D87DCF04-34F0-4175-B989-B89A2E55115C}" srcOrd="1" destOrd="0" presId="urn:microsoft.com/office/officeart/2018/2/layout/IconVerticalSolidList"/>
    <dgm:cxn modelId="{09DF7D91-B806-4D81-93A9-6D836104E876}" type="presParOf" srcId="{1C3D57F2-41E2-41B7-9467-1A8240529C05}" destId="{0E265485-C43D-47A7-BC4F-731B03203AEB}" srcOrd="2" destOrd="0" presId="urn:microsoft.com/office/officeart/2018/2/layout/IconVerticalSolidList"/>
    <dgm:cxn modelId="{A500D3B4-C5ED-4D14-96B5-7F863BC35724}" type="presParOf" srcId="{1C3D57F2-41E2-41B7-9467-1A8240529C05}" destId="{B7B1E549-664C-4E1F-BE36-366070912A91}" srcOrd="3" destOrd="0" presId="urn:microsoft.com/office/officeart/2018/2/layout/IconVerticalSolidList"/>
    <dgm:cxn modelId="{B47E30C9-6AD2-4C79-B69B-50DFA3274B21}" type="presParOf" srcId="{80A5D9A9-5925-4981-A845-DFEBAB752F24}" destId="{1C354522-A240-4A01-AC9A-39185BBC4B64}" srcOrd="3" destOrd="0" presId="urn:microsoft.com/office/officeart/2018/2/layout/IconVerticalSolidList"/>
    <dgm:cxn modelId="{281D3913-6EE7-415F-B032-3EBEE1923622}" type="presParOf" srcId="{80A5D9A9-5925-4981-A845-DFEBAB752F24}" destId="{ABDD7F41-ECFD-48D8-AB6E-13F5ECEE2CC7}" srcOrd="4" destOrd="0" presId="urn:microsoft.com/office/officeart/2018/2/layout/IconVerticalSolidList"/>
    <dgm:cxn modelId="{12A91DA0-8F44-4EA7-924D-6BECC04E7DAB}" type="presParOf" srcId="{ABDD7F41-ECFD-48D8-AB6E-13F5ECEE2CC7}" destId="{2666646C-1213-4ADA-BBB0-69FC3199E849}" srcOrd="0" destOrd="0" presId="urn:microsoft.com/office/officeart/2018/2/layout/IconVerticalSolidList"/>
    <dgm:cxn modelId="{61B1A1B5-D5E4-4FF5-A8D8-475F85AC8B5F}" type="presParOf" srcId="{ABDD7F41-ECFD-48D8-AB6E-13F5ECEE2CC7}" destId="{46CBFDF3-AAC0-4DF2-990E-4C1613CD609A}" srcOrd="1" destOrd="0" presId="urn:microsoft.com/office/officeart/2018/2/layout/IconVerticalSolidList"/>
    <dgm:cxn modelId="{08EDD28E-36BF-499F-BE0F-7B1886A10B65}" type="presParOf" srcId="{ABDD7F41-ECFD-48D8-AB6E-13F5ECEE2CC7}" destId="{B554D953-544A-45AC-A171-4D8678C56D80}" srcOrd="2" destOrd="0" presId="urn:microsoft.com/office/officeart/2018/2/layout/IconVerticalSolidList"/>
    <dgm:cxn modelId="{FEE587C8-9A71-4A8A-A78D-A5AB9C85B23A}" type="presParOf" srcId="{ABDD7F41-ECFD-48D8-AB6E-13F5ECEE2CC7}" destId="{FE85BC1A-91BA-4D09-B147-F0376A8956CB}" srcOrd="3" destOrd="0" presId="urn:microsoft.com/office/officeart/2018/2/layout/IconVerticalSolidList"/>
    <dgm:cxn modelId="{6A050091-FD09-45F1-8F7D-C171A3E514BA}" type="presParOf" srcId="{80A5D9A9-5925-4981-A845-DFEBAB752F24}" destId="{B828F2B9-7F25-4F87-A8BE-3B595981BE38}" srcOrd="5" destOrd="0" presId="urn:microsoft.com/office/officeart/2018/2/layout/IconVerticalSolidList"/>
    <dgm:cxn modelId="{055C8790-E875-40BB-B751-7E3C88766D75}" type="presParOf" srcId="{80A5D9A9-5925-4981-A845-DFEBAB752F24}" destId="{5006AE35-12BC-4105-A4DE-60E7197131BD}" srcOrd="6" destOrd="0" presId="urn:microsoft.com/office/officeart/2018/2/layout/IconVerticalSolidList"/>
    <dgm:cxn modelId="{FBEF7C5E-E929-40DC-90D8-3A26248D5DA5}" type="presParOf" srcId="{5006AE35-12BC-4105-A4DE-60E7197131BD}" destId="{A284595A-3733-44B3-ADC4-9D07E4F6F09D}" srcOrd="0" destOrd="0" presId="urn:microsoft.com/office/officeart/2018/2/layout/IconVerticalSolidList"/>
    <dgm:cxn modelId="{278E9CD9-7AD2-4486-A40E-A5C2E07AE13A}" type="presParOf" srcId="{5006AE35-12BC-4105-A4DE-60E7197131BD}" destId="{D45B696C-8D18-447B-BE75-1BE1F26DB327}" srcOrd="1" destOrd="0" presId="urn:microsoft.com/office/officeart/2018/2/layout/IconVerticalSolidList"/>
    <dgm:cxn modelId="{7ACB27C2-3F74-4F86-A36C-178CD580DA2A}" type="presParOf" srcId="{5006AE35-12BC-4105-A4DE-60E7197131BD}" destId="{CB093540-4867-4B34-8DD7-6AD40520424B}" srcOrd="2" destOrd="0" presId="urn:microsoft.com/office/officeart/2018/2/layout/IconVerticalSolidList"/>
    <dgm:cxn modelId="{8D4E009C-63AA-4314-A842-6EEA97FEF36C}" type="presParOf" srcId="{5006AE35-12BC-4105-A4DE-60E7197131BD}" destId="{A736FF69-3CEC-4785-8B5A-BBD4DFB79915}" srcOrd="3" destOrd="0" presId="urn:microsoft.com/office/officeart/2018/2/layout/IconVerticalSolidList"/>
    <dgm:cxn modelId="{156E22C3-181F-4383-94D7-77B9C4C0DC51}" type="presParOf" srcId="{80A5D9A9-5925-4981-A845-DFEBAB752F24}" destId="{4B13DFF0-755A-4D5D-A090-6FBEB8E72AB3}" srcOrd="7" destOrd="0" presId="urn:microsoft.com/office/officeart/2018/2/layout/IconVerticalSolidList"/>
    <dgm:cxn modelId="{0C88B7BF-CC4F-442D-875B-0D8C6226A6D4}" type="presParOf" srcId="{80A5D9A9-5925-4981-A845-DFEBAB752F24}" destId="{50D4B901-7BE2-480C-9CC3-46BBC5BC95A8}" srcOrd="8" destOrd="0" presId="urn:microsoft.com/office/officeart/2018/2/layout/IconVerticalSolidList"/>
    <dgm:cxn modelId="{5A2EC688-357E-4E4A-954A-D670E3D98DC6}" type="presParOf" srcId="{50D4B901-7BE2-480C-9CC3-46BBC5BC95A8}" destId="{63499EBC-B32C-460E-BB62-9D269EB639E3}" srcOrd="0" destOrd="0" presId="urn:microsoft.com/office/officeart/2018/2/layout/IconVerticalSolidList"/>
    <dgm:cxn modelId="{2EC2F8C6-F8D9-4C2D-B77F-963FC7FB7838}" type="presParOf" srcId="{50D4B901-7BE2-480C-9CC3-46BBC5BC95A8}" destId="{1D47D897-C740-4C1D-81EB-96DB0FB8D6E4}" srcOrd="1" destOrd="0" presId="urn:microsoft.com/office/officeart/2018/2/layout/IconVerticalSolidList"/>
    <dgm:cxn modelId="{C8FF66BB-A7C2-41E6-8086-6BF04EC3AC88}" type="presParOf" srcId="{50D4B901-7BE2-480C-9CC3-46BBC5BC95A8}" destId="{1282A688-A91E-4179-9800-348C42D43C61}" srcOrd="2" destOrd="0" presId="urn:microsoft.com/office/officeart/2018/2/layout/IconVerticalSolidList"/>
    <dgm:cxn modelId="{15C0F3B1-5F76-4DB3-B79F-D9A35FAA29B6}" type="presParOf" srcId="{50D4B901-7BE2-480C-9CC3-46BBC5BC95A8}" destId="{B53921E0-6BFC-491A-BD01-D0F3715F09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037F7-923B-482B-B619-BBEAB6A84FC5}">
      <dsp:nvSpPr>
        <dsp:cNvPr id="0" name=""/>
        <dsp:cNvSpPr/>
      </dsp:nvSpPr>
      <dsp:spPr>
        <a:xfrm>
          <a:off x="0" y="5134"/>
          <a:ext cx="9404352" cy="566517"/>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20B5FF59-5E19-4964-A601-77DC8F965414}">
      <dsp:nvSpPr>
        <dsp:cNvPr id="0" name=""/>
        <dsp:cNvSpPr/>
      </dsp:nvSpPr>
      <dsp:spPr>
        <a:xfrm>
          <a:off x="171371" y="132600"/>
          <a:ext cx="311889" cy="3115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6BC395-039E-4C04-8E33-BE7C8BE854A4}">
      <dsp:nvSpPr>
        <dsp:cNvPr id="0" name=""/>
        <dsp:cNvSpPr/>
      </dsp:nvSpPr>
      <dsp:spPr>
        <a:xfrm>
          <a:off x="654632" y="5134"/>
          <a:ext cx="8690905" cy="67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98" tIns="71198" rIns="71198" bIns="71198" numCol="1" spcCol="1270" anchor="ctr" anchorCtr="0">
          <a:noAutofit/>
        </a:bodyPr>
        <a:lstStyle/>
        <a:p>
          <a:pPr marL="0" lvl="0" indent="0" algn="l" defTabSz="889000">
            <a:lnSpc>
              <a:spcPct val="100000"/>
            </a:lnSpc>
            <a:spcBef>
              <a:spcPct val="0"/>
            </a:spcBef>
            <a:spcAft>
              <a:spcPct val="35000"/>
            </a:spcAft>
            <a:buNone/>
          </a:pPr>
          <a:r>
            <a:rPr lang="en-GB" sz="2000" kern="1200" dirty="0">
              <a:solidFill>
                <a:schemeClr val="bg1"/>
              </a:solidFill>
              <a:latin typeface="Calibri" panose="020F0502020204030204" pitchFamily="34" charset="0"/>
              <a:ea typeface="Calibri" panose="020F0502020204030204" pitchFamily="34" charset="0"/>
              <a:cs typeface="Calibri" panose="020F0502020204030204" pitchFamily="34" charset="0"/>
            </a:rPr>
            <a:t>Developed the database schema for Oracle 11g to store ticket and user information.</a:t>
          </a:r>
          <a:endParaRPr lang="en-US" sz="20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654632" y="5134"/>
        <a:ext cx="8690905" cy="672739"/>
      </dsp:txXfrm>
    </dsp:sp>
    <dsp:sp modelId="{702255CA-FC66-4BDA-98BD-D2F98BDA1D3E}">
      <dsp:nvSpPr>
        <dsp:cNvPr id="0" name=""/>
        <dsp:cNvSpPr/>
      </dsp:nvSpPr>
      <dsp:spPr>
        <a:xfrm>
          <a:off x="0" y="846058"/>
          <a:ext cx="9404352" cy="566517"/>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D87DCF04-34F0-4175-B989-B89A2E55115C}">
      <dsp:nvSpPr>
        <dsp:cNvPr id="0" name=""/>
        <dsp:cNvSpPr/>
      </dsp:nvSpPr>
      <dsp:spPr>
        <a:xfrm>
          <a:off x="171371" y="973525"/>
          <a:ext cx="311889" cy="3115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B1E549-664C-4E1F-BE36-366070912A91}">
      <dsp:nvSpPr>
        <dsp:cNvPr id="0" name=""/>
        <dsp:cNvSpPr/>
      </dsp:nvSpPr>
      <dsp:spPr>
        <a:xfrm>
          <a:off x="654632" y="846058"/>
          <a:ext cx="8690905" cy="67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98" tIns="71198" rIns="71198" bIns="71198" numCol="1" spcCol="1270" anchor="ctr" anchorCtr="0">
          <a:noAutofit/>
        </a:bodyPr>
        <a:lstStyle/>
        <a:p>
          <a:pPr marL="0" lvl="0" indent="0" algn="l" defTabSz="889000">
            <a:lnSpc>
              <a:spcPct val="100000"/>
            </a:lnSpc>
            <a:spcBef>
              <a:spcPct val="0"/>
            </a:spcBef>
            <a:spcAft>
              <a:spcPct val="35000"/>
            </a:spcAft>
            <a:buNone/>
          </a:pPr>
          <a:r>
            <a:rPr lang="en-GB" sz="20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Identified the entities (e.g., tickets, users, transactions) and their attributes.</a:t>
          </a:r>
          <a:endParaRPr lang="en-US" sz="20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654632" y="846058"/>
        <a:ext cx="8690905" cy="672739"/>
      </dsp:txXfrm>
    </dsp:sp>
    <dsp:sp modelId="{2666646C-1213-4ADA-BBB0-69FC3199E849}">
      <dsp:nvSpPr>
        <dsp:cNvPr id="0" name=""/>
        <dsp:cNvSpPr/>
      </dsp:nvSpPr>
      <dsp:spPr>
        <a:xfrm>
          <a:off x="0" y="1686983"/>
          <a:ext cx="9404352" cy="566517"/>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46CBFDF3-AAC0-4DF2-990E-4C1613CD609A}">
      <dsp:nvSpPr>
        <dsp:cNvPr id="0" name=""/>
        <dsp:cNvSpPr/>
      </dsp:nvSpPr>
      <dsp:spPr>
        <a:xfrm>
          <a:off x="171371" y="1814449"/>
          <a:ext cx="311889" cy="3115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85BC1A-91BA-4D09-B147-F0376A8956CB}">
      <dsp:nvSpPr>
        <dsp:cNvPr id="0" name=""/>
        <dsp:cNvSpPr/>
      </dsp:nvSpPr>
      <dsp:spPr>
        <a:xfrm>
          <a:off x="654632" y="1686983"/>
          <a:ext cx="8690905" cy="67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98" tIns="71198" rIns="71198" bIns="71198" numCol="1" spcCol="1270" anchor="ctr" anchorCtr="0">
          <a:noAutofit/>
        </a:bodyPr>
        <a:lstStyle/>
        <a:p>
          <a:pPr marL="0" lvl="0" indent="0" algn="l" defTabSz="889000">
            <a:lnSpc>
              <a:spcPct val="100000"/>
            </a:lnSpc>
            <a:spcBef>
              <a:spcPct val="0"/>
            </a:spcBef>
            <a:spcAft>
              <a:spcPct val="35000"/>
            </a:spcAft>
            <a:buNone/>
          </a:pPr>
          <a:r>
            <a:rPr lang="en-GB" sz="2000" kern="1200" dirty="0">
              <a:solidFill>
                <a:schemeClr val="bg1"/>
              </a:solidFill>
              <a:latin typeface="Calibri" panose="020F0502020204030204" pitchFamily="34" charset="0"/>
              <a:ea typeface="Calibri" panose="020F0502020204030204" pitchFamily="34" charset="0"/>
              <a:cs typeface="Calibri" panose="020F0502020204030204" pitchFamily="34" charset="0"/>
            </a:rPr>
            <a:t>Defined the relationships between entities.</a:t>
          </a:r>
          <a:endParaRPr lang="en-US" sz="20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654632" y="1686983"/>
        <a:ext cx="8690905" cy="672739"/>
      </dsp:txXfrm>
    </dsp:sp>
    <dsp:sp modelId="{A284595A-3733-44B3-ADC4-9D07E4F6F09D}">
      <dsp:nvSpPr>
        <dsp:cNvPr id="0" name=""/>
        <dsp:cNvSpPr/>
      </dsp:nvSpPr>
      <dsp:spPr>
        <a:xfrm>
          <a:off x="0" y="2527907"/>
          <a:ext cx="9404352" cy="566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B696C-8D18-447B-BE75-1BE1F26DB327}">
      <dsp:nvSpPr>
        <dsp:cNvPr id="0" name=""/>
        <dsp:cNvSpPr/>
      </dsp:nvSpPr>
      <dsp:spPr>
        <a:xfrm>
          <a:off x="171371" y="2655374"/>
          <a:ext cx="311889" cy="3115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36FF69-3CEC-4785-8B5A-BBD4DFB79915}">
      <dsp:nvSpPr>
        <dsp:cNvPr id="0" name=""/>
        <dsp:cNvSpPr/>
      </dsp:nvSpPr>
      <dsp:spPr>
        <a:xfrm>
          <a:off x="654632" y="2527907"/>
          <a:ext cx="8690905" cy="672739"/>
        </a:xfrm>
        <a:prstGeom prst="rect">
          <a:avLst/>
        </a:prstGeom>
        <a:solidFill>
          <a:schemeClr val="bg2"/>
        </a:solidFill>
        <a:ln>
          <a:noFill/>
        </a:ln>
        <a:effectLst/>
      </dsp:spPr>
      <dsp:style>
        <a:lnRef idx="0">
          <a:scrgbClr r="0" g="0" b="0"/>
        </a:lnRef>
        <a:fillRef idx="0">
          <a:scrgbClr r="0" g="0" b="0"/>
        </a:fillRef>
        <a:effectRef idx="0">
          <a:scrgbClr r="0" g="0" b="0"/>
        </a:effectRef>
        <a:fontRef idx="minor"/>
      </dsp:style>
      <dsp:txBody>
        <a:bodyPr spcFirstLastPara="0" vert="horz" wrap="square" lIns="71198" tIns="71198" rIns="71198" bIns="71198" numCol="1" spcCol="1270" anchor="ctr" anchorCtr="0">
          <a:noAutofit/>
        </a:bodyPr>
        <a:lstStyle/>
        <a:p>
          <a:pPr marL="0" lvl="0" indent="0" algn="l" defTabSz="889000">
            <a:lnSpc>
              <a:spcPct val="100000"/>
            </a:lnSpc>
            <a:spcBef>
              <a:spcPct val="0"/>
            </a:spcBef>
            <a:spcAft>
              <a:spcPct val="35000"/>
            </a:spcAft>
            <a:buNone/>
          </a:pPr>
          <a:r>
            <a:rPr lang="en-GB" sz="2000" kern="1200" dirty="0">
              <a:solidFill>
                <a:schemeClr val="bg1"/>
              </a:solidFill>
              <a:latin typeface="Calibri" panose="020F0502020204030204" pitchFamily="34" charset="0"/>
              <a:ea typeface="Calibri" panose="020F0502020204030204" pitchFamily="34" charset="0"/>
              <a:cs typeface="Calibri" panose="020F0502020204030204" pitchFamily="34" charset="0"/>
            </a:rPr>
            <a:t>Designed the user interfaces for the passenger and system online interface using JSP and HTML</a:t>
          </a:r>
          <a:endParaRPr lang="en-US" sz="20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654632" y="2527907"/>
        <a:ext cx="8690905" cy="672739"/>
      </dsp:txXfrm>
    </dsp:sp>
    <dsp:sp modelId="{63499EBC-B32C-460E-BB62-9D269EB639E3}">
      <dsp:nvSpPr>
        <dsp:cNvPr id="0" name=""/>
        <dsp:cNvSpPr/>
      </dsp:nvSpPr>
      <dsp:spPr>
        <a:xfrm>
          <a:off x="0" y="3368832"/>
          <a:ext cx="9404352" cy="5665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7D897-C740-4C1D-81EB-96DB0FB8D6E4}">
      <dsp:nvSpPr>
        <dsp:cNvPr id="0" name=""/>
        <dsp:cNvSpPr/>
      </dsp:nvSpPr>
      <dsp:spPr>
        <a:xfrm>
          <a:off x="171371" y="3496298"/>
          <a:ext cx="311889" cy="3115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3921E0-6BFC-491A-BD01-D0F3715F097C}">
      <dsp:nvSpPr>
        <dsp:cNvPr id="0" name=""/>
        <dsp:cNvSpPr/>
      </dsp:nvSpPr>
      <dsp:spPr>
        <a:xfrm>
          <a:off x="654632" y="3368832"/>
          <a:ext cx="8690905" cy="672739"/>
        </a:xfrm>
        <a:prstGeom prst="rect">
          <a:avLst/>
        </a:prstGeom>
        <a:solidFill>
          <a:schemeClr val="bg2"/>
        </a:solidFill>
        <a:ln>
          <a:noFill/>
        </a:ln>
        <a:effectLst/>
      </dsp:spPr>
      <dsp:style>
        <a:lnRef idx="0">
          <a:scrgbClr r="0" g="0" b="0"/>
        </a:lnRef>
        <a:fillRef idx="0">
          <a:scrgbClr r="0" g="0" b="0"/>
        </a:fillRef>
        <a:effectRef idx="0">
          <a:scrgbClr r="0" g="0" b="0"/>
        </a:effectRef>
        <a:fontRef idx="minor"/>
      </dsp:style>
      <dsp:txBody>
        <a:bodyPr spcFirstLastPara="0" vert="horz" wrap="square" lIns="71198" tIns="71198" rIns="71198" bIns="71198" numCol="1" spcCol="1270" anchor="ctr" anchorCtr="0">
          <a:noAutofit/>
        </a:bodyPr>
        <a:lstStyle/>
        <a:p>
          <a:pPr marL="0" lvl="0" indent="0" algn="l" defTabSz="889000">
            <a:lnSpc>
              <a:spcPct val="100000"/>
            </a:lnSpc>
            <a:spcBef>
              <a:spcPct val="0"/>
            </a:spcBef>
            <a:spcAft>
              <a:spcPct val="35000"/>
            </a:spcAft>
            <a:buNone/>
          </a:pPr>
          <a:r>
            <a:rPr lang="en-GB" sz="2000" kern="1200" dirty="0">
              <a:solidFill>
                <a:schemeClr val="bg1"/>
              </a:solidFill>
              <a:latin typeface="Calibri" panose="020F0502020204030204" pitchFamily="34" charset="0"/>
              <a:ea typeface="Calibri" panose="020F0502020204030204" pitchFamily="34" charset="0"/>
              <a:cs typeface="Calibri" panose="020F0502020204030204" pitchFamily="34" charset="0"/>
            </a:rPr>
            <a:t>Developed the back-end logic using Java to handle user requests and interact with the database.</a:t>
          </a:r>
          <a:endParaRPr lang="en-US" sz="20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654632" y="3368832"/>
        <a:ext cx="8690905" cy="6727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215630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37D39-61DD-4F75-A825-6D6BB04FA0DD}"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294602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2587023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DB51C-DFB0-467D-80AC-F7FD79B783D6}"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86733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3007356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37D39-61DD-4F75-A825-6D6BB04FA0DD}" type="datetimeFigureOut">
              <a:rPr lang="en-GB" smtClean="0"/>
              <a:t>22/04/2024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2595237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37D39-61DD-4F75-A825-6D6BB04FA0DD}" type="datetimeFigureOut">
              <a:rPr lang="en-GB" smtClean="0"/>
              <a:t>22/04/2024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633017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1265698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1091600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195149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296086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37D39-61DD-4F75-A825-6D6BB04FA0DD}"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254465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37D39-61DD-4F75-A825-6D6BB04FA0DD}" type="datetimeFigureOut">
              <a:rPr lang="en-GB" smtClean="0"/>
              <a:t>22/04/2024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161497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103029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383402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4137D39-61DD-4F75-A825-6D6BB04FA0DD}" type="datetimeFigureOut">
              <a:rPr lang="en-GB" smtClean="0"/>
              <a:t>22/04/2024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408864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37D39-61DD-4F75-A825-6D6BB04FA0DD}"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2DB51C-DFB0-467D-80AC-F7FD79B783D6}" type="slidenum">
              <a:rPr lang="en-GB" smtClean="0"/>
              <a:t>‹#›</a:t>
            </a:fld>
            <a:endParaRPr lang="en-GB"/>
          </a:p>
        </p:txBody>
      </p:sp>
    </p:spTree>
    <p:extLst>
      <p:ext uri="{BB962C8B-B14F-4D97-AF65-F5344CB8AC3E}">
        <p14:creationId xmlns:p14="http://schemas.microsoft.com/office/powerpoint/2010/main" val="16582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137D39-61DD-4F75-A825-6D6BB04FA0DD}" type="datetimeFigureOut">
              <a:rPr lang="en-GB" smtClean="0"/>
              <a:t>22/04/2024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E2DB51C-DFB0-467D-80AC-F7FD79B783D6}" type="slidenum">
              <a:rPr lang="en-GB" smtClean="0"/>
              <a:t>‹#›</a:t>
            </a:fld>
            <a:endParaRPr lang="en-GB"/>
          </a:p>
        </p:txBody>
      </p:sp>
    </p:spTree>
    <p:extLst>
      <p:ext uri="{BB962C8B-B14F-4D97-AF65-F5344CB8AC3E}">
        <p14:creationId xmlns:p14="http://schemas.microsoft.com/office/powerpoint/2010/main" val="242980724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44F4-7F5B-2F92-B136-D25C46262A94}"/>
              </a:ext>
            </a:extLst>
          </p:cNvPr>
          <p:cNvSpPr>
            <a:spLocks noGrp="1"/>
          </p:cNvSpPr>
          <p:nvPr>
            <p:ph type="ctrTitle"/>
          </p:nvPr>
        </p:nvSpPr>
        <p:spPr>
          <a:xfrm>
            <a:off x="1524000" y="1122363"/>
            <a:ext cx="9144000" cy="1365198"/>
          </a:xfrm>
        </p:spPr>
        <p:txBody>
          <a:bodyPr>
            <a:normAutofit/>
          </a:bodyPr>
          <a:lstStyle/>
          <a:p>
            <a:r>
              <a:rPr lang="en-GB" sz="8000" dirty="0">
                <a:solidFill>
                  <a:schemeClr val="bg2">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rPr>
              <a:t> E-Ticketing System</a:t>
            </a:r>
            <a:endParaRPr lang="en-GB" sz="8000" dirty="0">
              <a:solidFill>
                <a:schemeClr val="bg2">
                  <a:lumMod val="60000"/>
                  <a:lumOff val="40000"/>
                </a:schemeClr>
              </a:solidFill>
            </a:endParaRPr>
          </a:p>
        </p:txBody>
      </p:sp>
      <p:sp>
        <p:nvSpPr>
          <p:cNvPr id="3" name="Subtitle 2">
            <a:extLst>
              <a:ext uri="{FF2B5EF4-FFF2-40B4-BE49-F238E27FC236}">
                <a16:creationId xmlns:a16="http://schemas.microsoft.com/office/drawing/2014/main" id="{7CEB3392-7295-F9D4-E625-B170676089A3}"/>
              </a:ext>
            </a:extLst>
          </p:cNvPr>
          <p:cNvSpPr>
            <a:spLocks noGrp="1"/>
          </p:cNvSpPr>
          <p:nvPr>
            <p:ph type="subTitle" idx="1"/>
          </p:nvPr>
        </p:nvSpPr>
        <p:spPr>
          <a:xfrm>
            <a:off x="7502014" y="5401341"/>
            <a:ext cx="4945627" cy="1205936"/>
          </a:xfrm>
        </p:spPr>
        <p:txBody>
          <a:bodyPr/>
          <a:lstStyle/>
          <a:p>
            <a:r>
              <a:rPr lang="en-GB" dirty="0">
                <a:latin typeface="Calibri" panose="020F0502020204030204" pitchFamily="34" charset="0"/>
                <a:ea typeface="Calibri" panose="020F0502020204030204" pitchFamily="34" charset="0"/>
                <a:cs typeface="Calibri" panose="020F0502020204030204" pitchFamily="34" charset="0"/>
              </a:rPr>
              <a:t>Nikhila Reddy Pulla(Y00862542)</a:t>
            </a:r>
          </a:p>
          <a:p>
            <a:r>
              <a:rPr lang="en-GB" dirty="0">
                <a:latin typeface="Calibri" panose="020F0502020204030204" pitchFamily="34" charset="0"/>
                <a:ea typeface="Calibri" panose="020F0502020204030204" pitchFamily="34" charset="0"/>
                <a:cs typeface="Calibri" panose="020F0502020204030204" pitchFamily="34" charset="0"/>
              </a:rPr>
              <a:t>Nikhil Raj Gundlapally(Y00862509)</a:t>
            </a:r>
          </a:p>
        </p:txBody>
      </p:sp>
    </p:spTree>
    <p:extLst>
      <p:ext uri="{BB962C8B-B14F-4D97-AF65-F5344CB8AC3E}">
        <p14:creationId xmlns:p14="http://schemas.microsoft.com/office/powerpoint/2010/main" val="310098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9" name="Rectangle 1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cxnSp>
        <p:nvCxnSpPr>
          <p:cNvPr id="23" name="Straight Connector 2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B093FEA-C206-885C-3B1B-C1FCC2122713}"/>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b="0" i="0" kern="1200" dirty="0">
                <a:solidFill>
                  <a:schemeClr val="tx2"/>
                </a:solidFill>
                <a:latin typeface="+mj-lt"/>
                <a:ea typeface="+mj-ea"/>
                <a:cs typeface="+mj-cs"/>
              </a:rPr>
              <a:t>Thankyou</a:t>
            </a:r>
            <a:br>
              <a:rPr lang="en-US" sz="7200" b="0" i="0" kern="1200" dirty="0">
                <a:solidFill>
                  <a:schemeClr val="tx2"/>
                </a:solidFill>
                <a:latin typeface="+mj-lt"/>
                <a:ea typeface="+mj-ea"/>
                <a:cs typeface="+mj-cs"/>
              </a:rPr>
            </a:br>
            <a:endParaRPr lang="en-US" sz="7200" b="0" i="0" kern="1200" dirty="0">
              <a:solidFill>
                <a:schemeClr val="tx2"/>
              </a:solidFill>
              <a:latin typeface="+mj-lt"/>
              <a:ea typeface="+mj-ea"/>
              <a:cs typeface="+mj-cs"/>
            </a:endParaRPr>
          </a:p>
        </p:txBody>
      </p:sp>
    </p:spTree>
    <p:extLst>
      <p:ext uri="{BB962C8B-B14F-4D97-AF65-F5344CB8AC3E}">
        <p14:creationId xmlns:p14="http://schemas.microsoft.com/office/powerpoint/2010/main" val="389069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DFC5-6B88-2168-95D0-BC0D66FD453C}"/>
              </a:ext>
            </a:extLst>
          </p:cNvPr>
          <p:cNvSpPr>
            <a:spLocks noGrp="1"/>
          </p:cNvSpPr>
          <p:nvPr>
            <p:ph type="title"/>
          </p:nvPr>
        </p:nvSpPr>
        <p:spPr/>
        <p:txBody>
          <a:bodyPr/>
          <a:lstStyle/>
          <a:p>
            <a:r>
              <a:rPr lang="en-GB" dirty="0">
                <a:latin typeface="Calibri" panose="020F0502020204030204" pitchFamily="34" charset="0"/>
                <a:ea typeface="Calibri" panose="020F0502020204030204" pitchFamily="34" charset="0"/>
                <a:cs typeface="Calibri" panose="020F0502020204030204" pitchFamily="34" charset="0"/>
              </a:rPr>
              <a:t>                            </a:t>
            </a:r>
            <a:r>
              <a:rPr lang="en-GB" sz="40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E30A77DC-7A71-B477-2E43-EA558940A36E}"/>
              </a:ext>
            </a:extLst>
          </p:cNvPr>
          <p:cNvSpPr>
            <a:spLocks noGrp="1"/>
          </p:cNvSpPr>
          <p:nvPr>
            <p:ph idx="1"/>
          </p:nvPr>
        </p:nvSpPr>
        <p:spPr/>
        <p:txBody>
          <a:bodyPr>
            <a:normAutofit/>
          </a:bodyPr>
          <a:lstStyle/>
          <a:p>
            <a:pPr algn="just">
              <a:buFont typeface="Wingdings" panose="05000000000000000000" pitchFamily="2" charset="2"/>
              <a:buChar char="Ø"/>
            </a:pPr>
            <a:r>
              <a:rPr lang="en-GB"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evolution of digital technology has significantly impacted various industries, including ticketing systems. So planned to develop an automated E-Ticketing system to revolutionize traditional ticketing systems.</a:t>
            </a:r>
          </a:p>
          <a:p>
            <a:pPr algn="just">
              <a:buFont typeface="Wingdings" panose="05000000000000000000" pitchFamily="2" charset="2"/>
              <a:buChar char="Ø"/>
            </a:pPr>
            <a:r>
              <a:rPr lang="en-GB"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proposed system aims to streamline the ticketing process, enhance customer experience, and improve efficiency for ticket sellers. </a:t>
            </a:r>
          </a:p>
          <a:p>
            <a:pPr algn="just">
              <a:buFont typeface="Wingdings" panose="05000000000000000000" pitchFamily="2" charset="2"/>
              <a:buChar char="Ø"/>
            </a:pPr>
            <a:r>
              <a:rPr lang="en-GB"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Key features of the system include online ticket purchasing, secure payment processing, digital ticket delivery, and real-time ticket verification. </a:t>
            </a:r>
          </a:p>
          <a:p>
            <a:pPr algn="just">
              <a:buFont typeface="Wingdings" panose="05000000000000000000" pitchFamily="2" charset="2"/>
              <a:buChar char="Ø"/>
            </a:pPr>
            <a:r>
              <a:rPr lang="en-GB"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system will be developed using modern technologies such as web development frameworks, secure payment gateways, and database management systems. </a:t>
            </a:r>
            <a:endParaRPr lang="en-GB" dirty="0">
              <a:solidFill>
                <a:schemeClr val="bg1"/>
              </a:solidFill>
            </a:endParaRPr>
          </a:p>
        </p:txBody>
      </p:sp>
    </p:spTree>
    <p:extLst>
      <p:ext uri="{BB962C8B-B14F-4D97-AF65-F5344CB8AC3E}">
        <p14:creationId xmlns:p14="http://schemas.microsoft.com/office/powerpoint/2010/main" val="193597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2352-0304-6E58-2698-0820CF0C5641}"/>
              </a:ext>
            </a:extLst>
          </p:cNvPr>
          <p:cNvSpPr>
            <a:spLocks noGrp="1"/>
          </p:cNvSpPr>
          <p:nvPr>
            <p:ph type="title"/>
          </p:nvPr>
        </p:nvSpPr>
        <p:spPr>
          <a:xfrm>
            <a:off x="646111" y="452718"/>
            <a:ext cx="9404723" cy="1051617"/>
          </a:xfrm>
        </p:spPr>
        <p:txBody>
          <a:bodyPr/>
          <a:lstStyle/>
          <a:p>
            <a:r>
              <a:rPr lang="en-GB" sz="4000" dirty="0">
                <a:latin typeface="Calibri" panose="020F0502020204030204" pitchFamily="34" charset="0"/>
                <a:ea typeface="Calibri" panose="020F0502020204030204" pitchFamily="34" charset="0"/>
                <a:cs typeface="Calibri" panose="020F0502020204030204" pitchFamily="34" charset="0"/>
              </a:rPr>
              <a:t>                              </a:t>
            </a:r>
            <a:r>
              <a:rPr lang="en-GB" sz="40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Background</a:t>
            </a:r>
          </a:p>
        </p:txBody>
      </p:sp>
      <p:sp>
        <p:nvSpPr>
          <p:cNvPr id="3" name="Content Placeholder 2">
            <a:extLst>
              <a:ext uri="{FF2B5EF4-FFF2-40B4-BE49-F238E27FC236}">
                <a16:creationId xmlns:a16="http://schemas.microsoft.com/office/drawing/2014/main" id="{741A531B-65B9-502E-9106-786D22634AF9}"/>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Ø"/>
            </a:pP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Ticketing systems have evolved significantly over the years, from manual paper-based systems to electronic and digital solutions. </a:t>
            </a:r>
          </a:p>
          <a:p>
            <a:pPr marR="0" algn="just">
              <a:lnSpc>
                <a:spcPct val="107000"/>
              </a:lnSpc>
              <a:spcBef>
                <a:spcPts val="0"/>
              </a:spcBef>
              <a:spcAft>
                <a:spcPts val="800"/>
              </a:spcAft>
              <a:buFont typeface="Wingdings" panose="05000000000000000000" pitchFamily="2" charset="2"/>
              <a:buChar char="Ø"/>
            </a:pP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E-ticketing, initially popularized by airlines in the 1980s, has since been adopted by various modes of transportation, including trains, buses, and ferries.</a:t>
            </a:r>
          </a:p>
          <a:p>
            <a:pPr marR="0" algn="just">
              <a:lnSpc>
                <a:spcPct val="107000"/>
              </a:lnSpc>
              <a:spcBef>
                <a:spcPts val="0"/>
              </a:spcBef>
              <a:spcAft>
                <a:spcPts val="800"/>
              </a:spcAft>
              <a:buFont typeface="Wingdings" panose="05000000000000000000" pitchFamily="2" charset="2"/>
              <a:buChar char="Ø"/>
            </a:pP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Despite the benefits of e-ticketing, there are still challenges and limitations with existing systems. These include security concerns, complex booking processes, and lack of integration with other systems. There is a need for a modern, automated E-Ticketing System that addresses these challenges and provides a seamless and secure ticketing experience for passengers and administrators.</a:t>
            </a:r>
          </a:p>
          <a:p>
            <a:pPr marL="0" marR="0" algn="just">
              <a:lnSpc>
                <a:spcPct val="107000"/>
              </a:lnSpc>
              <a:spcBef>
                <a:spcPts val="0"/>
              </a:spcBef>
              <a:spcAft>
                <a:spcPts val="800"/>
              </a:spcAft>
              <a:buFont typeface="Wingdings" panose="05000000000000000000" pitchFamily="2" charset="2"/>
              <a:buChar char="Ø"/>
            </a:pPr>
            <a:endParaRPr lang="en-GB"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046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55" name="Picture 5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9" name="Rectangle 5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45" name="Picture 44" descr="Many question marks on black background">
            <a:extLst>
              <a:ext uri="{FF2B5EF4-FFF2-40B4-BE49-F238E27FC236}">
                <a16:creationId xmlns:a16="http://schemas.microsoft.com/office/drawing/2014/main" id="{808EAF20-78D9-473C-F911-2D30DC5C8C4B}"/>
              </a:ext>
            </a:extLst>
          </p:cNvPr>
          <p:cNvPicPr>
            <a:picLocks noChangeAspect="1"/>
          </p:cNvPicPr>
          <p:nvPr/>
        </p:nvPicPr>
        <p:blipFill rotWithShape="1">
          <a:blip r:embed="rId7"/>
          <a:srcRect t="23837" r="-1" b="8658"/>
          <a:stretch/>
        </p:blipFill>
        <p:spPr>
          <a:xfrm>
            <a:off x="305" y="-3992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61"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3ECDC-331E-6107-EE2A-805012F2C7CE}"/>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0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7" name="TextBox 6">
            <a:extLst>
              <a:ext uri="{FF2B5EF4-FFF2-40B4-BE49-F238E27FC236}">
                <a16:creationId xmlns:a16="http://schemas.microsoft.com/office/drawing/2014/main" id="{62309F91-4669-BF44-C29F-29906FCC199D}"/>
              </a:ext>
            </a:extLst>
          </p:cNvPr>
          <p:cNvSpPr txBox="1"/>
          <p:nvPr/>
        </p:nvSpPr>
        <p:spPr>
          <a:xfrm>
            <a:off x="607730" y="768962"/>
            <a:ext cx="6174658" cy="2554545"/>
          </a:xfrm>
          <a:prstGeom prst="rect">
            <a:avLst/>
          </a:prstGeom>
          <a:noFill/>
        </p:spPr>
        <p:txBody>
          <a:bodyPr wrap="square">
            <a:spAutoFit/>
          </a:bodyPr>
          <a:lstStyle/>
          <a:p>
            <a:r>
              <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rPr>
              <a:t>The current ticketing system lacks automation and user-friendliness, leading to inefficiencies for both passengers and administrators. Passengers often face difficulties in booking tickets, selecting seats, and managing their bookings. Administrators struggle with manual processes for ticket management, seat allocation, and transaction tracking. Additionally, there are security concerns related to paper tickets and manual ticket validation processes.</a:t>
            </a:r>
          </a:p>
        </p:txBody>
      </p:sp>
    </p:spTree>
    <p:extLst>
      <p:ext uri="{BB962C8B-B14F-4D97-AF65-F5344CB8AC3E}">
        <p14:creationId xmlns:p14="http://schemas.microsoft.com/office/powerpoint/2010/main" val="81647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822C-21FF-C5B0-8629-9344D40FC0C3}"/>
              </a:ext>
            </a:extLst>
          </p:cNvPr>
          <p:cNvSpPr>
            <a:spLocks noGrp="1"/>
          </p:cNvSpPr>
          <p:nvPr>
            <p:ph type="title"/>
          </p:nvPr>
        </p:nvSpPr>
        <p:spPr>
          <a:xfrm>
            <a:off x="646111" y="452718"/>
            <a:ext cx="9404723" cy="1400530"/>
          </a:xfrm>
        </p:spPr>
        <p:txBody>
          <a:bodyPr>
            <a:normAutofit/>
          </a:bodyPr>
          <a:lstStyle/>
          <a:p>
            <a:r>
              <a:rPr lang="en-GB" sz="40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                             Methodology</a:t>
            </a:r>
          </a:p>
        </p:txBody>
      </p:sp>
      <p:graphicFrame>
        <p:nvGraphicFramePr>
          <p:cNvPr id="18" name="Content Placeholder 2">
            <a:extLst>
              <a:ext uri="{FF2B5EF4-FFF2-40B4-BE49-F238E27FC236}">
                <a16:creationId xmlns:a16="http://schemas.microsoft.com/office/drawing/2014/main" id="{3C8F97E0-DE66-B1C4-4C8D-4E20F3F9C338}"/>
              </a:ext>
            </a:extLst>
          </p:cNvPr>
          <p:cNvGraphicFramePr>
            <a:graphicFrameLocks noGrp="1"/>
          </p:cNvGraphicFramePr>
          <p:nvPr>
            <p:ph idx="1"/>
            <p:extLst>
              <p:ext uri="{D42A27DB-BD31-4B8C-83A1-F6EECF244321}">
                <p14:modId xmlns:p14="http://schemas.microsoft.com/office/powerpoint/2010/main" val="3486499615"/>
              </p:ext>
            </p:extLst>
          </p:nvPr>
        </p:nvGraphicFramePr>
        <p:xfrm>
          <a:off x="646482" y="1853248"/>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412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6A89-302D-EB5A-7E0D-24D65C56BE3B}"/>
              </a:ext>
            </a:extLst>
          </p:cNvPr>
          <p:cNvSpPr>
            <a:spLocks noGrp="1"/>
          </p:cNvSpPr>
          <p:nvPr>
            <p:ph type="title"/>
          </p:nvPr>
        </p:nvSpPr>
        <p:spPr>
          <a:xfrm>
            <a:off x="648930" y="629266"/>
            <a:ext cx="9252154" cy="1223983"/>
          </a:xfrm>
        </p:spPr>
        <p:txBody>
          <a:bodyPr>
            <a:normAutofit/>
          </a:bodyPr>
          <a:lstStyle/>
          <a:p>
            <a:r>
              <a:rPr lang="en-GB" sz="40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                                Experiments</a:t>
            </a:r>
          </a:p>
        </p:txBody>
      </p:sp>
      <p:sp>
        <p:nvSpPr>
          <p:cNvPr id="3" name="Content Placeholder 2">
            <a:extLst>
              <a:ext uri="{FF2B5EF4-FFF2-40B4-BE49-F238E27FC236}">
                <a16:creationId xmlns:a16="http://schemas.microsoft.com/office/drawing/2014/main" id="{DA4E7148-9042-2AF5-C598-F087590555AC}"/>
              </a:ext>
            </a:extLst>
          </p:cNvPr>
          <p:cNvSpPr>
            <a:spLocks noGrp="1"/>
          </p:cNvSpPr>
          <p:nvPr>
            <p:ph idx="1"/>
          </p:nvPr>
        </p:nvSpPr>
        <p:spPr>
          <a:xfrm>
            <a:off x="1103311" y="2052214"/>
            <a:ext cx="9554857" cy="4196185"/>
          </a:xfrm>
        </p:spPr>
        <p:txBody>
          <a:bodyPr>
            <a:normAutofit/>
          </a:bodyPr>
          <a:lstStyle/>
          <a:p>
            <a:pPr algn="just">
              <a:buFont typeface="Wingdings" panose="05000000000000000000" pitchFamily="2" charset="2"/>
              <a:buChar char="Ø"/>
            </a:pP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Our E-Ticketing System allows users to book train tickets for different classes, select and reserve seats, and integrate with existing railway databases for real-time availability.</a:t>
            </a:r>
          </a:p>
          <a:p>
            <a:pPr marL="0" indent="0" algn="just">
              <a:buNone/>
            </a:pPr>
            <a:endParaRPr lang="en-GB"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Screenshots or demo of the E-Ticketing System in action</a:t>
            </a:r>
          </a:p>
        </p:txBody>
      </p:sp>
    </p:spTree>
    <p:extLst>
      <p:ext uri="{BB962C8B-B14F-4D97-AF65-F5344CB8AC3E}">
        <p14:creationId xmlns:p14="http://schemas.microsoft.com/office/powerpoint/2010/main" val="146014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E3C0-0854-6E8F-78BF-ADC5D6506A39}"/>
              </a:ext>
            </a:extLst>
          </p:cNvPr>
          <p:cNvSpPr>
            <a:spLocks noGrp="1"/>
          </p:cNvSpPr>
          <p:nvPr>
            <p:ph type="title"/>
          </p:nvPr>
        </p:nvSpPr>
        <p:spPr/>
        <p:txBody>
          <a:bodyPr/>
          <a:lstStyle/>
          <a:p>
            <a:r>
              <a:rPr lang="en-GB" sz="40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                               Discussion</a:t>
            </a:r>
          </a:p>
        </p:txBody>
      </p:sp>
      <p:sp>
        <p:nvSpPr>
          <p:cNvPr id="3" name="Content Placeholder 2">
            <a:extLst>
              <a:ext uri="{FF2B5EF4-FFF2-40B4-BE49-F238E27FC236}">
                <a16:creationId xmlns:a16="http://schemas.microsoft.com/office/drawing/2014/main" id="{926FB0D4-D514-24EB-7B0E-DD6F015C7646}"/>
              </a:ext>
            </a:extLst>
          </p:cNvPr>
          <p:cNvSpPr>
            <a:spLocks noGrp="1"/>
          </p:cNvSpPr>
          <p:nvPr>
            <p:ph idx="1"/>
          </p:nvPr>
        </p:nvSpPr>
        <p:spPr>
          <a:xfrm>
            <a:off x="875201" y="1600635"/>
            <a:ext cx="8946541" cy="4195481"/>
          </a:xfrm>
        </p:spPr>
        <p:txBody>
          <a:bodyPr>
            <a:normAutofit/>
          </a:bodyPr>
          <a:lstStyle/>
          <a:p>
            <a:pPr algn="just">
              <a:buFont typeface="Wingdings" panose="05000000000000000000" pitchFamily="2" charset="2"/>
              <a:buChar char="Ø"/>
            </a:pP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One of the primary advantages of an E-Ticketing System is its convenience. Users can book tickets from anywhere with an internet connection, eliminating the need to visit physical ticket counters.</a:t>
            </a:r>
          </a:p>
          <a:p>
            <a:pPr marL="0" indent="0" algn="just">
              <a:buNone/>
            </a:pPr>
            <a:endParaRPr lang="en-GB"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Accessibility is improved for users with disabilities or those who face mobility challenges, as they can easily book tickets online without the need for physical assistance.</a:t>
            </a:r>
          </a:p>
          <a:p>
            <a:pPr algn="just">
              <a:buFont typeface="Wingdings" panose="05000000000000000000" pitchFamily="2" charset="2"/>
              <a:buChar char="Ø"/>
            </a:pPr>
            <a:endParaRPr lang="en-GB"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GB"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236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E531-0E8F-FD8A-FF27-CD3077C3564F}"/>
              </a:ext>
            </a:extLst>
          </p:cNvPr>
          <p:cNvSpPr>
            <a:spLocks noGrp="1"/>
          </p:cNvSpPr>
          <p:nvPr>
            <p:ph type="title"/>
          </p:nvPr>
        </p:nvSpPr>
        <p:spPr/>
        <p:txBody>
          <a:bodyPr/>
          <a:lstStyle/>
          <a:p>
            <a:r>
              <a:rPr lang="en-GB" sz="4000" dirty="0">
                <a:latin typeface="Calibri" panose="020F0502020204030204" pitchFamily="34" charset="0"/>
                <a:ea typeface="Calibri" panose="020F0502020204030204" pitchFamily="34" charset="0"/>
                <a:cs typeface="Calibri" panose="020F0502020204030204" pitchFamily="34" charset="0"/>
              </a:rPr>
              <a:t>                                 </a:t>
            </a:r>
            <a:r>
              <a:rPr lang="en-GB" sz="40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6" name="TextBox 5">
            <a:extLst>
              <a:ext uri="{FF2B5EF4-FFF2-40B4-BE49-F238E27FC236}">
                <a16:creationId xmlns:a16="http://schemas.microsoft.com/office/drawing/2014/main" id="{D8CA7479-C722-999D-EE8D-413024E739FF}"/>
              </a:ext>
            </a:extLst>
          </p:cNvPr>
          <p:cNvSpPr txBox="1"/>
          <p:nvPr/>
        </p:nvSpPr>
        <p:spPr>
          <a:xfrm>
            <a:off x="706513" y="1327354"/>
            <a:ext cx="10778973" cy="3785652"/>
          </a:xfrm>
          <a:prstGeom prst="rect">
            <a:avLst/>
          </a:prstGeom>
          <a:noFill/>
        </p:spPr>
        <p:txBody>
          <a:bodyPr wrap="square" rtlCol="0">
            <a:spAutoFit/>
          </a:bodyPr>
          <a:lstStyle/>
          <a:p>
            <a:endParaRPr lang="en-GB"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rPr>
              <a:t>Implemented user interface for the E-Ticketing system</a:t>
            </a:r>
          </a:p>
          <a:p>
            <a:endPar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rPr>
              <a:t>Developed java code which can be used in the backend of the E-Ticketing System to handle operations related to passengers, seat availability, reservations, and train information. They represent the data model and business logic of the system.</a:t>
            </a:r>
          </a:p>
          <a:p>
            <a:pPr marL="285750" indent="-285750">
              <a:buFont typeface="Wingdings" panose="05000000000000000000" pitchFamily="2" charset="2"/>
              <a:buChar char="Ø"/>
            </a:pPr>
            <a:endPar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rPr>
              <a:t>In a real-world scenario, these classes would be integrated into a larger system that includes a user interface, database connectivity, and possibly other components to create a complete E-Ticketing System. </a:t>
            </a:r>
          </a:p>
          <a:p>
            <a:endParaRPr lang="en-GB"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0131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9BC4-6DE0-DC7F-D5A3-84EADF403E47}"/>
              </a:ext>
            </a:extLst>
          </p:cNvPr>
          <p:cNvSpPr>
            <a:spLocks noGrp="1"/>
          </p:cNvSpPr>
          <p:nvPr>
            <p:ph type="title"/>
          </p:nvPr>
        </p:nvSpPr>
        <p:spPr>
          <a:xfrm>
            <a:off x="636279" y="354396"/>
            <a:ext cx="9404723" cy="1400530"/>
          </a:xfrm>
        </p:spPr>
        <p:txBody>
          <a:bodyPr/>
          <a:lstStyle/>
          <a:p>
            <a:r>
              <a:rPr lang="en-GB" sz="40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              Contribution Of Team Members</a:t>
            </a:r>
          </a:p>
        </p:txBody>
      </p:sp>
      <p:sp>
        <p:nvSpPr>
          <p:cNvPr id="5" name="TextBox 4">
            <a:extLst>
              <a:ext uri="{FF2B5EF4-FFF2-40B4-BE49-F238E27FC236}">
                <a16:creationId xmlns:a16="http://schemas.microsoft.com/office/drawing/2014/main" id="{79946516-1F12-28D8-4632-0EF906F3B2AF}"/>
              </a:ext>
            </a:extLst>
          </p:cNvPr>
          <p:cNvSpPr txBox="1"/>
          <p:nvPr/>
        </p:nvSpPr>
        <p:spPr>
          <a:xfrm>
            <a:off x="478962" y="1888092"/>
            <a:ext cx="10903974" cy="1938992"/>
          </a:xfrm>
          <a:prstGeom prst="rect">
            <a:avLst/>
          </a:prstGeom>
          <a:noFill/>
        </p:spPr>
        <p:txBody>
          <a:bodyPr wrap="square">
            <a:spAutoFit/>
          </a:bodyPr>
          <a:lstStyle/>
          <a:p>
            <a:pPr algn="just"/>
            <a:r>
              <a:rPr lang="en-GB" sz="2000" dirty="0">
                <a:solidFill>
                  <a:schemeClr val="bg1"/>
                </a:solidFill>
                <a:latin typeface="Calibri" panose="020F0502020204030204" pitchFamily="34" charset="0"/>
                <a:ea typeface="Calibri" panose="020F0502020204030204" pitchFamily="34" charset="0"/>
                <a:cs typeface="Calibri" panose="020F0502020204030204" pitchFamily="34" charset="0"/>
              </a:rPr>
              <a:t>The project has been a collaborative effort, with each team member contributing their expertise and skills to its success. The experience gained from this project has been invaluable, providing insights into software development methodologies and the importance of user feedback in improving system usability.</a:t>
            </a:r>
          </a:p>
          <a:p>
            <a:pPr algn="just"/>
            <a:endParaRPr lang="en-GB" sz="2000" dirty="0">
              <a:latin typeface="Calibri" panose="020F0502020204030204" pitchFamily="34" charset="0"/>
              <a:ea typeface="Calibri" panose="020F0502020204030204" pitchFamily="34" charset="0"/>
              <a:cs typeface="Calibri" panose="020F0502020204030204" pitchFamily="34" charset="0"/>
            </a:endParaRPr>
          </a:p>
          <a:p>
            <a:pPr algn="just"/>
            <a:endParaRPr lang="en-GB"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F1F61858-3F78-FA09-3EEA-C7972685C727}"/>
              </a:ext>
            </a:extLst>
          </p:cNvPr>
          <p:cNvGraphicFramePr>
            <a:graphicFrameLocks noGrp="1"/>
          </p:cNvGraphicFramePr>
          <p:nvPr>
            <p:extLst>
              <p:ext uri="{D42A27DB-BD31-4B8C-83A1-F6EECF244321}">
                <p14:modId xmlns:p14="http://schemas.microsoft.com/office/powerpoint/2010/main" val="2146621076"/>
              </p:ext>
            </p:extLst>
          </p:nvPr>
        </p:nvGraphicFramePr>
        <p:xfrm>
          <a:off x="1717827" y="3559712"/>
          <a:ext cx="8128000" cy="277368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3220162699"/>
                    </a:ext>
                  </a:extLst>
                </a:gridCol>
                <a:gridCol w="4064000">
                  <a:extLst>
                    <a:ext uri="{9D8B030D-6E8A-4147-A177-3AD203B41FA5}">
                      <a16:colId xmlns:a16="http://schemas.microsoft.com/office/drawing/2014/main" val="1057729935"/>
                    </a:ext>
                  </a:extLst>
                </a:gridCol>
              </a:tblGrid>
              <a:tr h="297288">
                <a:tc>
                  <a:txBody>
                    <a:bodyPr/>
                    <a:lstStyle/>
                    <a:p>
                      <a:r>
                        <a:rPr lang="en-GB" sz="20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Work Done</a:t>
                      </a:r>
                    </a:p>
                  </a:txBody>
                  <a:tcPr>
                    <a:solidFill>
                      <a:schemeClr val="bg2"/>
                    </a:solidFill>
                  </a:tcPr>
                </a:tc>
                <a:tc>
                  <a:txBody>
                    <a:bodyPr/>
                    <a:lstStyle/>
                    <a:p>
                      <a:r>
                        <a:rPr lang="en-GB" sz="2000" dirty="0">
                          <a:solidFill>
                            <a:schemeClr val="bg2">
                              <a:lumMod val="60000"/>
                              <a:lumOff val="40000"/>
                            </a:schemeClr>
                          </a:solidFill>
                          <a:latin typeface="Calibri" panose="020F0502020204030204" pitchFamily="34" charset="0"/>
                          <a:ea typeface="Calibri" panose="020F0502020204030204" pitchFamily="34" charset="0"/>
                          <a:cs typeface="Calibri" panose="020F0502020204030204" pitchFamily="34" charset="0"/>
                        </a:rPr>
                        <a:t>Team Members(2)</a:t>
                      </a:r>
                    </a:p>
                  </a:txBody>
                  <a:tcPr>
                    <a:solidFill>
                      <a:schemeClr val="bg2"/>
                    </a:solidFill>
                  </a:tcPr>
                </a:tc>
                <a:extLst>
                  <a:ext uri="{0D108BD9-81ED-4DB2-BD59-A6C34878D82A}">
                    <a16:rowId xmlns:a16="http://schemas.microsoft.com/office/drawing/2014/main" val="3376073594"/>
                  </a:ext>
                </a:extLst>
              </a:tr>
              <a:tr h="349948">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Research and Project Selection</a:t>
                      </a:r>
                    </a:p>
                  </a:txBody>
                  <a:tcPr>
                    <a:solidFill>
                      <a:schemeClr val="bg2"/>
                    </a:solidFill>
                  </a:tcPr>
                </a:tc>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Nikhil Raj </a:t>
                      </a:r>
                    </a:p>
                  </a:txBody>
                  <a:tcPr>
                    <a:solidFill>
                      <a:schemeClr val="bg2"/>
                    </a:solidFill>
                  </a:tcPr>
                </a:tc>
                <a:extLst>
                  <a:ext uri="{0D108BD9-81ED-4DB2-BD59-A6C34878D82A}">
                    <a16:rowId xmlns:a16="http://schemas.microsoft.com/office/drawing/2014/main" val="1953663986"/>
                  </a:ext>
                </a:extLst>
              </a:tr>
              <a:tr h="297288">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Background and Project Proposal</a:t>
                      </a:r>
                    </a:p>
                  </a:txBody>
                  <a:tcPr>
                    <a:solidFill>
                      <a:schemeClr val="bg2"/>
                    </a:solidFill>
                  </a:tcPr>
                </a:tc>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Nikhila Reddy</a:t>
                      </a:r>
                    </a:p>
                  </a:txBody>
                  <a:tcPr>
                    <a:solidFill>
                      <a:schemeClr val="bg2"/>
                    </a:solidFill>
                  </a:tcPr>
                </a:tc>
                <a:extLst>
                  <a:ext uri="{0D108BD9-81ED-4DB2-BD59-A6C34878D82A}">
                    <a16:rowId xmlns:a16="http://schemas.microsoft.com/office/drawing/2014/main" val="3356589492"/>
                  </a:ext>
                </a:extLst>
              </a:tr>
              <a:tr h="297288">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User Interface</a:t>
                      </a:r>
                    </a:p>
                  </a:txBody>
                  <a:tcPr>
                    <a:solidFill>
                      <a:schemeClr val="bg2"/>
                    </a:solidFill>
                  </a:tcPr>
                </a:tc>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Nikhil Raj </a:t>
                      </a:r>
                    </a:p>
                  </a:txBody>
                  <a:tcPr>
                    <a:solidFill>
                      <a:schemeClr val="bg2"/>
                    </a:solidFill>
                  </a:tcPr>
                </a:tc>
                <a:extLst>
                  <a:ext uri="{0D108BD9-81ED-4DB2-BD59-A6C34878D82A}">
                    <a16:rowId xmlns:a16="http://schemas.microsoft.com/office/drawing/2014/main" val="321240681"/>
                  </a:ext>
                </a:extLst>
              </a:tr>
              <a:tr h="291937">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Database Schema</a:t>
                      </a:r>
                    </a:p>
                  </a:txBody>
                  <a:tcPr>
                    <a:solidFill>
                      <a:schemeClr val="bg2"/>
                    </a:solidFill>
                  </a:tcPr>
                </a:tc>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Nikhila Reddy</a:t>
                      </a:r>
                    </a:p>
                  </a:txBody>
                  <a:tcPr>
                    <a:solidFill>
                      <a:schemeClr val="bg2"/>
                    </a:solidFill>
                  </a:tcPr>
                </a:tc>
                <a:extLst>
                  <a:ext uri="{0D108BD9-81ED-4DB2-BD59-A6C34878D82A}">
                    <a16:rowId xmlns:a16="http://schemas.microsoft.com/office/drawing/2014/main" val="129953287"/>
                  </a:ext>
                </a:extLst>
              </a:tr>
              <a:tr h="297288">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Java code </a:t>
                      </a:r>
                    </a:p>
                  </a:txBody>
                  <a:tcPr>
                    <a:solidFill>
                      <a:schemeClr val="bg2"/>
                    </a:solidFill>
                  </a:tcPr>
                </a:tc>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Nikhila Reddy, Nikhil Raj </a:t>
                      </a:r>
                    </a:p>
                  </a:txBody>
                  <a:tcPr>
                    <a:solidFill>
                      <a:schemeClr val="bg2"/>
                    </a:solidFill>
                  </a:tcPr>
                </a:tc>
                <a:extLst>
                  <a:ext uri="{0D108BD9-81ED-4DB2-BD59-A6C34878D82A}">
                    <a16:rowId xmlns:a16="http://schemas.microsoft.com/office/drawing/2014/main" val="4083038655"/>
                  </a:ext>
                </a:extLst>
              </a:tr>
              <a:tr h="297288">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Final Document </a:t>
                      </a:r>
                    </a:p>
                  </a:txBody>
                  <a:tcPr>
                    <a:solidFill>
                      <a:schemeClr val="bg2"/>
                    </a:solidFill>
                  </a:tcPr>
                </a:tc>
                <a:tc>
                  <a:txBody>
                    <a:bodyPr/>
                    <a:lstStyle/>
                    <a:p>
                      <a:r>
                        <a:rPr lang="en-GB" sz="2000" dirty="0">
                          <a:latin typeface="Calibri" panose="020F0502020204030204" pitchFamily="34" charset="0"/>
                          <a:ea typeface="Calibri" panose="020F0502020204030204" pitchFamily="34" charset="0"/>
                          <a:cs typeface="Calibri" panose="020F0502020204030204" pitchFamily="34" charset="0"/>
                        </a:rPr>
                        <a:t>Nikhil Raj, Nikhila Reddy</a:t>
                      </a:r>
                    </a:p>
                  </a:txBody>
                  <a:tcPr>
                    <a:solidFill>
                      <a:schemeClr val="bg2"/>
                    </a:solidFill>
                  </a:tcPr>
                </a:tc>
                <a:extLst>
                  <a:ext uri="{0D108BD9-81ED-4DB2-BD59-A6C34878D82A}">
                    <a16:rowId xmlns:a16="http://schemas.microsoft.com/office/drawing/2014/main" val="474197254"/>
                  </a:ext>
                </a:extLst>
              </a:tr>
            </a:tbl>
          </a:graphicData>
        </a:graphic>
      </p:graphicFrame>
    </p:spTree>
    <p:extLst>
      <p:ext uri="{BB962C8B-B14F-4D97-AF65-F5344CB8AC3E}">
        <p14:creationId xmlns:p14="http://schemas.microsoft.com/office/powerpoint/2010/main" val="2506260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1278</TotalTime>
  <Words>646</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Wingdings</vt:lpstr>
      <vt:lpstr>Wingdings 3</vt:lpstr>
      <vt:lpstr>Ion</vt:lpstr>
      <vt:lpstr> E-Ticketing System</vt:lpstr>
      <vt:lpstr>                            Introduction</vt:lpstr>
      <vt:lpstr>                              Background</vt:lpstr>
      <vt:lpstr>Problem Statement</vt:lpstr>
      <vt:lpstr>                             Methodology</vt:lpstr>
      <vt:lpstr>                                Experiments</vt:lpstr>
      <vt:lpstr>                               Discussion</vt:lpstr>
      <vt:lpstr>                                 Conclusion</vt:lpstr>
      <vt:lpstr>              Contribution Of Team Members</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E-Ticketing System</dc:title>
  <dc:creator>nikhila.reddy.pulla</dc:creator>
  <cp:lastModifiedBy>nikhila.reddy.pulla</cp:lastModifiedBy>
  <cp:revision>18</cp:revision>
  <dcterms:created xsi:type="dcterms:W3CDTF">2024-04-15T01:50:21Z</dcterms:created>
  <dcterms:modified xsi:type="dcterms:W3CDTF">2024-04-23T00:44:49Z</dcterms:modified>
</cp:coreProperties>
</file>