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13" r:id="rId7"/>
    <p:sldId id="391" r:id="rId8"/>
    <p:sldId id="397" r:id="rId9"/>
    <p:sldId id="407" r:id="rId10"/>
    <p:sldId id="408" r:id="rId11"/>
    <p:sldId id="414" r:id="rId12"/>
    <p:sldId id="415" r:id="rId13"/>
    <p:sldId id="4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7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FD0C4-B5FB-4C47-A4F8-EBC26A5F5E32}" v="1" dt="2024-08-22T21:33:48.156"/>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6327" autoAdjust="0"/>
  </p:normalViewPr>
  <p:slideViewPr>
    <p:cSldViewPr snapToGrid="0">
      <p:cViewPr varScale="1">
        <p:scale>
          <a:sx n="117" d="100"/>
          <a:sy n="117" d="100"/>
        </p:scale>
        <p:origin x="18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Schultz" userId="410062f3daf82034" providerId="LiveId" clId="{3C7FD0C4-B5FB-4C47-A4F8-EBC26A5F5E32}"/>
    <pc:docChg chg="modSld">
      <pc:chgData name="Nicole Schultz" userId="410062f3daf82034" providerId="LiveId" clId="{3C7FD0C4-B5FB-4C47-A4F8-EBC26A5F5E32}" dt="2024-08-22T21:34:08.955" v="18" actId="2711"/>
      <pc:docMkLst>
        <pc:docMk/>
      </pc:docMkLst>
      <pc:sldChg chg="addSp modSp mod">
        <pc:chgData name="Nicole Schultz" userId="410062f3daf82034" providerId="LiveId" clId="{3C7FD0C4-B5FB-4C47-A4F8-EBC26A5F5E32}" dt="2024-08-22T21:34:08.955" v="18" actId="2711"/>
        <pc:sldMkLst>
          <pc:docMk/>
          <pc:sldMk cId="3390304222" sldId="410"/>
        </pc:sldMkLst>
        <pc:spChg chg="add mod">
          <ac:chgData name="Nicole Schultz" userId="410062f3daf82034" providerId="LiveId" clId="{3C7FD0C4-B5FB-4C47-A4F8-EBC26A5F5E32}" dt="2024-08-22T21:34:08.955" v="18" actId="2711"/>
          <ac:spMkLst>
            <pc:docMk/>
            <pc:sldMk cId="3390304222" sldId="410"/>
            <ac:spMk id="3" creationId="{AD78F3C1-7EEC-0424-B1E1-24EE9DC3A9D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rsmi\Documents\CareerFoundry\Tasks\Exercise%201.8_NicoleSchult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1.8_NicoleSchultz.xlsx]Sheet6!PivotTable1</c:name>
    <c:fmtId val="4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2400" dirty="0">
                <a:solidFill>
                  <a:schemeClr val="tx1"/>
                </a:solidFill>
              </a:rPr>
              <a:t>Regional Sales by Year (1980-2016)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28881445749407"/>
          <c:y val="1.9991729091671087E-2"/>
          <c:w val="0.88271660053832746"/>
          <c:h val="0.72903789333629399"/>
        </c:manualLayout>
      </c:layout>
      <c:lineChart>
        <c:grouping val="standard"/>
        <c:varyColors val="0"/>
        <c:ser>
          <c:idx val="0"/>
          <c:order val="0"/>
          <c:tx>
            <c:strRef>
              <c:f>Sheet6!$B$3</c:f>
              <c:strCache>
                <c:ptCount val="1"/>
                <c:pt idx="0">
                  <c:v>Proportion of NA Sales</c:v>
                </c:pt>
              </c:strCache>
            </c:strRef>
          </c:tx>
          <c:spPr>
            <a:ln w="28575" cap="rnd">
              <a:solidFill>
                <a:schemeClr val="accent6"/>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0.53085124144346396</c:v>
                </c:pt>
                <c:pt idx="25">
                  <c:v>0.52748184545810706</c:v>
                </c:pt>
                <c:pt idx="26">
                  <c:v>0.50502879078695417</c:v>
                </c:pt>
                <c:pt idx="27">
                  <c:v>0.51064491318791294</c:v>
                </c:pt>
                <c:pt idx="28">
                  <c:v>0.51770824125637405</c:v>
                </c:pt>
                <c:pt idx="29">
                  <c:v>0.50785348161026578</c:v>
                </c:pt>
                <c:pt idx="30">
                  <c:v>0.50672040772139471</c:v>
                </c:pt>
                <c:pt idx="31">
                  <c:v>0.4672520400845156</c:v>
                </c:pt>
                <c:pt idx="32">
                  <c:v>0.42625295703361593</c:v>
                </c:pt>
                <c:pt idx="33">
                  <c:v>0.42053636931772054</c:v>
                </c:pt>
                <c:pt idx="34">
                  <c:v>0.39159075398356369</c:v>
                </c:pt>
                <c:pt idx="35">
                  <c:v>0.38888048411498005</c:v>
                </c:pt>
                <c:pt idx="36">
                  <c:v>0.31965016222316334</c:v>
                </c:pt>
              </c:numCache>
            </c:numRef>
          </c:val>
          <c:smooth val="0"/>
          <c:extLst>
            <c:ext xmlns:c16="http://schemas.microsoft.com/office/drawing/2014/chart" uri="{C3380CC4-5D6E-409C-BE32-E72D297353CC}">
              <c16:uniqueId val="{00000000-9A75-4307-AB45-AB71FC365104}"/>
            </c:ext>
          </c:extLst>
        </c:ser>
        <c:ser>
          <c:idx val="1"/>
          <c:order val="1"/>
          <c:tx>
            <c:strRef>
              <c:f>Sheet6!$C$3</c:f>
              <c:strCache>
                <c:ptCount val="1"/>
                <c:pt idx="0">
                  <c:v>Proportion of EU Sales</c:v>
                </c:pt>
              </c:strCache>
            </c:strRef>
          </c:tx>
          <c:spPr>
            <a:ln w="28575" cap="rnd">
              <a:solidFill>
                <a:schemeClr val="accent5"/>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0.25594485653636245</c:v>
                </c:pt>
                <c:pt idx="25">
                  <c:v>0.26512153759186208</c:v>
                </c:pt>
                <c:pt idx="26">
                  <c:v>0.24806142034549331</c:v>
                </c:pt>
                <c:pt idx="27">
                  <c:v>0.26264543684236602</c:v>
                </c:pt>
                <c:pt idx="28">
                  <c:v>0.27166386752703536</c:v>
                </c:pt>
                <c:pt idx="29">
                  <c:v>0.28714666826534174</c:v>
                </c:pt>
                <c:pt idx="30">
                  <c:v>0.29434886161123514</c:v>
                </c:pt>
                <c:pt idx="31">
                  <c:v>0.32455273206567287</c:v>
                </c:pt>
                <c:pt idx="32">
                  <c:v>0.326731583869727</c:v>
                </c:pt>
                <c:pt idx="33">
                  <c:v>0.34173844523544417</c:v>
                </c:pt>
                <c:pt idx="34">
                  <c:v>0.37283760125812493</c:v>
                </c:pt>
                <c:pt idx="35">
                  <c:v>0.36955370650529801</c:v>
                </c:pt>
                <c:pt idx="36">
                  <c:v>0.37748624629708072</c:v>
                </c:pt>
              </c:numCache>
            </c:numRef>
          </c:val>
          <c:smooth val="0"/>
          <c:extLst>
            <c:ext xmlns:c16="http://schemas.microsoft.com/office/drawing/2014/chart" uri="{C3380CC4-5D6E-409C-BE32-E72D297353CC}">
              <c16:uniqueId val="{00000001-9A75-4307-AB45-AB71FC365104}"/>
            </c:ext>
          </c:extLst>
        </c:ser>
        <c:ser>
          <c:idx val="2"/>
          <c:order val="2"/>
          <c:tx>
            <c:strRef>
              <c:f>Sheet6!$D$3</c:f>
              <c:strCache>
                <c:ptCount val="1"/>
                <c:pt idx="0">
                  <c:v>Proportion of JP Sales</c:v>
                </c:pt>
              </c:strCache>
            </c:strRef>
          </c:tx>
          <c:spPr>
            <a:ln w="28575" cap="rnd">
              <a:solidFill>
                <a:schemeClr val="accent4"/>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9.9339327879409758E-2</c:v>
                </c:pt>
                <c:pt idx="25">
                  <c:v>0.11801539331217178</c:v>
                </c:pt>
                <c:pt idx="26">
                  <c:v>0.14143953934741099</c:v>
                </c:pt>
                <c:pt idx="27">
                  <c:v>9.8594315076340228E-2</c:v>
                </c:pt>
                <c:pt idx="28">
                  <c:v>8.8659064792717013E-2</c:v>
                </c:pt>
                <c:pt idx="29">
                  <c:v>9.2638110368394921E-2</c:v>
                </c:pt>
                <c:pt idx="30">
                  <c:v>9.9015672623708348E-2</c:v>
                </c:pt>
                <c:pt idx="31">
                  <c:v>0.10265356360605614</c:v>
                </c:pt>
                <c:pt idx="32">
                  <c:v>0.1423227155196137</c:v>
                </c:pt>
                <c:pt idx="33">
                  <c:v>0.12920142379697372</c:v>
                </c:pt>
                <c:pt idx="34">
                  <c:v>0.1169698228539221</c:v>
                </c:pt>
                <c:pt idx="35">
                  <c:v>0.12738275340393501</c:v>
                </c:pt>
                <c:pt idx="36">
                  <c:v>0.19269290449992896</c:v>
                </c:pt>
              </c:numCache>
            </c:numRef>
          </c:val>
          <c:smooth val="0"/>
          <c:extLst>
            <c:ext xmlns:c16="http://schemas.microsoft.com/office/drawing/2014/chart" uri="{C3380CC4-5D6E-409C-BE32-E72D297353CC}">
              <c16:uniqueId val="{00000002-9A75-4307-AB45-AB71FC365104}"/>
            </c:ext>
          </c:extLst>
        </c:ser>
        <c:dLbls>
          <c:showLegendKey val="0"/>
          <c:showVal val="0"/>
          <c:showCatName val="0"/>
          <c:showSerName val="0"/>
          <c:showPercent val="0"/>
          <c:showBubbleSize val="0"/>
        </c:dLbls>
        <c:dropLines>
          <c:spPr>
            <a:ln w="9525" cap="flat" cmpd="sng" algn="ctr">
              <a:noFill/>
              <a:round/>
            </a:ln>
            <a:effectLst/>
          </c:spPr>
        </c:dropLines>
        <c:smooth val="0"/>
        <c:axId val="683243647"/>
        <c:axId val="851589295"/>
      </c:lineChart>
      <c:catAx>
        <c:axId val="683243647"/>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a:solidFill>
                      <a:schemeClr val="tx1"/>
                    </a:solidFill>
                  </a:rPr>
                  <a:t>Year</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51589295"/>
        <c:crosses val="autoZero"/>
        <c:auto val="1"/>
        <c:lblAlgn val="ctr"/>
        <c:lblOffset val="100"/>
        <c:noMultiLvlLbl val="0"/>
      </c:catAx>
      <c:valAx>
        <c:axId val="851589295"/>
        <c:scaling>
          <c:orientation val="minMax"/>
          <c:max val="1"/>
        </c:scaling>
        <c:delete val="0"/>
        <c:axPos val="l"/>
        <c:majorGridlines>
          <c:spPr>
            <a:ln w="9525" cap="flat" cmpd="sng" algn="ctr">
              <a:solidFill>
                <a:schemeClr val="accent1"/>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Proportion of Global Sales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3243647"/>
        <c:crosses val="autoZero"/>
        <c:crossBetween val="between"/>
      </c:valAx>
      <c:spPr>
        <a:noFill/>
        <a:ln>
          <a:noFill/>
        </a:ln>
        <a:effectLst/>
      </c:spPr>
    </c:plotArea>
    <c:legend>
      <c:legendPos val="b"/>
      <c:layout>
        <c:manualLayout>
          <c:xMode val="edge"/>
          <c:yMode val="edge"/>
          <c:x val="0.25010670300827786"/>
          <c:y val="0.88375997275149765"/>
          <c:w val="0.49978649303452455"/>
          <c:h val="3.277946745206467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[test2.xlsx]Publisher_NA_EU!PivotTable5</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NA and 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Publisher_NA_EU!$B$3</c:f>
              <c:strCache>
                <c:ptCount val="1"/>
                <c:pt idx="0">
                  <c:v>Sum of EU_Sales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Publisher_NA_EU!$A$4:$A$9</c:f>
              <c:strCache>
                <c:ptCount val="5"/>
                <c:pt idx="0">
                  <c:v>Ubisoft</c:v>
                </c:pt>
                <c:pt idx="1">
                  <c:v>Sony Computer Entertainment</c:v>
                </c:pt>
                <c:pt idx="2">
                  <c:v>Activision</c:v>
                </c:pt>
                <c:pt idx="3">
                  <c:v>Electronic Arts</c:v>
                </c:pt>
                <c:pt idx="4">
                  <c:v>Nintendo</c:v>
                </c:pt>
              </c:strCache>
            </c:strRef>
          </c:cat>
          <c:val>
            <c:numRef>
              <c:f>Publisher_NA_EU!$B$4:$B$9</c:f>
              <c:numCache>
                <c:formatCode>General</c:formatCode>
                <c:ptCount val="5"/>
                <c:pt idx="0">
                  <c:v>163.31000000000009</c:v>
                </c:pt>
                <c:pt idx="1">
                  <c:v>187.72000000000003</c:v>
                </c:pt>
                <c:pt idx="2">
                  <c:v>215.53000000000065</c:v>
                </c:pt>
                <c:pt idx="3">
                  <c:v>371.26999999999782</c:v>
                </c:pt>
                <c:pt idx="4">
                  <c:v>418.74000000000018</c:v>
                </c:pt>
              </c:numCache>
            </c:numRef>
          </c:val>
          <c:extLst>
            <c:ext xmlns:c16="http://schemas.microsoft.com/office/drawing/2014/chart" uri="{C3380CC4-5D6E-409C-BE32-E72D297353CC}">
              <c16:uniqueId val="{00000000-739B-41EB-B678-1A5E676BECEF}"/>
            </c:ext>
          </c:extLst>
        </c:ser>
        <c:ser>
          <c:idx val="1"/>
          <c:order val="1"/>
          <c:tx>
            <c:strRef>
              <c:f>Publisher_NA_EU!$C$3</c:f>
              <c:strCache>
                <c:ptCount val="1"/>
                <c:pt idx="0">
                  <c:v>Sum of NA_Sales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Publisher_NA_EU!$A$4:$A$9</c:f>
              <c:strCache>
                <c:ptCount val="5"/>
                <c:pt idx="0">
                  <c:v>Ubisoft</c:v>
                </c:pt>
                <c:pt idx="1">
                  <c:v>Sony Computer Entertainment</c:v>
                </c:pt>
                <c:pt idx="2">
                  <c:v>Activision</c:v>
                </c:pt>
                <c:pt idx="3">
                  <c:v>Electronic Arts</c:v>
                </c:pt>
                <c:pt idx="4">
                  <c:v>Nintendo</c:v>
                </c:pt>
              </c:strCache>
            </c:strRef>
          </c:cat>
          <c:val>
            <c:numRef>
              <c:f>Publisher_NA_EU!$C$4:$C$9</c:f>
              <c:numCache>
                <c:formatCode>General</c:formatCode>
                <c:ptCount val="5"/>
                <c:pt idx="0">
                  <c:v>253.4000000000002</c:v>
                </c:pt>
                <c:pt idx="1">
                  <c:v>265.22000000000025</c:v>
                </c:pt>
                <c:pt idx="2">
                  <c:v>429.7000000000001</c:v>
                </c:pt>
                <c:pt idx="3">
                  <c:v>595.06999999999857</c:v>
                </c:pt>
                <c:pt idx="4">
                  <c:v>816.87000000000012</c:v>
                </c:pt>
              </c:numCache>
            </c:numRef>
          </c:val>
          <c:extLst>
            <c:ext xmlns:c16="http://schemas.microsoft.com/office/drawing/2014/chart" uri="{C3380CC4-5D6E-409C-BE32-E72D297353CC}">
              <c16:uniqueId val="{00000001-739B-41EB-B678-1A5E676BECEF}"/>
            </c:ext>
          </c:extLst>
        </c:ser>
        <c:dLbls>
          <c:dLblPos val="outEnd"/>
          <c:showLegendKey val="0"/>
          <c:showVal val="1"/>
          <c:showCatName val="0"/>
          <c:showSerName val="0"/>
          <c:showPercent val="0"/>
          <c:showBubbleSize val="0"/>
        </c:dLbls>
        <c:gapWidth val="182"/>
        <c:axId val="1110764031"/>
        <c:axId val="1014765824"/>
      </c:barChart>
      <c:catAx>
        <c:axId val="11107640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65824"/>
        <c:crosses val="autoZero"/>
        <c:auto val="1"/>
        <c:lblAlgn val="ctr"/>
        <c:lblOffset val="100"/>
        <c:noMultiLvlLbl val="0"/>
      </c:catAx>
      <c:valAx>
        <c:axId val="1014765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64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[test2.xlsx]Publisher_JP!PivotTable5</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Publisher_JP!$B$3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Publisher_JP!$A$4:$A$9</c:f>
              <c:strCache>
                <c:ptCount val="5"/>
                <c:pt idx="0">
                  <c:v>Capcom</c:v>
                </c:pt>
                <c:pt idx="1">
                  <c:v>Sony Computer Entertainment</c:v>
                </c:pt>
                <c:pt idx="2">
                  <c:v>Konami Digital Entertainment</c:v>
                </c:pt>
                <c:pt idx="3">
                  <c:v>Namco Bandai Games</c:v>
                </c:pt>
                <c:pt idx="4">
                  <c:v>Nintendo</c:v>
                </c:pt>
              </c:strCache>
            </c:strRef>
          </c:cat>
          <c:val>
            <c:numRef>
              <c:f>Publisher_JP!$B$4:$B$9</c:f>
              <c:numCache>
                <c:formatCode>General</c:formatCode>
                <c:ptCount val="5"/>
                <c:pt idx="0">
                  <c:v>68.080000000000013</c:v>
                </c:pt>
                <c:pt idx="1">
                  <c:v>74.060000000000031</c:v>
                </c:pt>
                <c:pt idx="2">
                  <c:v>91.259999999999991</c:v>
                </c:pt>
                <c:pt idx="3">
                  <c:v>127.03000000000007</c:v>
                </c:pt>
                <c:pt idx="4">
                  <c:v>455.4199999999995</c:v>
                </c:pt>
              </c:numCache>
            </c:numRef>
          </c:val>
          <c:extLst>
            <c:ext xmlns:c16="http://schemas.microsoft.com/office/drawing/2014/chart" uri="{C3380CC4-5D6E-409C-BE32-E72D297353CC}">
              <c16:uniqueId val="{00000000-3EE0-48A6-B28C-B2661D856A6F}"/>
            </c:ext>
          </c:extLst>
        </c:ser>
        <c:dLbls>
          <c:dLblPos val="outEnd"/>
          <c:showLegendKey val="0"/>
          <c:showVal val="1"/>
          <c:showCatName val="0"/>
          <c:showSerName val="0"/>
          <c:showPercent val="0"/>
          <c:showBubbleSize val="0"/>
        </c:dLbls>
        <c:gapWidth val="182"/>
        <c:axId val="1110764031"/>
        <c:axId val="1014765824"/>
      </c:barChart>
      <c:catAx>
        <c:axId val="11107640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65824"/>
        <c:crosses val="autoZero"/>
        <c:auto val="1"/>
        <c:lblAlgn val="ctr"/>
        <c:lblOffset val="100"/>
        <c:noMultiLvlLbl val="0"/>
      </c:catAx>
      <c:valAx>
        <c:axId val="1014765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64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[test2.xlsx]Sales by Genre!PivotTable4</c:name>
    <c:fmtId val="9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dirty="0"/>
              <a:t>Regional Sales by Genre (1980-2016)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by Genre'!$B$3</c:f>
              <c:strCache>
                <c:ptCount val="1"/>
                <c:pt idx="0">
                  <c:v>NA Sales</c:v>
                </c:pt>
              </c:strCache>
            </c:strRef>
          </c:tx>
          <c:spPr>
            <a:solidFill>
              <a:schemeClr val="accent1"/>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Genre'!$B$4:$B$15</c:f>
              <c:numCache>
                <c:formatCode>General</c:formatCode>
                <c:ptCount val="11"/>
                <c:pt idx="0">
                  <c:v>877.82999999999163</c:v>
                </c:pt>
                <c:pt idx="1">
                  <c:v>105.74999999999993</c:v>
                </c:pt>
                <c:pt idx="2">
                  <c:v>223.5900000000002</c:v>
                </c:pt>
                <c:pt idx="3">
                  <c:v>447.04999999999916</c:v>
                </c:pt>
                <c:pt idx="4">
                  <c:v>123.78000000000003</c:v>
                </c:pt>
                <c:pt idx="5">
                  <c:v>359.41999999999774</c:v>
                </c:pt>
                <c:pt idx="6">
                  <c:v>327.27999999999901</c:v>
                </c:pt>
                <c:pt idx="7">
                  <c:v>582.59999999999513</c:v>
                </c:pt>
                <c:pt idx="8">
                  <c:v>183.31000000000071</c:v>
                </c:pt>
                <c:pt idx="9">
                  <c:v>683.34999999999673</c:v>
                </c:pt>
                <c:pt idx="10">
                  <c:v>68.700000000000117</c:v>
                </c:pt>
              </c:numCache>
            </c:numRef>
          </c:val>
          <c:extLst>
            <c:ext xmlns:c16="http://schemas.microsoft.com/office/drawing/2014/chart" uri="{C3380CC4-5D6E-409C-BE32-E72D297353CC}">
              <c16:uniqueId val="{00000000-1D7C-4465-A314-290EC53F2120}"/>
            </c:ext>
          </c:extLst>
        </c:ser>
        <c:ser>
          <c:idx val="1"/>
          <c:order val="1"/>
          <c:tx>
            <c:strRef>
              <c:f>'Sales by Genre'!$C$3</c:f>
              <c:strCache>
                <c:ptCount val="1"/>
                <c:pt idx="0">
                  <c:v>EU Sales</c:v>
                </c:pt>
              </c:strCache>
            </c:strRef>
          </c:tx>
          <c:spPr>
            <a:solidFill>
              <a:schemeClr val="accent3"/>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Genre'!$C$4:$C$15</c:f>
              <c:numCache>
                <c:formatCode>General</c:formatCode>
                <c:ptCount val="11"/>
                <c:pt idx="0">
                  <c:v>524.99999999998533</c:v>
                </c:pt>
                <c:pt idx="1">
                  <c:v>64.089999999999989</c:v>
                </c:pt>
                <c:pt idx="2">
                  <c:v>101.32000000000025</c:v>
                </c:pt>
                <c:pt idx="3">
                  <c:v>201.63000000000017</c:v>
                </c:pt>
                <c:pt idx="4">
                  <c:v>50.779999999999987</c:v>
                </c:pt>
                <c:pt idx="5">
                  <c:v>238.39000000000027</c:v>
                </c:pt>
                <c:pt idx="6">
                  <c:v>188.06000000000034</c:v>
                </c:pt>
                <c:pt idx="7">
                  <c:v>313.26999999999668</c:v>
                </c:pt>
                <c:pt idx="8">
                  <c:v>113.38000000000018</c:v>
                </c:pt>
                <c:pt idx="9">
                  <c:v>376.84999999999457</c:v>
                </c:pt>
                <c:pt idx="10">
                  <c:v>45.340000000000096</c:v>
                </c:pt>
              </c:numCache>
            </c:numRef>
          </c:val>
          <c:extLst>
            <c:ext xmlns:c16="http://schemas.microsoft.com/office/drawing/2014/chart" uri="{C3380CC4-5D6E-409C-BE32-E72D297353CC}">
              <c16:uniqueId val="{00000001-1D7C-4465-A314-290EC53F2120}"/>
            </c:ext>
          </c:extLst>
        </c:ser>
        <c:ser>
          <c:idx val="2"/>
          <c:order val="2"/>
          <c:tx>
            <c:strRef>
              <c:f>'Sales by Genre'!$D$3</c:f>
              <c:strCache>
                <c:ptCount val="1"/>
                <c:pt idx="0">
                  <c:v>JP Sales</c:v>
                </c:pt>
              </c:strCache>
            </c:strRef>
          </c:tx>
          <c:spPr>
            <a:solidFill>
              <a:schemeClr val="accent5"/>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Genre'!$D$4:$D$15</c:f>
              <c:numCache>
                <c:formatCode>General</c:formatCode>
                <c:ptCount val="11"/>
                <c:pt idx="0">
                  <c:v>159.95000000000132</c:v>
                </c:pt>
                <c:pt idx="1">
                  <c:v>51.510000000000389</c:v>
                </c:pt>
                <c:pt idx="2">
                  <c:v>87.350000000000037</c:v>
                </c:pt>
                <c:pt idx="3">
                  <c:v>130.77000000000018</c:v>
                </c:pt>
                <c:pt idx="4">
                  <c:v>57.309999999999974</c:v>
                </c:pt>
                <c:pt idx="5">
                  <c:v>56.690000000000019</c:v>
                </c:pt>
                <c:pt idx="6">
                  <c:v>352.3099999999979</c:v>
                </c:pt>
                <c:pt idx="7">
                  <c:v>38.280000000000094</c:v>
                </c:pt>
                <c:pt idx="8">
                  <c:v>63.700000000000074</c:v>
                </c:pt>
                <c:pt idx="9">
                  <c:v>135.37000000000043</c:v>
                </c:pt>
                <c:pt idx="10">
                  <c:v>49.460000000000065</c:v>
                </c:pt>
              </c:numCache>
            </c:numRef>
          </c:val>
          <c:extLst>
            <c:ext xmlns:c16="http://schemas.microsoft.com/office/drawing/2014/chart" uri="{C3380CC4-5D6E-409C-BE32-E72D297353CC}">
              <c16:uniqueId val="{00000002-1D7C-4465-A314-290EC53F2120}"/>
            </c:ext>
          </c:extLst>
        </c:ser>
        <c:dLbls>
          <c:showLegendKey val="0"/>
          <c:showVal val="0"/>
          <c:showCatName val="0"/>
          <c:showSerName val="0"/>
          <c:showPercent val="0"/>
          <c:showBubbleSize val="0"/>
        </c:dLbls>
        <c:gapWidth val="75"/>
        <c:overlap val="-25"/>
        <c:axId val="1107734639"/>
        <c:axId val="928373216"/>
      </c:barChart>
      <c:catAx>
        <c:axId val="1107734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Game 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28373216"/>
        <c:crosses val="autoZero"/>
        <c:auto val="1"/>
        <c:lblAlgn val="ctr"/>
        <c:lblOffset val="100"/>
        <c:noMultiLvlLbl val="0"/>
      </c:catAx>
      <c:valAx>
        <c:axId val="928373216"/>
        <c:scaling>
          <c:orientation val="minMax"/>
          <c:max val="90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0773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[test2.xlsx]Genre_NAEU!PivotTable4</c:name>
    <c:fmtId val="3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NA and 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Genre_NAEU!$B$3</c:f>
              <c:strCache>
                <c:ptCount val="1"/>
                <c:pt idx="0">
                  <c:v>EU Sales</c:v>
                </c:pt>
              </c:strCache>
            </c:strRef>
          </c:tx>
          <c:spPr>
            <a:solidFill>
              <a:schemeClr val="dk1">
                <a:tint val="885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Genre_NAEU!$A$4:$A$7</c:f>
              <c:strCache>
                <c:ptCount val="3"/>
                <c:pt idx="0">
                  <c:v>Shooter</c:v>
                </c:pt>
                <c:pt idx="1">
                  <c:v>Sports</c:v>
                </c:pt>
                <c:pt idx="2">
                  <c:v>Action</c:v>
                </c:pt>
              </c:strCache>
            </c:strRef>
          </c:cat>
          <c:val>
            <c:numRef>
              <c:f>Genre_NAEU!$B$4:$B$7</c:f>
              <c:numCache>
                <c:formatCode>General</c:formatCode>
                <c:ptCount val="3"/>
                <c:pt idx="0">
                  <c:v>313.26999999999828</c:v>
                </c:pt>
                <c:pt idx="1">
                  <c:v>376.84999999999587</c:v>
                </c:pt>
                <c:pt idx="2">
                  <c:v>524.99999999998943</c:v>
                </c:pt>
              </c:numCache>
            </c:numRef>
          </c:val>
          <c:extLst>
            <c:ext xmlns:c16="http://schemas.microsoft.com/office/drawing/2014/chart" uri="{C3380CC4-5D6E-409C-BE32-E72D297353CC}">
              <c16:uniqueId val="{00000000-E0DB-4845-A832-B4EF2BCB605F}"/>
            </c:ext>
          </c:extLst>
        </c:ser>
        <c:ser>
          <c:idx val="1"/>
          <c:order val="1"/>
          <c:tx>
            <c:strRef>
              <c:f>Genre_NAEU!$C$3</c:f>
              <c:strCache>
                <c:ptCount val="1"/>
                <c:pt idx="0">
                  <c:v>NA Sales</c:v>
                </c:pt>
              </c:strCache>
            </c:strRef>
          </c:tx>
          <c:spPr>
            <a:solidFill>
              <a:schemeClr val="dk1">
                <a:tint val="550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Genre_NAEU!$A$4:$A$7</c:f>
              <c:strCache>
                <c:ptCount val="3"/>
                <c:pt idx="0">
                  <c:v>Shooter</c:v>
                </c:pt>
                <c:pt idx="1">
                  <c:v>Sports</c:v>
                </c:pt>
                <c:pt idx="2">
                  <c:v>Action</c:v>
                </c:pt>
              </c:strCache>
            </c:strRef>
          </c:cat>
          <c:val>
            <c:numRef>
              <c:f>Genre_NAEU!$C$4:$C$7</c:f>
              <c:numCache>
                <c:formatCode>General</c:formatCode>
                <c:ptCount val="3"/>
                <c:pt idx="0">
                  <c:v>582.60000000000014</c:v>
                </c:pt>
                <c:pt idx="1">
                  <c:v>683.35000000000377</c:v>
                </c:pt>
                <c:pt idx="2">
                  <c:v>877.82999999999242</c:v>
                </c:pt>
              </c:numCache>
            </c:numRef>
          </c:val>
          <c:extLst>
            <c:ext xmlns:c16="http://schemas.microsoft.com/office/drawing/2014/chart" uri="{C3380CC4-5D6E-409C-BE32-E72D297353CC}">
              <c16:uniqueId val="{00000001-E0DB-4845-A832-B4EF2BCB605F}"/>
            </c:ext>
          </c:extLst>
        </c:ser>
        <c:dLbls>
          <c:showLegendKey val="0"/>
          <c:showVal val="1"/>
          <c:showCatName val="0"/>
          <c:showSerName val="0"/>
          <c:showPercent val="0"/>
          <c:showBubbleSize val="0"/>
        </c:dLbls>
        <c:gapWidth val="75"/>
        <c:axId val="1110769791"/>
        <c:axId val="1014706800"/>
      </c:barChart>
      <c:catAx>
        <c:axId val="11107697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14706800"/>
        <c:crosses val="autoZero"/>
        <c:auto val="1"/>
        <c:lblAlgn val="ctr"/>
        <c:lblOffset val="100"/>
        <c:noMultiLvlLbl val="0"/>
      </c:catAx>
      <c:valAx>
        <c:axId val="1014706800"/>
        <c:scaling>
          <c:orientation val="minMax"/>
        </c:scaling>
        <c:delete val="0"/>
        <c:axPos val="b"/>
        <c:majorGridlines>
          <c:spPr>
            <a:ln w="9525" cap="flat" cmpd="sng" algn="ctr">
              <a:solidFill>
                <a:schemeClr val="bg1"/>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0769791"/>
        <c:crosses val="autoZero"/>
        <c:crossBetween val="between"/>
      </c:valAx>
      <c:spPr>
        <a:solidFill>
          <a:schemeClr val="tx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[test2.xlsx]Genre_JP!PivotTable4</c:name>
    <c:fmtId val="4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JP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Genre_JP!$B$3</c:f>
              <c:strCache>
                <c:ptCount val="1"/>
                <c:pt idx="0">
                  <c:v>Total</c:v>
                </c:pt>
              </c:strCache>
            </c:strRef>
          </c:tx>
          <c:spPr>
            <a:solidFill>
              <a:schemeClr val="dk1">
                <a:tint val="885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Genre_JP!$A$4:$A$7</c:f>
              <c:strCache>
                <c:ptCount val="3"/>
                <c:pt idx="0">
                  <c:v>Sports</c:v>
                </c:pt>
                <c:pt idx="1">
                  <c:v>Action</c:v>
                </c:pt>
                <c:pt idx="2">
                  <c:v>Role-Playing</c:v>
                </c:pt>
              </c:strCache>
            </c:strRef>
          </c:cat>
          <c:val>
            <c:numRef>
              <c:f>Genre_JP!$B$4:$B$7</c:f>
              <c:numCache>
                <c:formatCode>General</c:formatCode>
                <c:ptCount val="3"/>
                <c:pt idx="0">
                  <c:v>135.37</c:v>
                </c:pt>
                <c:pt idx="1">
                  <c:v>159.95000000000059</c:v>
                </c:pt>
                <c:pt idx="2">
                  <c:v>352.30999999999989</c:v>
                </c:pt>
              </c:numCache>
            </c:numRef>
          </c:val>
          <c:extLst>
            <c:ext xmlns:c16="http://schemas.microsoft.com/office/drawing/2014/chart" uri="{C3380CC4-5D6E-409C-BE32-E72D297353CC}">
              <c16:uniqueId val="{00000000-05A5-4026-8668-B79EB83FD161}"/>
            </c:ext>
          </c:extLst>
        </c:ser>
        <c:dLbls>
          <c:dLblPos val="outEnd"/>
          <c:showLegendKey val="0"/>
          <c:showVal val="1"/>
          <c:showCatName val="0"/>
          <c:showSerName val="0"/>
          <c:showPercent val="0"/>
          <c:showBubbleSize val="0"/>
        </c:dLbls>
        <c:gapWidth val="182"/>
        <c:axId val="1110769791"/>
        <c:axId val="1014706800"/>
      </c:barChart>
      <c:catAx>
        <c:axId val="11107697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14706800"/>
        <c:crosses val="autoZero"/>
        <c:auto val="1"/>
        <c:lblAlgn val="ctr"/>
        <c:lblOffset val="100"/>
        <c:noMultiLvlLbl val="0"/>
      </c:catAx>
      <c:valAx>
        <c:axId val="1014706800"/>
        <c:scaling>
          <c:orientation val="minMax"/>
          <c:max val="360"/>
          <c:min val="0"/>
        </c:scaling>
        <c:delete val="0"/>
        <c:axPos val="b"/>
        <c:majorGridlines>
          <c:spPr>
            <a:ln w="9525" cap="flat" cmpd="sng" algn="ctr">
              <a:solidFill>
                <a:schemeClr val="bg1"/>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0769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[test2.xlsx]Sheet15!PivotTable6</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4 Genre Sales (1980-2016)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Sheet15!$B$3:$B$4</c:f>
              <c:strCache>
                <c:ptCount val="1"/>
                <c:pt idx="0">
                  <c:v>Action</c:v>
                </c:pt>
              </c:strCache>
            </c:strRef>
          </c:tx>
          <c:spPr>
            <a:ln w="28575" cap="rnd">
              <a:solidFill>
                <a:schemeClr val="accent1"/>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Sheet15!$B$5:$B$42</c:f>
              <c:numCache>
                <c:formatCode>General</c:formatCode>
                <c:ptCount val="37"/>
                <c:pt idx="0">
                  <c:v>0.34</c:v>
                </c:pt>
                <c:pt idx="1">
                  <c:v>14.84</c:v>
                </c:pt>
                <c:pt idx="2">
                  <c:v>6.52</c:v>
                </c:pt>
                <c:pt idx="3">
                  <c:v>2.86</c:v>
                </c:pt>
                <c:pt idx="4">
                  <c:v>1.85</c:v>
                </c:pt>
                <c:pt idx="5">
                  <c:v>3.52</c:v>
                </c:pt>
                <c:pt idx="6">
                  <c:v>13.740000000000002</c:v>
                </c:pt>
                <c:pt idx="7">
                  <c:v>1.1200000000000001</c:v>
                </c:pt>
                <c:pt idx="8">
                  <c:v>1.75</c:v>
                </c:pt>
                <c:pt idx="9">
                  <c:v>4.6399999999999997</c:v>
                </c:pt>
                <c:pt idx="10">
                  <c:v>6.3900000000000006</c:v>
                </c:pt>
                <c:pt idx="11">
                  <c:v>6.76</c:v>
                </c:pt>
                <c:pt idx="12">
                  <c:v>3.83</c:v>
                </c:pt>
                <c:pt idx="13">
                  <c:v>1.8100000000000003</c:v>
                </c:pt>
                <c:pt idx="14">
                  <c:v>1.55</c:v>
                </c:pt>
                <c:pt idx="15">
                  <c:v>3.5700000000000007</c:v>
                </c:pt>
                <c:pt idx="16">
                  <c:v>20.580000000000005</c:v>
                </c:pt>
                <c:pt idx="17">
                  <c:v>27.58</c:v>
                </c:pt>
                <c:pt idx="18">
                  <c:v>39.44</c:v>
                </c:pt>
                <c:pt idx="19">
                  <c:v>27.779999999999987</c:v>
                </c:pt>
                <c:pt idx="20">
                  <c:v>34.040000000000006</c:v>
                </c:pt>
                <c:pt idx="21">
                  <c:v>59.390000000000008</c:v>
                </c:pt>
                <c:pt idx="22">
                  <c:v>86.769999999999925</c:v>
                </c:pt>
                <c:pt idx="23">
                  <c:v>67.930000000000021</c:v>
                </c:pt>
                <c:pt idx="24">
                  <c:v>76.259999999999962</c:v>
                </c:pt>
                <c:pt idx="25">
                  <c:v>85.690000000000012</c:v>
                </c:pt>
                <c:pt idx="26">
                  <c:v>66.580000000000027</c:v>
                </c:pt>
                <c:pt idx="27">
                  <c:v>106.50000000000001</c:v>
                </c:pt>
                <c:pt idx="28">
                  <c:v>136.3899999999999</c:v>
                </c:pt>
                <c:pt idx="29">
                  <c:v>139.35999999999996</c:v>
                </c:pt>
                <c:pt idx="30">
                  <c:v>117.64000000000004</c:v>
                </c:pt>
                <c:pt idx="31">
                  <c:v>118.96000000000005</c:v>
                </c:pt>
                <c:pt idx="32">
                  <c:v>122.04000000000002</c:v>
                </c:pt>
                <c:pt idx="33">
                  <c:v>125.21999999999998</c:v>
                </c:pt>
                <c:pt idx="34">
                  <c:v>99.020000000000095</c:v>
                </c:pt>
                <c:pt idx="35">
                  <c:v>70.699999999999974</c:v>
                </c:pt>
                <c:pt idx="36">
                  <c:v>19.910000000000007</c:v>
                </c:pt>
              </c:numCache>
            </c:numRef>
          </c:val>
          <c:smooth val="0"/>
          <c:extLst>
            <c:ext xmlns:c16="http://schemas.microsoft.com/office/drawing/2014/chart" uri="{C3380CC4-5D6E-409C-BE32-E72D297353CC}">
              <c16:uniqueId val="{00000000-2DA9-4062-B24C-A5D687EBC77B}"/>
            </c:ext>
          </c:extLst>
        </c:ser>
        <c:ser>
          <c:idx val="1"/>
          <c:order val="1"/>
          <c:tx>
            <c:strRef>
              <c:f>Sheet15!$C$3:$C$4</c:f>
              <c:strCache>
                <c:ptCount val="1"/>
                <c:pt idx="0">
                  <c:v>Role-Playing</c:v>
                </c:pt>
              </c:strCache>
            </c:strRef>
          </c:tx>
          <c:spPr>
            <a:ln w="28575" cap="rnd">
              <a:solidFill>
                <a:schemeClr val="accent2"/>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Sheet15!$C$5:$C$42</c:f>
              <c:numCache>
                <c:formatCode>General</c:formatCode>
                <c:ptCount val="37"/>
                <c:pt idx="6">
                  <c:v>2.52</c:v>
                </c:pt>
                <c:pt idx="7">
                  <c:v>4.6500000000000004</c:v>
                </c:pt>
                <c:pt idx="8">
                  <c:v>5.88</c:v>
                </c:pt>
                <c:pt idx="9">
                  <c:v>2.2000000000000002</c:v>
                </c:pt>
                <c:pt idx="10">
                  <c:v>4.5199999999999996</c:v>
                </c:pt>
                <c:pt idx="11">
                  <c:v>3.25</c:v>
                </c:pt>
                <c:pt idx="12">
                  <c:v>6.86</c:v>
                </c:pt>
                <c:pt idx="13">
                  <c:v>5.5900000000000007</c:v>
                </c:pt>
                <c:pt idx="14">
                  <c:v>7.1099999999999994</c:v>
                </c:pt>
                <c:pt idx="15">
                  <c:v>14.260000000000002</c:v>
                </c:pt>
                <c:pt idx="16">
                  <c:v>43.96</c:v>
                </c:pt>
                <c:pt idx="17">
                  <c:v>21.79</c:v>
                </c:pt>
                <c:pt idx="18">
                  <c:v>28.090000000000007</c:v>
                </c:pt>
                <c:pt idx="19">
                  <c:v>49.089999999999996</c:v>
                </c:pt>
                <c:pt idx="20">
                  <c:v>29.029999999999998</c:v>
                </c:pt>
                <c:pt idx="21">
                  <c:v>22.060000000000006</c:v>
                </c:pt>
                <c:pt idx="22">
                  <c:v>45.129999999999981</c:v>
                </c:pt>
                <c:pt idx="23">
                  <c:v>30.279999999999983</c:v>
                </c:pt>
                <c:pt idx="24">
                  <c:v>53.949999999999996</c:v>
                </c:pt>
                <c:pt idx="25">
                  <c:v>28.549999999999972</c:v>
                </c:pt>
                <c:pt idx="26">
                  <c:v>57.730000000000004</c:v>
                </c:pt>
                <c:pt idx="27">
                  <c:v>43.890000000000029</c:v>
                </c:pt>
                <c:pt idx="28">
                  <c:v>59.830000000000041</c:v>
                </c:pt>
                <c:pt idx="29">
                  <c:v>47.899999999999991</c:v>
                </c:pt>
                <c:pt idx="30">
                  <c:v>70.519999999999982</c:v>
                </c:pt>
                <c:pt idx="31">
                  <c:v>53.370000000000012</c:v>
                </c:pt>
                <c:pt idx="32">
                  <c:v>47.809999999999995</c:v>
                </c:pt>
                <c:pt idx="33">
                  <c:v>44.920000000000009</c:v>
                </c:pt>
                <c:pt idx="34">
                  <c:v>45.859999999999971</c:v>
                </c:pt>
                <c:pt idx="35">
                  <c:v>36.440000000000005</c:v>
                </c:pt>
                <c:pt idx="36">
                  <c:v>6.76</c:v>
                </c:pt>
              </c:numCache>
            </c:numRef>
          </c:val>
          <c:smooth val="0"/>
          <c:extLst>
            <c:ext xmlns:c16="http://schemas.microsoft.com/office/drawing/2014/chart" uri="{C3380CC4-5D6E-409C-BE32-E72D297353CC}">
              <c16:uniqueId val="{00000001-2DA9-4062-B24C-A5D687EBC77B}"/>
            </c:ext>
          </c:extLst>
        </c:ser>
        <c:ser>
          <c:idx val="2"/>
          <c:order val="2"/>
          <c:tx>
            <c:strRef>
              <c:f>Sheet15!$D$3:$D$4</c:f>
              <c:strCache>
                <c:ptCount val="1"/>
                <c:pt idx="0">
                  <c:v>Shooter</c:v>
                </c:pt>
              </c:strCache>
            </c:strRef>
          </c:tx>
          <c:spPr>
            <a:ln w="28575" cap="rnd">
              <a:solidFill>
                <a:schemeClr val="accent3"/>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Sheet15!$D$5:$D$42</c:f>
              <c:numCache>
                <c:formatCode>General</c:formatCode>
                <c:ptCount val="37"/>
                <c:pt idx="0">
                  <c:v>7.0699999999999994</c:v>
                </c:pt>
                <c:pt idx="1">
                  <c:v>10.040000000000001</c:v>
                </c:pt>
                <c:pt idx="2">
                  <c:v>3.79</c:v>
                </c:pt>
                <c:pt idx="3">
                  <c:v>0.48</c:v>
                </c:pt>
                <c:pt idx="4">
                  <c:v>31.099999999999998</c:v>
                </c:pt>
                <c:pt idx="5">
                  <c:v>1</c:v>
                </c:pt>
                <c:pt idx="6">
                  <c:v>3.89</c:v>
                </c:pt>
                <c:pt idx="7">
                  <c:v>0.71</c:v>
                </c:pt>
                <c:pt idx="8">
                  <c:v>0.51</c:v>
                </c:pt>
                <c:pt idx="9">
                  <c:v>1.2</c:v>
                </c:pt>
                <c:pt idx="11">
                  <c:v>2</c:v>
                </c:pt>
                <c:pt idx="12">
                  <c:v>0.29000000000000004</c:v>
                </c:pt>
                <c:pt idx="13">
                  <c:v>3.08</c:v>
                </c:pt>
                <c:pt idx="14">
                  <c:v>8.2999999999999989</c:v>
                </c:pt>
                <c:pt idx="15">
                  <c:v>4.1500000000000012</c:v>
                </c:pt>
                <c:pt idx="16">
                  <c:v>6.91</c:v>
                </c:pt>
                <c:pt idx="17">
                  <c:v>22.169999999999998</c:v>
                </c:pt>
                <c:pt idx="18">
                  <c:v>9.7999999999999972</c:v>
                </c:pt>
                <c:pt idx="19">
                  <c:v>12.249999999999998</c:v>
                </c:pt>
                <c:pt idx="20">
                  <c:v>6.8100000000000005</c:v>
                </c:pt>
                <c:pt idx="21">
                  <c:v>24.770000000000003</c:v>
                </c:pt>
                <c:pt idx="22">
                  <c:v>48.579999999999984</c:v>
                </c:pt>
                <c:pt idx="23">
                  <c:v>27.139999999999986</c:v>
                </c:pt>
                <c:pt idx="24">
                  <c:v>46.949999999999996</c:v>
                </c:pt>
                <c:pt idx="25">
                  <c:v>41.599999999999994</c:v>
                </c:pt>
                <c:pt idx="26">
                  <c:v>38.370000000000019</c:v>
                </c:pt>
                <c:pt idx="27">
                  <c:v>71.039999999999964</c:v>
                </c:pt>
                <c:pt idx="28">
                  <c:v>59.510000000000005</c:v>
                </c:pt>
                <c:pt idx="29">
                  <c:v>69.890000000000043</c:v>
                </c:pt>
                <c:pt idx="30">
                  <c:v>77.40999999999994</c:v>
                </c:pt>
                <c:pt idx="31">
                  <c:v>99.36</c:v>
                </c:pt>
                <c:pt idx="32">
                  <c:v>72.86</c:v>
                </c:pt>
                <c:pt idx="33">
                  <c:v>62.799999999999976</c:v>
                </c:pt>
                <c:pt idx="34">
                  <c:v>65.999999999999986</c:v>
                </c:pt>
                <c:pt idx="35">
                  <c:v>66.149999999999991</c:v>
                </c:pt>
                <c:pt idx="36">
                  <c:v>18.219999999999995</c:v>
                </c:pt>
              </c:numCache>
            </c:numRef>
          </c:val>
          <c:smooth val="0"/>
          <c:extLst>
            <c:ext xmlns:c16="http://schemas.microsoft.com/office/drawing/2014/chart" uri="{C3380CC4-5D6E-409C-BE32-E72D297353CC}">
              <c16:uniqueId val="{00000002-2DA9-4062-B24C-A5D687EBC77B}"/>
            </c:ext>
          </c:extLst>
        </c:ser>
        <c:ser>
          <c:idx val="3"/>
          <c:order val="3"/>
          <c:tx>
            <c:strRef>
              <c:f>Sheet15!$E$3:$E$4</c:f>
              <c:strCache>
                <c:ptCount val="1"/>
                <c:pt idx="0">
                  <c:v>Sports</c:v>
                </c:pt>
              </c:strCache>
            </c:strRef>
          </c:tx>
          <c:spPr>
            <a:ln w="28575" cap="rnd">
              <a:solidFill>
                <a:schemeClr val="accent4"/>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Sheet15!$E$5:$E$42</c:f>
              <c:numCache>
                <c:formatCode>General</c:formatCode>
                <c:ptCount val="37"/>
                <c:pt idx="0">
                  <c:v>0.49</c:v>
                </c:pt>
                <c:pt idx="1">
                  <c:v>0.79</c:v>
                </c:pt>
                <c:pt idx="2">
                  <c:v>1.05</c:v>
                </c:pt>
                <c:pt idx="3">
                  <c:v>3.2</c:v>
                </c:pt>
                <c:pt idx="4">
                  <c:v>6.18</c:v>
                </c:pt>
                <c:pt idx="5">
                  <c:v>1.96</c:v>
                </c:pt>
                <c:pt idx="6">
                  <c:v>5.57</c:v>
                </c:pt>
                <c:pt idx="7">
                  <c:v>3.7199999999999998</c:v>
                </c:pt>
                <c:pt idx="8">
                  <c:v>3.5999999999999996</c:v>
                </c:pt>
                <c:pt idx="9">
                  <c:v>5.7200000000000006</c:v>
                </c:pt>
                <c:pt idx="10">
                  <c:v>2.11</c:v>
                </c:pt>
                <c:pt idx="11">
                  <c:v>2.4100000000000006</c:v>
                </c:pt>
                <c:pt idx="12">
                  <c:v>2.95</c:v>
                </c:pt>
                <c:pt idx="13">
                  <c:v>3.1800000000000006</c:v>
                </c:pt>
                <c:pt idx="14">
                  <c:v>8.3899999999999988</c:v>
                </c:pt>
                <c:pt idx="15">
                  <c:v>7.98</c:v>
                </c:pt>
                <c:pt idx="16">
                  <c:v>17.450000000000003</c:v>
                </c:pt>
                <c:pt idx="17">
                  <c:v>30.020000000000003</c:v>
                </c:pt>
                <c:pt idx="18">
                  <c:v>41.79000000000002</c:v>
                </c:pt>
                <c:pt idx="19">
                  <c:v>30.289999999999996</c:v>
                </c:pt>
                <c:pt idx="20">
                  <c:v>41.189999999999976</c:v>
                </c:pt>
                <c:pt idx="21">
                  <c:v>51.430000000000021</c:v>
                </c:pt>
                <c:pt idx="22">
                  <c:v>65.42</c:v>
                </c:pt>
                <c:pt idx="23">
                  <c:v>56.11</c:v>
                </c:pt>
                <c:pt idx="24">
                  <c:v>63.680000000000028</c:v>
                </c:pt>
                <c:pt idx="25">
                  <c:v>59.54000000000002</c:v>
                </c:pt>
                <c:pt idx="26">
                  <c:v>136.16</c:v>
                </c:pt>
                <c:pt idx="27">
                  <c:v>98.200000000000031</c:v>
                </c:pt>
                <c:pt idx="28">
                  <c:v>95.339999999999961</c:v>
                </c:pt>
                <c:pt idx="29">
                  <c:v>138.52000000000001</c:v>
                </c:pt>
                <c:pt idx="30">
                  <c:v>92.529999999999987</c:v>
                </c:pt>
                <c:pt idx="31">
                  <c:v>56.990000000000009</c:v>
                </c:pt>
                <c:pt idx="32">
                  <c:v>30.930000000000003</c:v>
                </c:pt>
                <c:pt idx="33">
                  <c:v>41.550000000000004</c:v>
                </c:pt>
                <c:pt idx="34">
                  <c:v>46.66</c:v>
                </c:pt>
                <c:pt idx="35">
                  <c:v>41.540000000000006</c:v>
                </c:pt>
                <c:pt idx="36">
                  <c:v>14.599999999999998</c:v>
                </c:pt>
              </c:numCache>
            </c:numRef>
          </c:val>
          <c:smooth val="0"/>
          <c:extLst>
            <c:ext xmlns:c16="http://schemas.microsoft.com/office/drawing/2014/chart" uri="{C3380CC4-5D6E-409C-BE32-E72D297353CC}">
              <c16:uniqueId val="{00000003-2DA9-4062-B24C-A5D687EBC77B}"/>
            </c:ext>
          </c:extLst>
        </c:ser>
        <c:dLbls>
          <c:showLegendKey val="0"/>
          <c:showVal val="0"/>
          <c:showCatName val="0"/>
          <c:showSerName val="0"/>
          <c:showPercent val="0"/>
          <c:showBubbleSize val="0"/>
        </c:dLbls>
        <c:smooth val="0"/>
        <c:axId val="1110776991"/>
        <c:axId val="1102632240"/>
      </c:lineChart>
      <c:catAx>
        <c:axId val="11107769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632240"/>
        <c:crosses val="autoZero"/>
        <c:auto val="1"/>
        <c:lblAlgn val="ctr"/>
        <c:lblOffset val="100"/>
        <c:noMultiLvlLbl val="0"/>
      </c:catAx>
      <c:valAx>
        <c:axId val="110263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76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8/22/2024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err="1"/>
              <a:t>GameCo</a:t>
            </a:r>
            <a:r>
              <a:rPr lang="en-US" dirty="0"/>
              <a:t> Regional Sales Analysis</a:t>
            </a:r>
          </a:p>
        </p:txBody>
      </p:sp>
      <p:sp>
        <p:nvSpPr>
          <p:cNvPr id="3" name="TextBox 2">
            <a:extLst>
              <a:ext uri="{FF2B5EF4-FFF2-40B4-BE49-F238E27FC236}">
                <a16:creationId xmlns:a16="http://schemas.microsoft.com/office/drawing/2014/main" id="{AD78F3C1-7EEC-0424-B1E1-24EE9DC3A9D5}"/>
              </a:ext>
            </a:extLst>
          </p:cNvPr>
          <p:cNvSpPr txBox="1"/>
          <p:nvPr/>
        </p:nvSpPr>
        <p:spPr>
          <a:xfrm>
            <a:off x="6309904" y="4150569"/>
            <a:ext cx="2400300" cy="369332"/>
          </a:xfrm>
          <a:prstGeom prst="rect">
            <a:avLst/>
          </a:prstGeom>
          <a:noFill/>
        </p:spPr>
        <p:txBody>
          <a:bodyPr wrap="square" rtlCol="0">
            <a:spAutoFit/>
          </a:bodyPr>
          <a:lstStyle/>
          <a:p>
            <a:r>
              <a:rPr lang="en-US" b="1" dirty="0">
                <a:solidFill>
                  <a:schemeClr val="bg1"/>
                </a:solidFill>
                <a:latin typeface="+mj-lt"/>
              </a:rPr>
              <a:t>Nicole Schultz</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E82C29B1-C0D8-733F-B363-C5BEE109EDF7}"/>
              </a:ext>
            </a:extLst>
          </p:cNvPr>
          <p:cNvSpPr/>
          <p:nvPr/>
        </p:nvSpPr>
        <p:spPr>
          <a:xfrm>
            <a:off x="276225" y="4888879"/>
            <a:ext cx="7305675" cy="1764152"/>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2F850FC-A7CD-F167-5BC7-27326DD4D98E}"/>
              </a:ext>
            </a:extLst>
          </p:cNvPr>
          <p:cNvSpPr/>
          <p:nvPr/>
        </p:nvSpPr>
        <p:spPr>
          <a:xfrm>
            <a:off x="257175" y="3274980"/>
            <a:ext cx="7305675" cy="1367869"/>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C2F695A-014F-B11E-A351-9433FE3A5AEF}"/>
              </a:ext>
            </a:extLst>
          </p:cNvPr>
          <p:cNvSpPr/>
          <p:nvPr/>
        </p:nvSpPr>
        <p:spPr>
          <a:xfrm>
            <a:off x="276225" y="1661081"/>
            <a:ext cx="7305675" cy="1367869"/>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9A7B6AB4-AAD5-37FB-78EA-1D55CA1E83AC}"/>
              </a:ext>
            </a:extLst>
          </p:cNvPr>
          <p:cNvSpPr>
            <a:spLocks noGrp="1"/>
          </p:cNvSpPr>
          <p:nvPr>
            <p:ph type="title"/>
          </p:nvPr>
        </p:nvSpPr>
        <p:spPr>
          <a:xfrm>
            <a:off x="122568" y="137160"/>
            <a:ext cx="8428045" cy="942610"/>
          </a:xfrm>
        </p:spPr>
        <p:txBody>
          <a:bodyPr/>
          <a:lstStyle/>
          <a:p>
            <a:r>
              <a:rPr lang="en-US" dirty="0"/>
              <a:t>Recommendations </a:t>
            </a:r>
          </a:p>
        </p:txBody>
      </p:sp>
      <p:sp>
        <p:nvSpPr>
          <p:cNvPr id="14" name="Rectangle 13">
            <a:extLst>
              <a:ext uri="{FF2B5EF4-FFF2-40B4-BE49-F238E27FC236}">
                <a16:creationId xmlns:a16="http://schemas.microsoft.com/office/drawing/2014/main" id="{2E47A5D6-61C2-A561-94D9-E0AAB74F1916}"/>
              </a:ext>
            </a:extLst>
          </p:cNvPr>
          <p:cNvSpPr/>
          <p:nvPr/>
        </p:nvSpPr>
        <p:spPr>
          <a:xfrm>
            <a:off x="122568" y="1167522"/>
            <a:ext cx="2426079" cy="9727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6EFA584-B07D-A1D2-E48F-9CD81C356FF6}"/>
              </a:ext>
            </a:extLst>
          </p:cNvPr>
          <p:cNvSpPr txBox="1"/>
          <p:nvPr/>
        </p:nvSpPr>
        <p:spPr>
          <a:xfrm>
            <a:off x="400050" y="1666875"/>
            <a:ext cx="7181850" cy="1160831"/>
          </a:xfrm>
          <a:prstGeom prst="rect">
            <a:avLst/>
          </a:prstGeom>
          <a:noFill/>
        </p:spPr>
        <p:txBody>
          <a:bodyPr wrap="square" rtlCol="0">
            <a:spAutoFit/>
          </a:bodyPr>
          <a:lstStyle/>
          <a:p>
            <a:pPr>
              <a:lnSpc>
                <a:spcPct val="150000"/>
              </a:lnSpc>
            </a:pPr>
            <a:r>
              <a:rPr lang="en-US" sz="2000" b="1" u="sng" dirty="0"/>
              <a:t>North America:</a:t>
            </a:r>
          </a:p>
          <a:p>
            <a:pPr marL="285750" indent="-285750">
              <a:lnSpc>
                <a:spcPct val="150000"/>
              </a:lnSpc>
              <a:buFont typeface="Wingdings" panose="05000000000000000000" pitchFamily="2" charset="2"/>
              <a:buChar char="Ø"/>
            </a:pPr>
            <a:r>
              <a:rPr lang="en-US" sz="1400" dirty="0"/>
              <a:t>Maintain current support for the North American market, as they are consistently the top performer out of the three markets</a:t>
            </a:r>
          </a:p>
        </p:txBody>
      </p:sp>
      <p:sp>
        <p:nvSpPr>
          <p:cNvPr id="16" name="TextBox 15">
            <a:extLst>
              <a:ext uri="{FF2B5EF4-FFF2-40B4-BE49-F238E27FC236}">
                <a16:creationId xmlns:a16="http://schemas.microsoft.com/office/drawing/2014/main" id="{E51A828B-3FF5-FEC6-0710-6B0D5C5049C4}"/>
              </a:ext>
            </a:extLst>
          </p:cNvPr>
          <p:cNvSpPr txBox="1"/>
          <p:nvPr/>
        </p:nvSpPr>
        <p:spPr>
          <a:xfrm>
            <a:off x="400050" y="3223989"/>
            <a:ext cx="7181850" cy="1160831"/>
          </a:xfrm>
          <a:prstGeom prst="rect">
            <a:avLst/>
          </a:prstGeom>
          <a:noFill/>
        </p:spPr>
        <p:txBody>
          <a:bodyPr wrap="square" rtlCol="0">
            <a:spAutoFit/>
          </a:bodyPr>
          <a:lstStyle/>
          <a:p>
            <a:pPr>
              <a:lnSpc>
                <a:spcPct val="150000"/>
              </a:lnSpc>
            </a:pPr>
            <a:r>
              <a:rPr lang="en-US" sz="2000" b="1" u="sng" dirty="0"/>
              <a:t>Europe:</a:t>
            </a:r>
          </a:p>
          <a:p>
            <a:pPr marL="285750" indent="-285750">
              <a:lnSpc>
                <a:spcPct val="150000"/>
              </a:lnSpc>
              <a:buFont typeface="Wingdings" panose="05000000000000000000" pitchFamily="2" charset="2"/>
              <a:buChar char="Ø"/>
            </a:pPr>
            <a:r>
              <a:rPr lang="en-US" sz="1400" dirty="0"/>
              <a:t>Consider the potential of the rising sales in the European market and consider increasing the marketing in this region.</a:t>
            </a:r>
          </a:p>
        </p:txBody>
      </p:sp>
      <p:sp>
        <p:nvSpPr>
          <p:cNvPr id="17" name="TextBox 16">
            <a:extLst>
              <a:ext uri="{FF2B5EF4-FFF2-40B4-BE49-F238E27FC236}">
                <a16:creationId xmlns:a16="http://schemas.microsoft.com/office/drawing/2014/main" id="{F552E1E5-337B-378B-7A86-6882CA81F5B4}"/>
              </a:ext>
            </a:extLst>
          </p:cNvPr>
          <p:cNvSpPr txBox="1"/>
          <p:nvPr/>
        </p:nvSpPr>
        <p:spPr>
          <a:xfrm>
            <a:off x="400050" y="4786897"/>
            <a:ext cx="7181850" cy="1807161"/>
          </a:xfrm>
          <a:prstGeom prst="rect">
            <a:avLst/>
          </a:prstGeom>
          <a:noFill/>
        </p:spPr>
        <p:txBody>
          <a:bodyPr wrap="square" rtlCol="0">
            <a:spAutoFit/>
          </a:bodyPr>
          <a:lstStyle/>
          <a:p>
            <a:pPr>
              <a:lnSpc>
                <a:spcPct val="150000"/>
              </a:lnSpc>
            </a:pPr>
            <a:r>
              <a:rPr lang="en-US" sz="2000" b="1" u="sng" dirty="0"/>
              <a:t>Japan:</a:t>
            </a:r>
          </a:p>
          <a:p>
            <a:pPr marL="285750" indent="-285750">
              <a:lnSpc>
                <a:spcPct val="150000"/>
              </a:lnSpc>
              <a:buFont typeface="Wingdings" panose="05000000000000000000" pitchFamily="2" charset="2"/>
              <a:buChar char="Ø"/>
            </a:pPr>
            <a:r>
              <a:rPr lang="en-US" sz="1400" dirty="0"/>
              <a:t>Increase marketing and support for Role-Playing type games as they were the number one seller, even beating out the NA sales in this genre. </a:t>
            </a:r>
          </a:p>
          <a:p>
            <a:pPr marL="285750" indent="-285750">
              <a:lnSpc>
                <a:spcPct val="150000"/>
              </a:lnSpc>
              <a:buFont typeface="Wingdings" panose="05000000000000000000" pitchFamily="2" charset="2"/>
              <a:buChar char="Ø"/>
            </a:pPr>
            <a:r>
              <a:rPr lang="en-US" sz="1400" dirty="0"/>
              <a:t>Continue to support Nintendo and Sony in this market as they are also doing well internationally </a:t>
            </a:r>
          </a:p>
        </p:txBody>
      </p:sp>
    </p:spTree>
    <p:extLst>
      <p:ext uri="{BB962C8B-B14F-4D97-AF65-F5344CB8AC3E}">
        <p14:creationId xmlns:p14="http://schemas.microsoft.com/office/powerpoint/2010/main" val="359199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3609975"/>
            <a:ext cx="6788150" cy="2381250"/>
          </a:xfrm>
        </p:spPr>
        <p:txBody>
          <a:bodyPr tIns="457200">
            <a:normAutofit fontScale="70000" lnSpcReduction="20000"/>
          </a:bodyPr>
          <a:lstStyle/>
          <a:p>
            <a:r>
              <a:rPr lang="en-US" dirty="0"/>
              <a:t>Are certain types of games more popular than others?</a:t>
            </a:r>
          </a:p>
          <a:p>
            <a:r>
              <a:rPr lang="en-US" dirty="0"/>
              <a:t>What publishers will likely be the main competitors in certain markets?</a:t>
            </a:r>
          </a:p>
          <a:p>
            <a:r>
              <a:rPr lang="en-US" dirty="0"/>
              <a:t>Have any games decreased or increased in popularity over time?</a:t>
            </a:r>
          </a:p>
          <a:p>
            <a:r>
              <a:rPr lang="en-US" dirty="0"/>
              <a:t>How have sales figures varied between geographic regions over time?</a:t>
            </a:r>
          </a:p>
          <a:p>
            <a:endParaRPr lang="en-US" dirty="0"/>
          </a:p>
          <a:p>
            <a:endParaRPr lang="en-US" dirty="0"/>
          </a:p>
        </p:txBody>
      </p:sp>
      <p:sp>
        <p:nvSpPr>
          <p:cNvPr id="4" name="TextBox 3">
            <a:extLst>
              <a:ext uri="{FF2B5EF4-FFF2-40B4-BE49-F238E27FC236}">
                <a16:creationId xmlns:a16="http://schemas.microsoft.com/office/drawing/2014/main" id="{AAEA610C-AEBB-4972-A9CB-2E346CD2FE0D}"/>
              </a:ext>
            </a:extLst>
          </p:cNvPr>
          <p:cNvSpPr txBox="1"/>
          <p:nvPr/>
        </p:nvSpPr>
        <p:spPr>
          <a:xfrm>
            <a:off x="593724" y="2413337"/>
            <a:ext cx="6626225" cy="1015663"/>
          </a:xfrm>
          <a:prstGeom prst="rect">
            <a:avLst/>
          </a:prstGeom>
          <a:noFill/>
        </p:spPr>
        <p:txBody>
          <a:bodyPr wrap="square" rtlCol="0">
            <a:spAutoFit/>
          </a:bodyPr>
          <a:lstStyle/>
          <a:p>
            <a:r>
              <a:rPr lang="en-US" sz="2000" b="1" i="0" dirty="0" err="1">
                <a:solidFill>
                  <a:srgbClr val="333333"/>
                </a:solidFill>
                <a:effectLst/>
                <a:latin typeface="TradeGothicNextW01-Ligh 693250"/>
              </a:rPr>
              <a:t>GameCo’s</a:t>
            </a:r>
            <a:r>
              <a:rPr lang="en-US" sz="2000" b="1" i="0" dirty="0">
                <a:solidFill>
                  <a:srgbClr val="333333"/>
                </a:solidFill>
                <a:effectLst/>
                <a:latin typeface="TradeGothicNextW01-Ligh 693250"/>
              </a:rPr>
              <a:t> current understanding of the </a:t>
            </a:r>
            <a:r>
              <a:rPr lang="en-US" sz="2000" b="1" dirty="0">
                <a:solidFill>
                  <a:srgbClr val="333333"/>
                </a:solidFill>
                <a:latin typeface="TradeGothicNextW01-Ligh 693250"/>
              </a:rPr>
              <a:t>market </a:t>
            </a:r>
            <a:r>
              <a:rPr lang="en-US" sz="2000" b="1" i="0" dirty="0">
                <a:solidFill>
                  <a:srgbClr val="333333"/>
                </a:solidFill>
                <a:effectLst/>
                <a:latin typeface="TradeGothicNextW01-Ligh 693250"/>
              </a:rPr>
              <a:t>assumes that sales for the various geographic regions have stayed the same over time.</a:t>
            </a:r>
            <a:endParaRPr lang="en-US" sz="2000" b="1" dirty="0"/>
          </a:p>
        </p:txBody>
      </p:sp>
      <p:sp>
        <p:nvSpPr>
          <p:cNvPr id="5" name="TextBox 4">
            <a:extLst>
              <a:ext uri="{FF2B5EF4-FFF2-40B4-BE49-F238E27FC236}">
                <a16:creationId xmlns:a16="http://schemas.microsoft.com/office/drawing/2014/main" id="{0D9B502F-2277-6628-68C3-C0FCBF042B7C}"/>
              </a:ext>
            </a:extLst>
          </p:cNvPr>
          <p:cNvSpPr txBox="1"/>
          <p:nvPr/>
        </p:nvSpPr>
        <p:spPr>
          <a:xfrm>
            <a:off x="593724" y="3496733"/>
            <a:ext cx="3453343" cy="369332"/>
          </a:xfrm>
          <a:prstGeom prst="rect">
            <a:avLst/>
          </a:prstGeom>
          <a:noFill/>
        </p:spPr>
        <p:txBody>
          <a:bodyPr wrap="square" rtlCol="0">
            <a:spAutoFit/>
          </a:bodyPr>
          <a:lstStyle/>
          <a:p>
            <a:r>
              <a:rPr lang="en-US" b="1" u="sng" dirty="0">
                <a:solidFill>
                  <a:schemeClr val="bg1"/>
                </a:solidFill>
                <a:latin typeface="+mj-lt"/>
              </a:rPr>
              <a:t>Additional Analysis Objectives: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D0908D31-F422-A5D3-B811-A2B7743DBDE3}"/>
              </a:ext>
            </a:extLst>
          </p:cNvPr>
          <p:cNvGraphicFramePr/>
          <p:nvPr>
            <p:extLst>
              <p:ext uri="{D42A27DB-BD31-4B8C-83A1-F6EECF244321}">
                <p14:modId xmlns:p14="http://schemas.microsoft.com/office/powerpoint/2010/main" val="1833777473"/>
              </p:ext>
            </p:extLst>
          </p:nvPr>
        </p:nvGraphicFramePr>
        <p:xfrm>
          <a:off x="1143000" y="538162"/>
          <a:ext cx="9906000" cy="6238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88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16449"/>
            <a:ext cx="10873740" cy="766631"/>
          </a:xfrm>
        </p:spPr>
        <p:txBody>
          <a:bodyPr/>
          <a:lstStyle/>
          <a:p>
            <a:r>
              <a:rPr lang="en-US" dirty="0"/>
              <a:t>Top 3 Regional Sales Market Analysis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4032885" y="3528114"/>
            <a:ext cx="7810500" cy="2685454"/>
          </a:xfrm>
        </p:spPr>
        <p:txBody>
          <a:bodyPr>
            <a:normAutofit/>
          </a:bodyPr>
          <a:lstStyle/>
          <a:p>
            <a:r>
              <a:rPr lang="en-US" sz="1600" dirty="0"/>
              <a:t>From 1986 to 2015, North American sales have been the highest of all three major markets.</a:t>
            </a:r>
          </a:p>
          <a:p>
            <a:r>
              <a:rPr lang="en-US" sz="1600" dirty="0"/>
              <a:t>European sales are steadily on the rise, even passing North American sales in 2016.</a:t>
            </a:r>
          </a:p>
          <a:p>
            <a:r>
              <a:rPr lang="en-US" sz="1600" dirty="0"/>
              <a:t>While the Japanese market started out strong early on, since around 1995 they have been much more behind the other two markets, possibly due to the smaller market size.</a:t>
            </a:r>
          </a:p>
          <a:p>
            <a:r>
              <a:rPr lang="en-US" sz="1600" dirty="0"/>
              <a:t>There was drastic market fluctuation between 1980 and 1995, after which there is still some change in each region’s sales each year but on a more gradual scale.  </a:t>
            </a:r>
          </a:p>
          <a:p>
            <a:pPr marL="0" indent="0">
              <a:buNone/>
            </a:pPr>
            <a:endParaRPr lang="en-US" sz="1600" dirty="0"/>
          </a:p>
          <a:p>
            <a:endParaRPr lang="en-US" sz="16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Box 1">
            <a:extLst>
              <a:ext uri="{FF2B5EF4-FFF2-40B4-BE49-F238E27FC236}">
                <a16:creationId xmlns:a16="http://schemas.microsoft.com/office/drawing/2014/main" id="{2F53EAEE-9F9C-FE05-DC73-13C1940C38F6}"/>
              </a:ext>
            </a:extLst>
          </p:cNvPr>
          <p:cNvSpPr txBox="1"/>
          <p:nvPr/>
        </p:nvSpPr>
        <p:spPr>
          <a:xfrm>
            <a:off x="594360" y="2333625"/>
            <a:ext cx="7343775" cy="1015663"/>
          </a:xfrm>
          <a:prstGeom prst="rect">
            <a:avLst/>
          </a:prstGeom>
          <a:noFill/>
        </p:spPr>
        <p:txBody>
          <a:bodyPr wrap="square" rtlCol="0">
            <a:spAutoFit/>
          </a:bodyPr>
          <a:lstStyle/>
          <a:p>
            <a:r>
              <a:rPr lang="en-US" sz="2000" dirty="0">
                <a:solidFill>
                  <a:schemeClr val="bg1"/>
                </a:solidFill>
              </a:rPr>
              <a:t>Over the last 36 years(1980-2016), the markets have seen many changes in each region, meaning that </a:t>
            </a:r>
            <a:r>
              <a:rPr lang="en-US" sz="2000" dirty="0" err="1">
                <a:solidFill>
                  <a:schemeClr val="bg1"/>
                </a:solidFill>
              </a:rPr>
              <a:t>GameCo’s</a:t>
            </a:r>
            <a:r>
              <a:rPr lang="en-US" sz="2000" dirty="0">
                <a:solidFill>
                  <a:schemeClr val="bg1"/>
                </a:solidFill>
              </a:rPr>
              <a:t> initial assumption of the markets being unchanging is incorrect.</a:t>
            </a: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D27E0AF-999F-59A6-4951-0BD4C64D0C76}"/>
              </a:ext>
            </a:extLst>
          </p:cNvPr>
          <p:cNvSpPr txBox="1"/>
          <p:nvPr/>
        </p:nvSpPr>
        <p:spPr>
          <a:xfrm>
            <a:off x="175098" y="252919"/>
            <a:ext cx="7844952" cy="523220"/>
          </a:xfrm>
          <a:prstGeom prst="rect">
            <a:avLst/>
          </a:prstGeom>
          <a:noFill/>
        </p:spPr>
        <p:txBody>
          <a:bodyPr wrap="square" rtlCol="0">
            <a:spAutoFit/>
          </a:bodyPr>
          <a:lstStyle/>
          <a:p>
            <a:r>
              <a:rPr lang="en-US" sz="2800" b="1" dirty="0">
                <a:latin typeface="+mj-lt"/>
              </a:rPr>
              <a:t>Top 5 Competitive Publishers in Each Market</a:t>
            </a:r>
          </a:p>
        </p:txBody>
      </p:sp>
      <p:sp>
        <p:nvSpPr>
          <p:cNvPr id="7" name="Rectangle 6">
            <a:extLst>
              <a:ext uri="{FF2B5EF4-FFF2-40B4-BE49-F238E27FC236}">
                <a16:creationId xmlns:a16="http://schemas.microsoft.com/office/drawing/2014/main" id="{A99B5CDF-E49B-9CBB-084F-1C800AB36347}"/>
              </a:ext>
            </a:extLst>
          </p:cNvPr>
          <p:cNvSpPr/>
          <p:nvPr/>
        </p:nvSpPr>
        <p:spPr>
          <a:xfrm>
            <a:off x="293452" y="894945"/>
            <a:ext cx="1373424" cy="875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80881BAF-B3DA-4957-829A-AC4DF1AC1105}"/>
              </a:ext>
            </a:extLst>
          </p:cNvPr>
          <p:cNvGraphicFramePr/>
          <p:nvPr>
            <p:extLst>
              <p:ext uri="{D42A27DB-BD31-4B8C-83A1-F6EECF244321}">
                <p14:modId xmlns:p14="http://schemas.microsoft.com/office/powerpoint/2010/main" val="2234362516"/>
              </p:ext>
            </p:extLst>
          </p:nvPr>
        </p:nvGraphicFramePr>
        <p:xfrm>
          <a:off x="175098" y="1460817"/>
          <a:ext cx="3415827" cy="50638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E8F73219-A64C-4A55-9781-6E6FCD041D09}"/>
              </a:ext>
            </a:extLst>
          </p:cNvPr>
          <p:cNvGraphicFramePr/>
          <p:nvPr>
            <p:extLst>
              <p:ext uri="{D42A27DB-BD31-4B8C-83A1-F6EECF244321}">
                <p14:modId xmlns:p14="http://schemas.microsoft.com/office/powerpoint/2010/main" val="3319039455"/>
              </p:ext>
            </p:extLst>
          </p:nvPr>
        </p:nvGraphicFramePr>
        <p:xfrm>
          <a:off x="4097574" y="1460817"/>
          <a:ext cx="3055701" cy="506380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6CD7FF98-6A94-D2B9-6542-889B62004087}"/>
              </a:ext>
            </a:extLst>
          </p:cNvPr>
          <p:cNvSpPr txBox="1"/>
          <p:nvPr/>
        </p:nvSpPr>
        <p:spPr>
          <a:xfrm>
            <a:off x="8020050" y="982494"/>
            <a:ext cx="3648075" cy="526297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North American (NA) and European (EU) market seem to be very similar as they have the same top five publishers: Nintendo, Electronic Arts, Activision, Sony Computer Entertainment, and Ubisoft.</a:t>
            </a:r>
          </a:p>
          <a:p>
            <a:endParaRPr lang="en-US" sz="1600" dirty="0"/>
          </a:p>
          <a:p>
            <a:pPr marL="285750" indent="-285750">
              <a:buFont typeface="Wingdings" panose="05000000000000000000" pitchFamily="2" charset="2"/>
              <a:buChar char="Ø"/>
            </a:pPr>
            <a:r>
              <a:rPr lang="en-US" sz="1600" dirty="0"/>
              <a:t>Comparatively though, North America’s market still outperforms the European market as consistent with the sales data previously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Meanwhile, Japan’s top five publishers also show Nintendo and Sony Computer Entertainment, but with the addition of Namco Bandai Games, Konami Digital Entertainment, and Capcom, all of which are large Japan based publishers.</a:t>
            </a:r>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p:txBody>
          <a:bodyPr/>
          <a:lstStyle/>
          <a:p>
            <a:r>
              <a:rPr lang="en-US" sz="4000" dirty="0"/>
              <a:t>Genre Popularity Between Regional Markets</a:t>
            </a:r>
          </a:p>
        </p:txBody>
      </p:sp>
      <p:sp>
        <p:nvSpPr>
          <p:cNvPr id="8" name="TextBox 7">
            <a:extLst>
              <a:ext uri="{FF2B5EF4-FFF2-40B4-BE49-F238E27FC236}">
                <a16:creationId xmlns:a16="http://schemas.microsoft.com/office/drawing/2014/main" id="{0AC7BE41-344A-5F89-4673-99E6551F281E}"/>
              </a:ext>
            </a:extLst>
          </p:cNvPr>
          <p:cNvSpPr txBox="1"/>
          <p:nvPr/>
        </p:nvSpPr>
        <p:spPr>
          <a:xfrm>
            <a:off x="1304925" y="2609850"/>
            <a:ext cx="285750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As seen here, the popularity of genres differs depending on the market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Japan even beats North America in Role-Playing sales</a:t>
            </a:r>
          </a:p>
        </p:txBody>
      </p:sp>
      <p:graphicFrame>
        <p:nvGraphicFramePr>
          <p:cNvPr id="9" name="Chart 8">
            <a:extLst>
              <a:ext uri="{FF2B5EF4-FFF2-40B4-BE49-F238E27FC236}">
                <a16:creationId xmlns:a16="http://schemas.microsoft.com/office/drawing/2014/main" id="{BCA8B6F2-BD76-92B3-4E51-2AC8A7CEEB03}"/>
              </a:ext>
            </a:extLst>
          </p:cNvPr>
          <p:cNvGraphicFramePr>
            <a:graphicFrameLocks/>
          </p:cNvGraphicFramePr>
          <p:nvPr>
            <p:extLst>
              <p:ext uri="{D42A27DB-BD31-4B8C-83A1-F6EECF244321}">
                <p14:modId xmlns:p14="http://schemas.microsoft.com/office/powerpoint/2010/main" val="4151316870"/>
              </p:ext>
            </p:extLst>
          </p:nvPr>
        </p:nvGraphicFramePr>
        <p:xfrm>
          <a:off x="4162425" y="2084547"/>
          <a:ext cx="7419975" cy="44400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18F480-DC7F-1580-E8E3-ECC4D1E94754}"/>
              </a:ext>
            </a:extLst>
          </p:cNvPr>
          <p:cNvSpPr>
            <a:spLocks noGrp="1"/>
          </p:cNvSpPr>
          <p:nvPr>
            <p:ph type="title"/>
          </p:nvPr>
        </p:nvSpPr>
        <p:spPr>
          <a:xfrm>
            <a:off x="196004" y="0"/>
            <a:ext cx="9778365" cy="648775"/>
          </a:xfrm>
        </p:spPr>
        <p:txBody>
          <a:bodyPr/>
          <a:lstStyle/>
          <a:p>
            <a:r>
              <a:rPr lang="en-US" sz="2800" dirty="0"/>
              <a:t>Top 3 Game Genres for Each Region</a:t>
            </a:r>
          </a:p>
        </p:txBody>
      </p:sp>
      <p:sp>
        <p:nvSpPr>
          <p:cNvPr id="11" name="Rectangle 10">
            <a:extLst>
              <a:ext uri="{FF2B5EF4-FFF2-40B4-BE49-F238E27FC236}">
                <a16:creationId xmlns:a16="http://schemas.microsoft.com/office/drawing/2014/main" id="{EC2F98A7-1F7D-B627-914D-22804307DF0D}"/>
              </a:ext>
            </a:extLst>
          </p:cNvPr>
          <p:cNvSpPr/>
          <p:nvPr/>
        </p:nvSpPr>
        <p:spPr>
          <a:xfrm>
            <a:off x="293452" y="894945"/>
            <a:ext cx="1373424" cy="8754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5B7B4A73-380E-A99A-2F93-47B3EE767024}"/>
              </a:ext>
            </a:extLst>
          </p:cNvPr>
          <p:cNvSpPr>
            <a:spLocks noGrp="1"/>
          </p:cNvSpPr>
          <p:nvPr>
            <p:ph sz="quarter" idx="16"/>
          </p:nvPr>
        </p:nvSpPr>
        <p:spPr>
          <a:xfrm>
            <a:off x="293452" y="1421047"/>
            <a:ext cx="3507023" cy="3446227"/>
          </a:xfrm>
        </p:spPr>
        <p:txBody>
          <a:bodyPr>
            <a:normAutofit/>
          </a:bodyPr>
          <a:lstStyle/>
          <a:p>
            <a:pPr marL="342900" indent="-342900">
              <a:buFont typeface="Wingdings" panose="05000000000000000000" pitchFamily="2" charset="2"/>
              <a:buChar char="Ø"/>
            </a:pPr>
            <a:r>
              <a:rPr lang="en-US" sz="1600" dirty="0"/>
              <a:t>Again, the North American and European markets are directly competing as they share the top 3 popular video game genres: Action, Sports, and Shooter.</a:t>
            </a:r>
          </a:p>
          <a:p>
            <a:pPr marL="342900" indent="-342900">
              <a:buFont typeface="Wingdings" panose="05000000000000000000" pitchFamily="2" charset="2"/>
              <a:buChar char="Ø"/>
            </a:pPr>
            <a:r>
              <a:rPr lang="en-US" sz="1600" dirty="0"/>
              <a:t>Japan shares the Action and Sports genres, but with the added Role-Playing genre coming in at the top of its sales charts.</a:t>
            </a:r>
          </a:p>
          <a:p>
            <a:pPr marL="342900" indent="-342900">
              <a:buFont typeface="Wingdings" panose="05000000000000000000" pitchFamily="2" charset="2"/>
              <a:buChar char="Ø"/>
            </a:pPr>
            <a:endParaRPr lang="en-US" sz="1600" dirty="0"/>
          </a:p>
        </p:txBody>
      </p:sp>
      <p:graphicFrame>
        <p:nvGraphicFramePr>
          <p:cNvPr id="16" name="Chart 15">
            <a:extLst>
              <a:ext uri="{FF2B5EF4-FFF2-40B4-BE49-F238E27FC236}">
                <a16:creationId xmlns:a16="http://schemas.microsoft.com/office/drawing/2014/main" id="{04E0D1FC-CA92-408F-9F1E-123D8773C9D4}"/>
              </a:ext>
            </a:extLst>
          </p:cNvPr>
          <p:cNvGraphicFramePr/>
          <p:nvPr>
            <p:extLst>
              <p:ext uri="{D42A27DB-BD31-4B8C-83A1-F6EECF244321}">
                <p14:modId xmlns:p14="http://schemas.microsoft.com/office/powerpoint/2010/main" val="1543738851"/>
              </p:ext>
            </p:extLst>
          </p:nvPr>
        </p:nvGraphicFramePr>
        <p:xfrm>
          <a:off x="4002405" y="1238189"/>
          <a:ext cx="3411772" cy="53435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FD18D203-121C-4DB6-AF5B-2113A5BBE729}"/>
              </a:ext>
            </a:extLst>
          </p:cNvPr>
          <p:cNvGraphicFramePr/>
          <p:nvPr>
            <p:extLst>
              <p:ext uri="{D42A27DB-BD31-4B8C-83A1-F6EECF244321}">
                <p14:modId xmlns:p14="http://schemas.microsoft.com/office/powerpoint/2010/main" val="1806264215"/>
              </p:ext>
            </p:extLst>
          </p:nvPr>
        </p:nvGraphicFramePr>
        <p:xfrm>
          <a:off x="7711358" y="1238189"/>
          <a:ext cx="3004268" cy="50959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9E3C-B0D5-4E77-F4AF-5671BEE54760}"/>
              </a:ext>
            </a:extLst>
          </p:cNvPr>
          <p:cNvSpPr>
            <a:spLocks noGrp="1"/>
          </p:cNvSpPr>
          <p:nvPr>
            <p:ph type="title"/>
          </p:nvPr>
        </p:nvSpPr>
        <p:spPr>
          <a:xfrm>
            <a:off x="293452" y="-359924"/>
            <a:ext cx="10308234" cy="1158943"/>
          </a:xfrm>
        </p:spPr>
        <p:txBody>
          <a:bodyPr/>
          <a:lstStyle/>
          <a:p>
            <a:r>
              <a:rPr lang="en-US" sz="4400" dirty="0"/>
              <a:t>Game Popularity Over Time</a:t>
            </a:r>
          </a:p>
        </p:txBody>
      </p:sp>
      <p:sp>
        <p:nvSpPr>
          <p:cNvPr id="6" name="Rectangle 5">
            <a:extLst>
              <a:ext uri="{FF2B5EF4-FFF2-40B4-BE49-F238E27FC236}">
                <a16:creationId xmlns:a16="http://schemas.microsoft.com/office/drawing/2014/main" id="{9D8AC709-EF1E-14A4-9C4B-1528463CC867}"/>
              </a:ext>
            </a:extLst>
          </p:cNvPr>
          <p:cNvSpPr/>
          <p:nvPr/>
        </p:nvSpPr>
        <p:spPr>
          <a:xfrm>
            <a:off x="293452" y="894945"/>
            <a:ext cx="1373424" cy="875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4A934771-7495-6DF8-AAAE-7CC65EE9C6AE}"/>
              </a:ext>
            </a:extLst>
          </p:cNvPr>
          <p:cNvGraphicFramePr/>
          <p:nvPr>
            <p:extLst>
              <p:ext uri="{D42A27DB-BD31-4B8C-83A1-F6EECF244321}">
                <p14:modId xmlns:p14="http://schemas.microsoft.com/office/powerpoint/2010/main" val="3649994738"/>
              </p:ext>
            </p:extLst>
          </p:nvPr>
        </p:nvGraphicFramePr>
        <p:xfrm>
          <a:off x="293452" y="1208411"/>
          <a:ext cx="7955604" cy="512429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11FAC00-9B94-4E18-BA8B-07F651CEC934}"/>
              </a:ext>
            </a:extLst>
          </p:cNvPr>
          <p:cNvSpPr txBox="1"/>
          <p:nvPr/>
        </p:nvSpPr>
        <p:spPr>
          <a:xfrm>
            <a:off x="8905875" y="799019"/>
            <a:ext cx="268605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Although we do not have the data to look at individual game popularity over time, we are able to look at the trends for the top 4 game genres.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we can see, starting in 1995, all four genres seem to be increasing in sales until around 2010 where it starts to decline rapidly.</a:t>
            </a:r>
          </a:p>
        </p:txBody>
      </p:sp>
    </p:spTree>
    <p:extLst>
      <p:ext uri="{BB962C8B-B14F-4D97-AF65-F5344CB8AC3E}">
        <p14:creationId xmlns:p14="http://schemas.microsoft.com/office/powerpoint/2010/main" val="224291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CF4499-EB09-B4B8-8206-77711A0BE5C3}"/>
              </a:ext>
            </a:extLst>
          </p:cNvPr>
          <p:cNvSpPr>
            <a:spLocks noGrp="1"/>
          </p:cNvSpPr>
          <p:nvPr>
            <p:ph type="title"/>
          </p:nvPr>
        </p:nvSpPr>
        <p:spPr/>
        <p:txBody>
          <a:bodyPr/>
          <a:lstStyle/>
          <a:p>
            <a:r>
              <a:rPr lang="en-US" sz="4800" dirty="0"/>
              <a:t>Revising the current understanding of the markets</a:t>
            </a:r>
          </a:p>
        </p:txBody>
      </p:sp>
      <p:sp>
        <p:nvSpPr>
          <p:cNvPr id="7" name="Content Placeholder 6">
            <a:extLst>
              <a:ext uri="{FF2B5EF4-FFF2-40B4-BE49-F238E27FC236}">
                <a16:creationId xmlns:a16="http://schemas.microsoft.com/office/drawing/2014/main" id="{4261B72C-5D54-87EA-598B-DD11834FE352}"/>
              </a:ext>
            </a:extLst>
          </p:cNvPr>
          <p:cNvSpPr>
            <a:spLocks noGrp="1"/>
          </p:cNvSpPr>
          <p:nvPr>
            <p:ph sz="quarter" idx="15"/>
          </p:nvPr>
        </p:nvSpPr>
        <p:spPr>
          <a:xfrm>
            <a:off x="594360" y="2676525"/>
            <a:ext cx="11001010" cy="3597470"/>
          </a:xfrm>
        </p:spPr>
        <p:txBody>
          <a:bodyPr/>
          <a:lstStyle/>
          <a:p>
            <a:pPr marL="342900" indent="-342900">
              <a:buFont typeface="Arial" panose="020B0604020202020204" pitchFamily="34" charset="0"/>
              <a:buChar char="•"/>
            </a:pPr>
            <a:r>
              <a:rPr lang="en-US" b="1" u="sng" dirty="0"/>
              <a:t>Current understanding</a:t>
            </a:r>
            <a:r>
              <a:rPr lang="en-US" dirty="0"/>
              <a:t>: </a:t>
            </a:r>
            <a:r>
              <a:rPr lang="en-US" sz="2000" i="0" dirty="0" err="1">
                <a:solidFill>
                  <a:srgbClr val="333333"/>
                </a:solidFill>
                <a:effectLst/>
                <a:latin typeface="TradeGothicNextW01-Ligh 693250"/>
              </a:rPr>
              <a:t>GameCo’s</a:t>
            </a:r>
            <a:r>
              <a:rPr lang="en-US" sz="2000" i="0" dirty="0">
                <a:solidFill>
                  <a:srgbClr val="333333"/>
                </a:solidFill>
                <a:effectLst/>
                <a:latin typeface="TradeGothicNextW01-Ligh 693250"/>
              </a:rPr>
              <a:t> current understanding of the </a:t>
            </a:r>
            <a:r>
              <a:rPr lang="en-US" sz="2000" dirty="0">
                <a:solidFill>
                  <a:srgbClr val="333333"/>
                </a:solidFill>
                <a:latin typeface="TradeGothicNextW01-Ligh 693250"/>
              </a:rPr>
              <a:t>market </a:t>
            </a:r>
            <a:r>
              <a:rPr lang="en-US" sz="2000" i="0" dirty="0">
                <a:solidFill>
                  <a:srgbClr val="333333"/>
                </a:solidFill>
                <a:effectLst/>
                <a:latin typeface="TradeGothicNextW01-Ligh 693250"/>
              </a:rPr>
              <a:t>assumes that sales for the various geographic regions have stayed the same over time.</a:t>
            </a:r>
          </a:p>
          <a:p>
            <a:pPr marL="626364" lvl="1" indent="-342900"/>
            <a:r>
              <a:rPr lang="en-US" dirty="0"/>
              <a:t>European market sales are steadily on the rise, even surpassing North American sales in 2016</a:t>
            </a:r>
          </a:p>
          <a:p>
            <a:pPr marL="626364" lvl="1" indent="-342900"/>
            <a:r>
              <a:rPr lang="en-US" dirty="0"/>
              <a:t>Japan’s market has some niche areas where it surpasses even North America, as well as its own popular publishers that are not competing in either the North American or European markets </a:t>
            </a:r>
          </a:p>
          <a:p>
            <a:pPr marL="342900" indent="-342900">
              <a:buFont typeface="Arial" panose="020B0604020202020204" pitchFamily="34" charset="0"/>
              <a:buChar char="•"/>
            </a:pPr>
            <a:r>
              <a:rPr lang="en-US" b="1" u="sng" dirty="0"/>
              <a:t>Recommended revised understanding</a:t>
            </a:r>
            <a:r>
              <a:rPr lang="en-US" dirty="0"/>
              <a:t>:  Based on the history of sales data, the regional game markets continue to change over time, and while North America mostly leads in sales, the European market is an upcoming contender as well.</a:t>
            </a:r>
          </a:p>
        </p:txBody>
      </p:sp>
    </p:spTree>
    <p:extLst>
      <p:ext uri="{BB962C8B-B14F-4D97-AF65-F5344CB8AC3E}">
        <p14:creationId xmlns:p14="http://schemas.microsoft.com/office/powerpoint/2010/main" val="347227970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{6BC8F311-DCA7-4BAB-9B47-9069CB4D0DC5}tf78853419_win32</Template>
  <TotalTime>121</TotalTime>
  <Words>744</Words>
  <Application>Microsoft Office PowerPoint</Application>
  <PresentationFormat>Widescreen</PresentationFormat>
  <Paragraphs>72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TradeGothicNextW01-Ligh 693250</vt:lpstr>
      <vt:lpstr>Wingdings</vt:lpstr>
      <vt:lpstr>Custom</vt:lpstr>
      <vt:lpstr>GameCo Regional Sales Analysis</vt:lpstr>
      <vt:lpstr>Agenda</vt:lpstr>
      <vt:lpstr>PowerPoint Presentation</vt:lpstr>
      <vt:lpstr>Top 3 Regional Sales Market Analysis</vt:lpstr>
      <vt:lpstr>PowerPoint Presentation</vt:lpstr>
      <vt:lpstr>Genre Popularity Between Regional Markets</vt:lpstr>
      <vt:lpstr>Top 3 Game Genres for Each Region</vt:lpstr>
      <vt:lpstr>Game Popularity Over Time</vt:lpstr>
      <vt:lpstr>Revising the current understanding of the markets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Nicole Schultz</dc:creator>
  <cp:lastModifiedBy>Nicole Schultz</cp:lastModifiedBy>
  <cp:revision>2</cp:revision>
  <dcterms:created xsi:type="dcterms:W3CDTF">2024-02-11T16:57:29Z</dcterms:created>
  <dcterms:modified xsi:type="dcterms:W3CDTF">2024-08-22T21:34:10Z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