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0" r:id="rId5"/>
    <p:sldId id="383" r:id="rId6"/>
    <p:sldId id="413" r:id="rId7"/>
    <p:sldId id="391" r:id="rId8"/>
    <p:sldId id="397" r:id="rId9"/>
    <p:sldId id="407" r:id="rId10"/>
    <p:sldId id="408" r:id="rId11"/>
    <p:sldId id="414" r:id="rId12"/>
    <p:sldId id="415" r:id="rId13"/>
    <p:sldId id="4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57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26794-5397-4764-9FD6-443D22ABEB00}" v="186" dt="2024-02-11T18:51:40.177"/>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0" autoAdjust="0"/>
    <p:restoredTop sz="96327" autoAdjust="0"/>
  </p:normalViewPr>
  <p:slideViewPr>
    <p:cSldViewPr snapToGrid="0">
      <p:cViewPr varScale="1">
        <p:scale>
          <a:sx n="82" d="100"/>
          <a:sy n="82" d="100"/>
        </p:scale>
        <p:origin x="581"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rsmi\Documents\CareerFoundry\Tasks\Exercise%201.8_NicoleSchultz.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rsmi\Documents\CareerFoundry\Sheets\test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rsmi\Documents\CareerFoundry\Sheets\test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rsmi\Documents\CareerFoundry\Sheets\test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rsmi\Documents\CareerFoundry\Sheets\test2.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rsmi\Documents\CareerFoundry\Sheets\test2.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rsmi\Documents\CareerFoundry\Sheets\test2.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 1.8_NicoleSchultz.xlsx]Sheet6!PivotTable1</c:name>
    <c:fmtId val="43"/>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2400" dirty="0">
                <a:solidFill>
                  <a:schemeClr val="tx1"/>
                </a:solidFill>
              </a:rPr>
              <a:t>Regional Sales by Year (1980-2016)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528881445749407"/>
          <c:y val="1.9991729091671087E-2"/>
          <c:w val="0.88271660053832746"/>
          <c:h val="0.72903789333629399"/>
        </c:manualLayout>
      </c:layout>
      <c:lineChart>
        <c:grouping val="standard"/>
        <c:varyColors val="0"/>
        <c:ser>
          <c:idx val="0"/>
          <c:order val="0"/>
          <c:tx>
            <c:strRef>
              <c:f>Sheet6!$B$3</c:f>
              <c:strCache>
                <c:ptCount val="1"/>
                <c:pt idx="0">
                  <c:v>Proportion of NA Sales</c:v>
                </c:pt>
              </c:strCache>
            </c:strRef>
          </c:tx>
          <c:spPr>
            <a:ln w="28575" cap="rnd">
              <a:solidFill>
                <a:schemeClr val="accent6"/>
              </a:solidFill>
              <a:round/>
            </a:ln>
            <a:effectLst/>
          </c:spPr>
          <c:marker>
            <c:symbol val="none"/>
          </c:marker>
          <c:cat>
            <c:strRef>
              <c:f>Sheet6!$A$4:$A$41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Sheet6!$B$4:$B$41</c:f>
              <c:numCache>
                <c:formatCode>0%</c:formatCode>
                <c:ptCount val="37"/>
                <c:pt idx="0">
                  <c:v>0.93057996485061545</c:v>
                </c:pt>
                <c:pt idx="1">
                  <c:v>0.93374336035784145</c:v>
                </c:pt>
                <c:pt idx="2">
                  <c:v>0.93277893277893309</c:v>
                </c:pt>
                <c:pt idx="3">
                  <c:v>0.46217986896962471</c:v>
                </c:pt>
                <c:pt idx="4">
                  <c:v>0.66084193804606817</c:v>
                </c:pt>
                <c:pt idx="5">
                  <c:v>0.625324434556915</c:v>
                </c:pt>
                <c:pt idx="6">
                  <c:v>0.33719989209603451</c:v>
                </c:pt>
                <c:pt idx="7">
                  <c:v>0.38914443422263129</c:v>
                </c:pt>
                <c:pt idx="8">
                  <c:v>0.50550614146548067</c:v>
                </c:pt>
                <c:pt idx="9">
                  <c:v>0.61470388019060584</c:v>
                </c:pt>
                <c:pt idx="10">
                  <c:v>0.51548896537760691</c:v>
                </c:pt>
                <c:pt idx="11">
                  <c:v>0.39590443686006821</c:v>
                </c:pt>
                <c:pt idx="12">
                  <c:v>0.44472163865546227</c:v>
                </c:pt>
                <c:pt idx="13">
                  <c:v>0.32883862548934323</c:v>
                </c:pt>
                <c:pt idx="14">
                  <c:v>0.35556397625363134</c:v>
                </c:pt>
                <c:pt idx="15">
                  <c:v>0.28169333787311357</c:v>
                </c:pt>
                <c:pt idx="16">
                  <c:v>0.4356515189555612</c:v>
                </c:pt>
                <c:pt idx="17">
                  <c:v>0.47143994427306202</c:v>
                </c:pt>
                <c:pt idx="18">
                  <c:v>0.5004873864389604</c:v>
                </c:pt>
                <c:pt idx="19">
                  <c:v>0.50169140764914222</c:v>
                </c:pt>
                <c:pt idx="20">
                  <c:v>0.46879341139114866</c:v>
                </c:pt>
                <c:pt idx="21">
                  <c:v>0.52487404591667675</c:v>
                </c:pt>
                <c:pt idx="22">
                  <c:v>0.54659688511327131</c:v>
                </c:pt>
                <c:pt idx="23">
                  <c:v>0.54098085790135886</c:v>
                </c:pt>
                <c:pt idx="24">
                  <c:v>0.53085124144346396</c:v>
                </c:pt>
                <c:pt idx="25">
                  <c:v>0.52748184545810706</c:v>
                </c:pt>
                <c:pt idx="26">
                  <c:v>0.50502879078695417</c:v>
                </c:pt>
                <c:pt idx="27">
                  <c:v>0.51064491318791294</c:v>
                </c:pt>
                <c:pt idx="28">
                  <c:v>0.51770824125637405</c:v>
                </c:pt>
                <c:pt idx="29">
                  <c:v>0.50785348161026578</c:v>
                </c:pt>
                <c:pt idx="30">
                  <c:v>0.50672040772139471</c:v>
                </c:pt>
                <c:pt idx="31">
                  <c:v>0.4672520400845156</c:v>
                </c:pt>
                <c:pt idx="32">
                  <c:v>0.42625295703361593</c:v>
                </c:pt>
                <c:pt idx="33">
                  <c:v>0.42053636931772054</c:v>
                </c:pt>
                <c:pt idx="34">
                  <c:v>0.39159075398356369</c:v>
                </c:pt>
                <c:pt idx="35">
                  <c:v>0.38888048411498005</c:v>
                </c:pt>
                <c:pt idx="36">
                  <c:v>0.31965016222316334</c:v>
                </c:pt>
              </c:numCache>
            </c:numRef>
          </c:val>
          <c:smooth val="0"/>
          <c:extLst>
            <c:ext xmlns:c16="http://schemas.microsoft.com/office/drawing/2014/chart" uri="{C3380CC4-5D6E-409C-BE32-E72D297353CC}">
              <c16:uniqueId val="{00000000-9A75-4307-AB45-AB71FC365104}"/>
            </c:ext>
          </c:extLst>
        </c:ser>
        <c:ser>
          <c:idx val="1"/>
          <c:order val="1"/>
          <c:tx>
            <c:strRef>
              <c:f>Sheet6!$C$3</c:f>
              <c:strCache>
                <c:ptCount val="1"/>
                <c:pt idx="0">
                  <c:v>Proportion of EU Sales</c:v>
                </c:pt>
              </c:strCache>
            </c:strRef>
          </c:tx>
          <c:spPr>
            <a:ln w="28575" cap="rnd">
              <a:solidFill>
                <a:schemeClr val="accent5"/>
              </a:solidFill>
              <a:round/>
            </a:ln>
            <a:effectLst/>
          </c:spPr>
          <c:marker>
            <c:symbol val="none"/>
          </c:marker>
          <c:cat>
            <c:strRef>
              <c:f>Sheet6!$A$4:$A$41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Sheet6!$C$4:$C$41</c:f>
              <c:numCache>
                <c:formatCode>0%</c:formatCode>
                <c:ptCount val="37"/>
                <c:pt idx="0">
                  <c:v>5.8875219683655555E-2</c:v>
                </c:pt>
                <c:pt idx="1">
                  <c:v>5.4794520547945209E-2</c:v>
                </c:pt>
                <c:pt idx="2">
                  <c:v>5.717255717255721E-2</c:v>
                </c:pt>
                <c:pt idx="3">
                  <c:v>4.7647409172126273E-2</c:v>
                </c:pt>
                <c:pt idx="4">
                  <c:v>4.1699761715647321E-2</c:v>
                </c:pt>
                <c:pt idx="5">
                  <c:v>8.7875417130144601E-2</c:v>
                </c:pt>
                <c:pt idx="6">
                  <c:v>7.6611815484219067E-2</c:v>
                </c:pt>
                <c:pt idx="7">
                  <c:v>6.4857405703771867E-2</c:v>
                </c:pt>
                <c:pt idx="8">
                  <c:v>0.13955950868276157</c:v>
                </c:pt>
                <c:pt idx="9">
                  <c:v>0.11490810074880871</c:v>
                </c:pt>
                <c:pt idx="10">
                  <c:v>0.15448471350475804</c:v>
                </c:pt>
                <c:pt idx="11">
                  <c:v>0.12255662426310887</c:v>
                </c:pt>
                <c:pt idx="12">
                  <c:v>0.1537552521008404</c:v>
                </c:pt>
                <c:pt idx="13">
                  <c:v>0.10113092648977816</c:v>
                </c:pt>
                <c:pt idx="14">
                  <c:v>0.18794998105342922</c:v>
                </c:pt>
                <c:pt idx="15">
                  <c:v>0.16910679832028142</c:v>
                </c:pt>
                <c:pt idx="16">
                  <c:v>0.23730856138589002</c:v>
                </c:pt>
                <c:pt idx="17">
                  <c:v>0.24042193253059982</c:v>
                </c:pt>
                <c:pt idx="18">
                  <c:v>0.26084922213124428</c:v>
                </c:pt>
                <c:pt idx="19">
                  <c:v>0.24941298205117995</c:v>
                </c:pt>
                <c:pt idx="20">
                  <c:v>0.26170867235562595</c:v>
                </c:pt>
                <c:pt idx="21">
                  <c:v>0.28627025070142126</c:v>
                </c:pt>
                <c:pt idx="22">
                  <c:v>0.27745752427184667</c:v>
                </c:pt>
                <c:pt idx="23">
                  <c:v>0.29009361464300853</c:v>
                </c:pt>
                <c:pt idx="24">
                  <c:v>0.25594485653636245</c:v>
                </c:pt>
                <c:pt idx="25">
                  <c:v>0.26512153759186208</c:v>
                </c:pt>
                <c:pt idx="26">
                  <c:v>0.24806142034549331</c:v>
                </c:pt>
                <c:pt idx="27">
                  <c:v>0.26264543684236602</c:v>
                </c:pt>
                <c:pt idx="28">
                  <c:v>0.27166386752703536</c:v>
                </c:pt>
                <c:pt idx="29">
                  <c:v>0.28714666826534174</c:v>
                </c:pt>
                <c:pt idx="30">
                  <c:v>0.29434886161123514</c:v>
                </c:pt>
                <c:pt idx="31">
                  <c:v>0.32455273206567287</c:v>
                </c:pt>
                <c:pt idx="32">
                  <c:v>0.326731583869727</c:v>
                </c:pt>
                <c:pt idx="33">
                  <c:v>0.34173844523544417</c:v>
                </c:pt>
                <c:pt idx="34">
                  <c:v>0.37283760125812493</c:v>
                </c:pt>
                <c:pt idx="35">
                  <c:v>0.36955370650529801</c:v>
                </c:pt>
                <c:pt idx="36">
                  <c:v>0.37748624629708072</c:v>
                </c:pt>
              </c:numCache>
            </c:numRef>
          </c:val>
          <c:smooth val="0"/>
          <c:extLst>
            <c:ext xmlns:c16="http://schemas.microsoft.com/office/drawing/2014/chart" uri="{C3380CC4-5D6E-409C-BE32-E72D297353CC}">
              <c16:uniqueId val="{00000001-9A75-4307-AB45-AB71FC365104}"/>
            </c:ext>
          </c:extLst>
        </c:ser>
        <c:ser>
          <c:idx val="2"/>
          <c:order val="2"/>
          <c:tx>
            <c:strRef>
              <c:f>Sheet6!$D$3</c:f>
              <c:strCache>
                <c:ptCount val="1"/>
                <c:pt idx="0">
                  <c:v>Proportion of JP Sales</c:v>
                </c:pt>
              </c:strCache>
            </c:strRef>
          </c:tx>
          <c:spPr>
            <a:ln w="28575" cap="rnd">
              <a:solidFill>
                <a:schemeClr val="accent4"/>
              </a:solidFill>
              <a:round/>
            </a:ln>
            <a:effectLst/>
          </c:spPr>
          <c:marker>
            <c:symbol val="none"/>
          </c:marker>
          <c:cat>
            <c:strRef>
              <c:f>Sheet6!$A$4:$A$41</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Sheet6!$D$4:$D$41</c:f>
              <c:numCache>
                <c:formatCode>0%</c:formatCode>
                <c:ptCount val="37"/>
                <c:pt idx="0">
                  <c:v>0</c:v>
                </c:pt>
                <c:pt idx="1">
                  <c:v>0</c:v>
                </c:pt>
                <c:pt idx="2">
                  <c:v>0</c:v>
                </c:pt>
                <c:pt idx="3">
                  <c:v>0.48243001786777834</c:v>
                </c:pt>
                <c:pt idx="4">
                  <c:v>0.28335980937251776</c:v>
                </c:pt>
                <c:pt idx="5">
                  <c:v>0.26992955135335556</c:v>
                </c:pt>
                <c:pt idx="6">
                  <c:v>0.53439438899379543</c:v>
                </c:pt>
                <c:pt idx="7">
                  <c:v>0.5349586016559339</c:v>
                </c:pt>
                <c:pt idx="8">
                  <c:v>0.33375688267683179</c:v>
                </c:pt>
                <c:pt idx="9">
                  <c:v>0.24996596324029954</c:v>
                </c:pt>
                <c:pt idx="10">
                  <c:v>0.30127556185462656</c:v>
                </c:pt>
                <c:pt idx="11">
                  <c:v>0.45857896369841761</c:v>
                </c:pt>
                <c:pt idx="12">
                  <c:v>0.37959558823529421</c:v>
                </c:pt>
                <c:pt idx="13">
                  <c:v>0.55089169204001764</c:v>
                </c:pt>
                <c:pt idx="14">
                  <c:v>0.42932929139825693</c:v>
                </c:pt>
                <c:pt idx="15">
                  <c:v>0.51923731699012665</c:v>
                </c:pt>
                <c:pt idx="16">
                  <c:v>0.28842580969118747</c:v>
                </c:pt>
                <c:pt idx="17">
                  <c:v>0.24315852323614259</c:v>
                </c:pt>
                <c:pt idx="18">
                  <c:v>0.19511053924435634</c:v>
                </c:pt>
                <c:pt idx="19">
                  <c:v>0.20830182672026093</c:v>
                </c:pt>
                <c:pt idx="20">
                  <c:v>0.21219487993649533</c:v>
                </c:pt>
                <c:pt idx="21">
                  <c:v>0.12025220985307901</c:v>
                </c:pt>
                <c:pt idx="22">
                  <c:v>0.10558252427184517</c:v>
                </c:pt>
                <c:pt idx="23">
                  <c:v>9.5570769875646597E-2</c:v>
                </c:pt>
                <c:pt idx="24">
                  <c:v>9.9339327879409758E-2</c:v>
                </c:pt>
                <c:pt idx="25">
                  <c:v>0.11801539331217178</c:v>
                </c:pt>
                <c:pt idx="26">
                  <c:v>0.14143953934741099</c:v>
                </c:pt>
                <c:pt idx="27">
                  <c:v>9.8594315076340228E-2</c:v>
                </c:pt>
                <c:pt idx="28">
                  <c:v>8.8659064792717013E-2</c:v>
                </c:pt>
                <c:pt idx="29">
                  <c:v>9.2638110368394921E-2</c:v>
                </c:pt>
                <c:pt idx="30">
                  <c:v>9.9015672623708348E-2</c:v>
                </c:pt>
                <c:pt idx="31">
                  <c:v>0.10265356360605614</c:v>
                </c:pt>
                <c:pt idx="32">
                  <c:v>0.1423227155196137</c:v>
                </c:pt>
                <c:pt idx="33">
                  <c:v>0.12920142379697372</c:v>
                </c:pt>
                <c:pt idx="34">
                  <c:v>0.1169698228539221</c:v>
                </c:pt>
                <c:pt idx="35">
                  <c:v>0.12738275340393501</c:v>
                </c:pt>
                <c:pt idx="36">
                  <c:v>0.19269290449992896</c:v>
                </c:pt>
              </c:numCache>
            </c:numRef>
          </c:val>
          <c:smooth val="0"/>
          <c:extLst>
            <c:ext xmlns:c16="http://schemas.microsoft.com/office/drawing/2014/chart" uri="{C3380CC4-5D6E-409C-BE32-E72D297353CC}">
              <c16:uniqueId val="{00000002-9A75-4307-AB45-AB71FC365104}"/>
            </c:ext>
          </c:extLst>
        </c:ser>
        <c:dLbls>
          <c:showLegendKey val="0"/>
          <c:showVal val="0"/>
          <c:showCatName val="0"/>
          <c:showSerName val="0"/>
          <c:showPercent val="0"/>
          <c:showBubbleSize val="0"/>
        </c:dLbls>
        <c:dropLines>
          <c:spPr>
            <a:ln w="9525" cap="flat" cmpd="sng" algn="ctr">
              <a:noFill/>
              <a:round/>
            </a:ln>
            <a:effectLst/>
          </c:spPr>
        </c:dropLines>
        <c:smooth val="0"/>
        <c:axId val="683243647"/>
        <c:axId val="851589295"/>
      </c:lineChart>
      <c:catAx>
        <c:axId val="683243647"/>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sz="2000">
                    <a:solidFill>
                      <a:schemeClr val="tx1"/>
                    </a:solidFill>
                  </a:rPr>
                  <a:t>Year</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51589295"/>
        <c:crosses val="autoZero"/>
        <c:auto val="1"/>
        <c:lblAlgn val="ctr"/>
        <c:lblOffset val="100"/>
        <c:noMultiLvlLbl val="0"/>
      </c:catAx>
      <c:valAx>
        <c:axId val="851589295"/>
        <c:scaling>
          <c:orientation val="minMax"/>
          <c:max val="1"/>
        </c:scaling>
        <c:delete val="0"/>
        <c:axPos val="l"/>
        <c:majorGridlines>
          <c:spPr>
            <a:ln w="9525" cap="flat" cmpd="sng" algn="ctr">
              <a:solidFill>
                <a:schemeClr val="accent1"/>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a:solidFill>
                      <a:schemeClr val="tx1"/>
                    </a:solidFill>
                  </a:rPr>
                  <a:t>Proportion of Global Sales</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83243647"/>
        <c:crosses val="autoZero"/>
        <c:crossBetween val="between"/>
      </c:valAx>
      <c:spPr>
        <a:noFill/>
        <a:ln>
          <a:noFill/>
        </a:ln>
        <a:effectLst/>
      </c:spPr>
    </c:plotArea>
    <c:legend>
      <c:legendPos val="b"/>
      <c:layout>
        <c:manualLayout>
          <c:xMode val="edge"/>
          <c:yMode val="edge"/>
          <c:x val="0.25010670300827786"/>
          <c:y val="0.88375997275149765"/>
          <c:w val="0.49978649303452455"/>
          <c:h val="3.277946745206467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[test2.xlsx]Publisher_NA_EU!PivotTable5</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NA and EU</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Publisher_NA_EU!$B$3</c:f>
              <c:strCache>
                <c:ptCount val="1"/>
                <c:pt idx="0">
                  <c:v>Sum of EU_Sales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Publisher_NA_EU!$A$4:$A$9</c:f>
              <c:strCache>
                <c:ptCount val="5"/>
                <c:pt idx="0">
                  <c:v>Ubisoft</c:v>
                </c:pt>
                <c:pt idx="1">
                  <c:v>Sony Computer Entertainment</c:v>
                </c:pt>
                <c:pt idx="2">
                  <c:v>Activision</c:v>
                </c:pt>
                <c:pt idx="3">
                  <c:v>Electronic Arts</c:v>
                </c:pt>
                <c:pt idx="4">
                  <c:v>Nintendo</c:v>
                </c:pt>
              </c:strCache>
            </c:strRef>
          </c:cat>
          <c:val>
            <c:numRef>
              <c:f>Publisher_NA_EU!$B$4:$B$9</c:f>
              <c:numCache>
                <c:formatCode>General</c:formatCode>
                <c:ptCount val="5"/>
                <c:pt idx="0">
                  <c:v>163.31000000000009</c:v>
                </c:pt>
                <c:pt idx="1">
                  <c:v>187.72000000000003</c:v>
                </c:pt>
                <c:pt idx="2">
                  <c:v>215.53000000000065</c:v>
                </c:pt>
                <c:pt idx="3">
                  <c:v>371.26999999999782</c:v>
                </c:pt>
                <c:pt idx="4">
                  <c:v>418.74000000000018</c:v>
                </c:pt>
              </c:numCache>
            </c:numRef>
          </c:val>
          <c:extLst>
            <c:ext xmlns:c16="http://schemas.microsoft.com/office/drawing/2014/chart" uri="{C3380CC4-5D6E-409C-BE32-E72D297353CC}">
              <c16:uniqueId val="{00000000-739B-41EB-B678-1A5E676BECEF}"/>
            </c:ext>
          </c:extLst>
        </c:ser>
        <c:ser>
          <c:idx val="1"/>
          <c:order val="1"/>
          <c:tx>
            <c:strRef>
              <c:f>Publisher_NA_EU!$C$3</c:f>
              <c:strCache>
                <c:ptCount val="1"/>
                <c:pt idx="0">
                  <c:v>Sum of NA_Sales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Publisher_NA_EU!$A$4:$A$9</c:f>
              <c:strCache>
                <c:ptCount val="5"/>
                <c:pt idx="0">
                  <c:v>Ubisoft</c:v>
                </c:pt>
                <c:pt idx="1">
                  <c:v>Sony Computer Entertainment</c:v>
                </c:pt>
                <c:pt idx="2">
                  <c:v>Activision</c:v>
                </c:pt>
                <c:pt idx="3">
                  <c:v>Electronic Arts</c:v>
                </c:pt>
                <c:pt idx="4">
                  <c:v>Nintendo</c:v>
                </c:pt>
              </c:strCache>
            </c:strRef>
          </c:cat>
          <c:val>
            <c:numRef>
              <c:f>Publisher_NA_EU!$C$4:$C$9</c:f>
              <c:numCache>
                <c:formatCode>General</c:formatCode>
                <c:ptCount val="5"/>
                <c:pt idx="0">
                  <c:v>253.4000000000002</c:v>
                </c:pt>
                <c:pt idx="1">
                  <c:v>265.22000000000025</c:v>
                </c:pt>
                <c:pt idx="2">
                  <c:v>429.7000000000001</c:v>
                </c:pt>
                <c:pt idx="3">
                  <c:v>595.06999999999857</c:v>
                </c:pt>
                <c:pt idx="4">
                  <c:v>816.87000000000012</c:v>
                </c:pt>
              </c:numCache>
            </c:numRef>
          </c:val>
          <c:extLst>
            <c:ext xmlns:c16="http://schemas.microsoft.com/office/drawing/2014/chart" uri="{C3380CC4-5D6E-409C-BE32-E72D297353CC}">
              <c16:uniqueId val="{00000001-739B-41EB-B678-1A5E676BECEF}"/>
            </c:ext>
          </c:extLst>
        </c:ser>
        <c:dLbls>
          <c:dLblPos val="outEnd"/>
          <c:showLegendKey val="0"/>
          <c:showVal val="1"/>
          <c:showCatName val="0"/>
          <c:showSerName val="0"/>
          <c:showPercent val="0"/>
          <c:showBubbleSize val="0"/>
        </c:dLbls>
        <c:gapWidth val="182"/>
        <c:axId val="1110764031"/>
        <c:axId val="1014765824"/>
      </c:barChart>
      <c:catAx>
        <c:axId val="111076403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Publisher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4765824"/>
        <c:crosses val="autoZero"/>
        <c:auto val="1"/>
        <c:lblAlgn val="ctr"/>
        <c:lblOffset val="100"/>
        <c:noMultiLvlLbl val="0"/>
      </c:catAx>
      <c:valAx>
        <c:axId val="1014765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in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0764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[test2.xlsx]Publisher_JP!PivotTable5</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JP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Publisher_JP!$B$3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Publisher_JP!$A$4:$A$9</c:f>
              <c:strCache>
                <c:ptCount val="5"/>
                <c:pt idx="0">
                  <c:v>Capcom</c:v>
                </c:pt>
                <c:pt idx="1">
                  <c:v>Sony Computer Entertainment</c:v>
                </c:pt>
                <c:pt idx="2">
                  <c:v>Konami Digital Entertainment</c:v>
                </c:pt>
                <c:pt idx="3">
                  <c:v>Namco Bandai Games</c:v>
                </c:pt>
                <c:pt idx="4">
                  <c:v>Nintendo</c:v>
                </c:pt>
              </c:strCache>
            </c:strRef>
          </c:cat>
          <c:val>
            <c:numRef>
              <c:f>Publisher_JP!$B$4:$B$9</c:f>
              <c:numCache>
                <c:formatCode>General</c:formatCode>
                <c:ptCount val="5"/>
                <c:pt idx="0">
                  <c:v>68.080000000000013</c:v>
                </c:pt>
                <c:pt idx="1">
                  <c:v>74.060000000000031</c:v>
                </c:pt>
                <c:pt idx="2">
                  <c:v>91.259999999999991</c:v>
                </c:pt>
                <c:pt idx="3">
                  <c:v>127.03000000000007</c:v>
                </c:pt>
                <c:pt idx="4">
                  <c:v>455.4199999999995</c:v>
                </c:pt>
              </c:numCache>
            </c:numRef>
          </c:val>
          <c:extLst>
            <c:ext xmlns:c16="http://schemas.microsoft.com/office/drawing/2014/chart" uri="{C3380CC4-5D6E-409C-BE32-E72D297353CC}">
              <c16:uniqueId val="{00000000-3EE0-48A6-B28C-B2661D856A6F}"/>
            </c:ext>
          </c:extLst>
        </c:ser>
        <c:dLbls>
          <c:dLblPos val="outEnd"/>
          <c:showLegendKey val="0"/>
          <c:showVal val="1"/>
          <c:showCatName val="0"/>
          <c:showSerName val="0"/>
          <c:showPercent val="0"/>
          <c:showBubbleSize val="0"/>
        </c:dLbls>
        <c:gapWidth val="182"/>
        <c:axId val="1110764031"/>
        <c:axId val="1014765824"/>
      </c:barChart>
      <c:catAx>
        <c:axId val="111076403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Publisher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4765824"/>
        <c:crosses val="autoZero"/>
        <c:auto val="1"/>
        <c:lblAlgn val="ctr"/>
        <c:lblOffset val="100"/>
        <c:noMultiLvlLbl val="0"/>
      </c:catAx>
      <c:valAx>
        <c:axId val="1014765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in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0764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[test2.xlsx]Sales by Genre!PivotTable4</c:name>
    <c:fmtId val="91"/>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dirty="0"/>
              <a:t>Regional Sales by Genre (1980-2016)</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'Sales by Genre'!$B$3</c:f>
              <c:strCache>
                <c:ptCount val="1"/>
                <c:pt idx="0">
                  <c:v>NA Sales</c:v>
                </c:pt>
              </c:strCache>
            </c:strRef>
          </c:tx>
          <c:spPr>
            <a:solidFill>
              <a:schemeClr val="accent1"/>
            </a:solidFill>
            <a:ln>
              <a:noFill/>
            </a:ln>
            <a:effectLst/>
          </c:spPr>
          <c:invertIfNegative val="0"/>
          <c:cat>
            <c:strRef>
              <c:f>'Sales by Genre'!$A$4:$A$15</c:f>
              <c:strCache>
                <c:ptCount val="11"/>
                <c:pt idx="0">
                  <c:v>Action</c:v>
                </c:pt>
                <c:pt idx="1">
                  <c:v>Adventure</c:v>
                </c:pt>
                <c:pt idx="2">
                  <c:v>Fighting</c:v>
                </c:pt>
                <c:pt idx="3">
                  <c:v>Platform</c:v>
                </c:pt>
                <c:pt idx="4">
                  <c:v>Puzzle</c:v>
                </c:pt>
                <c:pt idx="5">
                  <c:v>Racing</c:v>
                </c:pt>
                <c:pt idx="6">
                  <c:v>Role-Playing</c:v>
                </c:pt>
                <c:pt idx="7">
                  <c:v>Shooter</c:v>
                </c:pt>
                <c:pt idx="8">
                  <c:v>Simulation</c:v>
                </c:pt>
                <c:pt idx="9">
                  <c:v>Sports</c:v>
                </c:pt>
                <c:pt idx="10">
                  <c:v>Strategy</c:v>
                </c:pt>
              </c:strCache>
            </c:strRef>
          </c:cat>
          <c:val>
            <c:numRef>
              <c:f>'Sales by Genre'!$B$4:$B$15</c:f>
              <c:numCache>
                <c:formatCode>General</c:formatCode>
                <c:ptCount val="11"/>
                <c:pt idx="0">
                  <c:v>877.82999999999163</c:v>
                </c:pt>
                <c:pt idx="1">
                  <c:v>105.74999999999993</c:v>
                </c:pt>
                <c:pt idx="2">
                  <c:v>223.5900000000002</c:v>
                </c:pt>
                <c:pt idx="3">
                  <c:v>447.04999999999916</c:v>
                </c:pt>
                <c:pt idx="4">
                  <c:v>123.78000000000003</c:v>
                </c:pt>
                <c:pt idx="5">
                  <c:v>359.41999999999774</c:v>
                </c:pt>
                <c:pt idx="6">
                  <c:v>327.27999999999901</c:v>
                </c:pt>
                <c:pt idx="7">
                  <c:v>582.59999999999513</c:v>
                </c:pt>
                <c:pt idx="8">
                  <c:v>183.31000000000071</c:v>
                </c:pt>
                <c:pt idx="9">
                  <c:v>683.34999999999673</c:v>
                </c:pt>
                <c:pt idx="10">
                  <c:v>68.700000000000117</c:v>
                </c:pt>
              </c:numCache>
            </c:numRef>
          </c:val>
          <c:extLst>
            <c:ext xmlns:c16="http://schemas.microsoft.com/office/drawing/2014/chart" uri="{C3380CC4-5D6E-409C-BE32-E72D297353CC}">
              <c16:uniqueId val="{00000000-1D7C-4465-A314-290EC53F2120}"/>
            </c:ext>
          </c:extLst>
        </c:ser>
        <c:ser>
          <c:idx val="1"/>
          <c:order val="1"/>
          <c:tx>
            <c:strRef>
              <c:f>'Sales by Genre'!$C$3</c:f>
              <c:strCache>
                <c:ptCount val="1"/>
                <c:pt idx="0">
                  <c:v>EU Sales</c:v>
                </c:pt>
              </c:strCache>
            </c:strRef>
          </c:tx>
          <c:spPr>
            <a:solidFill>
              <a:schemeClr val="accent3"/>
            </a:solidFill>
            <a:ln>
              <a:noFill/>
            </a:ln>
            <a:effectLst/>
          </c:spPr>
          <c:invertIfNegative val="0"/>
          <c:cat>
            <c:strRef>
              <c:f>'Sales by Genre'!$A$4:$A$15</c:f>
              <c:strCache>
                <c:ptCount val="11"/>
                <c:pt idx="0">
                  <c:v>Action</c:v>
                </c:pt>
                <c:pt idx="1">
                  <c:v>Adventure</c:v>
                </c:pt>
                <c:pt idx="2">
                  <c:v>Fighting</c:v>
                </c:pt>
                <c:pt idx="3">
                  <c:v>Platform</c:v>
                </c:pt>
                <c:pt idx="4">
                  <c:v>Puzzle</c:v>
                </c:pt>
                <c:pt idx="5">
                  <c:v>Racing</c:v>
                </c:pt>
                <c:pt idx="6">
                  <c:v>Role-Playing</c:v>
                </c:pt>
                <c:pt idx="7">
                  <c:v>Shooter</c:v>
                </c:pt>
                <c:pt idx="8">
                  <c:v>Simulation</c:v>
                </c:pt>
                <c:pt idx="9">
                  <c:v>Sports</c:v>
                </c:pt>
                <c:pt idx="10">
                  <c:v>Strategy</c:v>
                </c:pt>
              </c:strCache>
            </c:strRef>
          </c:cat>
          <c:val>
            <c:numRef>
              <c:f>'Sales by Genre'!$C$4:$C$15</c:f>
              <c:numCache>
                <c:formatCode>General</c:formatCode>
                <c:ptCount val="11"/>
                <c:pt idx="0">
                  <c:v>524.99999999998533</c:v>
                </c:pt>
                <c:pt idx="1">
                  <c:v>64.089999999999989</c:v>
                </c:pt>
                <c:pt idx="2">
                  <c:v>101.32000000000025</c:v>
                </c:pt>
                <c:pt idx="3">
                  <c:v>201.63000000000017</c:v>
                </c:pt>
                <c:pt idx="4">
                  <c:v>50.779999999999987</c:v>
                </c:pt>
                <c:pt idx="5">
                  <c:v>238.39000000000027</c:v>
                </c:pt>
                <c:pt idx="6">
                  <c:v>188.06000000000034</c:v>
                </c:pt>
                <c:pt idx="7">
                  <c:v>313.26999999999668</c:v>
                </c:pt>
                <c:pt idx="8">
                  <c:v>113.38000000000018</c:v>
                </c:pt>
                <c:pt idx="9">
                  <c:v>376.84999999999457</c:v>
                </c:pt>
                <c:pt idx="10">
                  <c:v>45.340000000000096</c:v>
                </c:pt>
              </c:numCache>
            </c:numRef>
          </c:val>
          <c:extLst>
            <c:ext xmlns:c16="http://schemas.microsoft.com/office/drawing/2014/chart" uri="{C3380CC4-5D6E-409C-BE32-E72D297353CC}">
              <c16:uniqueId val="{00000001-1D7C-4465-A314-290EC53F2120}"/>
            </c:ext>
          </c:extLst>
        </c:ser>
        <c:ser>
          <c:idx val="2"/>
          <c:order val="2"/>
          <c:tx>
            <c:strRef>
              <c:f>'Sales by Genre'!$D$3</c:f>
              <c:strCache>
                <c:ptCount val="1"/>
                <c:pt idx="0">
                  <c:v>JP Sales</c:v>
                </c:pt>
              </c:strCache>
            </c:strRef>
          </c:tx>
          <c:spPr>
            <a:solidFill>
              <a:schemeClr val="accent5"/>
            </a:solidFill>
            <a:ln>
              <a:noFill/>
            </a:ln>
            <a:effectLst/>
          </c:spPr>
          <c:invertIfNegative val="0"/>
          <c:cat>
            <c:strRef>
              <c:f>'Sales by Genre'!$A$4:$A$15</c:f>
              <c:strCache>
                <c:ptCount val="11"/>
                <c:pt idx="0">
                  <c:v>Action</c:v>
                </c:pt>
                <c:pt idx="1">
                  <c:v>Adventure</c:v>
                </c:pt>
                <c:pt idx="2">
                  <c:v>Fighting</c:v>
                </c:pt>
                <c:pt idx="3">
                  <c:v>Platform</c:v>
                </c:pt>
                <c:pt idx="4">
                  <c:v>Puzzle</c:v>
                </c:pt>
                <c:pt idx="5">
                  <c:v>Racing</c:v>
                </c:pt>
                <c:pt idx="6">
                  <c:v>Role-Playing</c:v>
                </c:pt>
                <c:pt idx="7">
                  <c:v>Shooter</c:v>
                </c:pt>
                <c:pt idx="8">
                  <c:v>Simulation</c:v>
                </c:pt>
                <c:pt idx="9">
                  <c:v>Sports</c:v>
                </c:pt>
                <c:pt idx="10">
                  <c:v>Strategy</c:v>
                </c:pt>
              </c:strCache>
            </c:strRef>
          </c:cat>
          <c:val>
            <c:numRef>
              <c:f>'Sales by Genre'!$D$4:$D$15</c:f>
              <c:numCache>
                <c:formatCode>General</c:formatCode>
                <c:ptCount val="11"/>
                <c:pt idx="0">
                  <c:v>159.95000000000132</c:v>
                </c:pt>
                <c:pt idx="1">
                  <c:v>51.510000000000389</c:v>
                </c:pt>
                <c:pt idx="2">
                  <c:v>87.350000000000037</c:v>
                </c:pt>
                <c:pt idx="3">
                  <c:v>130.77000000000018</c:v>
                </c:pt>
                <c:pt idx="4">
                  <c:v>57.309999999999974</c:v>
                </c:pt>
                <c:pt idx="5">
                  <c:v>56.690000000000019</c:v>
                </c:pt>
                <c:pt idx="6">
                  <c:v>352.3099999999979</c:v>
                </c:pt>
                <c:pt idx="7">
                  <c:v>38.280000000000094</c:v>
                </c:pt>
                <c:pt idx="8">
                  <c:v>63.700000000000074</c:v>
                </c:pt>
                <c:pt idx="9">
                  <c:v>135.37000000000043</c:v>
                </c:pt>
                <c:pt idx="10">
                  <c:v>49.460000000000065</c:v>
                </c:pt>
              </c:numCache>
            </c:numRef>
          </c:val>
          <c:extLst>
            <c:ext xmlns:c16="http://schemas.microsoft.com/office/drawing/2014/chart" uri="{C3380CC4-5D6E-409C-BE32-E72D297353CC}">
              <c16:uniqueId val="{00000002-1D7C-4465-A314-290EC53F2120}"/>
            </c:ext>
          </c:extLst>
        </c:ser>
        <c:dLbls>
          <c:showLegendKey val="0"/>
          <c:showVal val="0"/>
          <c:showCatName val="0"/>
          <c:showSerName val="0"/>
          <c:showPercent val="0"/>
          <c:showBubbleSize val="0"/>
        </c:dLbls>
        <c:gapWidth val="75"/>
        <c:overlap val="-25"/>
        <c:axId val="1107734639"/>
        <c:axId val="928373216"/>
      </c:barChart>
      <c:catAx>
        <c:axId val="11077346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Game Genre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928373216"/>
        <c:crosses val="autoZero"/>
        <c:auto val="1"/>
        <c:lblAlgn val="ctr"/>
        <c:lblOffset val="100"/>
        <c:noMultiLvlLbl val="0"/>
      </c:catAx>
      <c:valAx>
        <c:axId val="928373216"/>
        <c:scaling>
          <c:orientation val="minMax"/>
          <c:max val="900"/>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Units Sold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07734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[test2.xlsx]Genre_NAEU!PivotTable4</c:name>
    <c:fmtId val="39"/>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NA and EU</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Genre_NAEU!$B$3</c:f>
              <c:strCache>
                <c:ptCount val="1"/>
                <c:pt idx="0">
                  <c:v>EU Sales</c:v>
                </c:pt>
              </c:strCache>
            </c:strRef>
          </c:tx>
          <c:spPr>
            <a:solidFill>
              <a:schemeClr val="dk1">
                <a:tint val="88500"/>
              </a:schemeClr>
            </a:solidFill>
            <a:ln>
              <a:noFill/>
            </a:ln>
            <a:effectLst/>
          </c:spPr>
          <c:invertIfNegative val="0"/>
          <c:dLbls>
            <c:spPr>
              <a:solidFill>
                <a:schemeClr val="tx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Genre_NAEU!$A$4:$A$7</c:f>
              <c:strCache>
                <c:ptCount val="3"/>
                <c:pt idx="0">
                  <c:v>Shooter</c:v>
                </c:pt>
                <c:pt idx="1">
                  <c:v>Sports</c:v>
                </c:pt>
                <c:pt idx="2">
                  <c:v>Action</c:v>
                </c:pt>
              </c:strCache>
            </c:strRef>
          </c:cat>
          <c:val>
            <c:numRef>
              <c:f>Genre_NAEU!$B$4:$B$7</c:f>
              <c:numCache>
                <c:formatCode>General</c:formatCode>
                <c:ptCount val="3"/>
                <c:pt idx="0">
                  <c:v>313.26999999999828</c:v>
                </c:pt>
                <c:pt idx="1">
                  <c:v>376.84999999999587</c:v>
                </c:pt>
                <c:pt idx="2">
                  <c:v>524.99999999998943</c:v>
                </c:pt>
              </c:numCache>
            </c:numRef>
          </c:val>
          <c:extLst>
            <c:ext xmlns:c16="http://schemas.microsoft.com/office/drawing/2014/chart" uri="{C3380CC4-5D6E-409C-BE32-E72D297353CC}">
              <c16:uniqueId val="{00000000-E0DB-4845-A832-B4EF2BCB605F}"/>
            </c:ext>
          </c:extLst>
        </c:ser>
        <c:ser>
          <c:idx val="1"/>
          <c:order val="1"/>
          <c:tx>
            <c:strRef>
              <c:f>Genre_NAEU!$C$3</c:f>
              <c:strCache>
                <c:ptCount val="1"/>
                <c:pt idx="0">
                  <c:v>NA Sales</c:v>
                </c:pt>
              </c:strCache>
            </c:strRef>
          </c:tx>
          <c:spPr>
            <a:solidFill>
              <a:schemeClr val="dk1">
                <a:tint val="55000"/>
              </a:schemeClr>
            </a:solidFill>
            <a:ln>
              <a:noFill/>
            </a:ln>
            <a:effectLst/>
          </c:spPr>
          <c:invertIfNegative val="0"/>
          <c:dLbls>
            <c:spPr>
              <a:solidFill>
                <a:schemeClr val="tx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Genre_NAEU!$A$4:$A$7</c:f>
              <c:strCache>
                <c:ptCount val="3"/>
                <c:pt idx="0">
                  <c:v>Shooter</c:v>
                </c:pt>
                <c:pt idx="1">
                  <c:v>Sports</c:v>
                </c:pt>
                <c:pt idx="2">
                  <c:v>Action</c:v>
                </c:pt>
              </c:strCache>
            </c:strRef>
          </c:cat>
          <c:val>
            <c:numRef>
              <c:f>Genre_NAEU!$C$4:$C$7</c:f>
              <c:numCache>
                <c:formatCode>General</c:formatCode>
                <c:ptCount val="3"/>
                <c:pt idx="0">
                  <c:v>582.60000000000014</c:v>
                </c:pt>
                <c:pt idx="1">
                  <c:v>683.35000000000377</c:v>
                </c:pt>
                <c:pt idx="2">
                  <c:v>877.82999999999242</c:v>
                </c:pt>
              </c:numCache>
            </c:numRef>
          </c:val>
          <c:extLst>
            <c:ext xmlns:c16="http://schemas.microsoft.com/office/drawing/2014/chart" uri="{C3380CC4-5D6E-409C-BE32-E72D297353CC}">
              <c16:uniqueId val="{00000001-E0DB-4845-A832-B4EF2BCB605F}"/>
            </c:ext>
          </c:extLst>
        </c:ser>
        <c:dLbls>
          <c:showLegendKey val="0"/>
          <c:showVal val="1"/>
          <c:showCatName val="0"/>
          <c:showSerName val="0"/>
          <c:showPercent val="0"/>
          <c:showBubbleSize val="0"/>
        </c:dLbls>
        <c:gapWidth val="75"/>
        <c:axId val="1110769791"/>
        <c:axId val="1014706800"/>
      </c:barChart>
      <c:catAx>
        <c:axId val="111076979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Genre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14706800"/>
        <c:crosses val="autoZero"/>
        <c:auto val="1"/>
        <c:lblAlgn val="ctr"/>
        <c:lblOffset val="100"/>
        <c:noMultiLvlLbl val="0"/>
      </c:catAx>
      <c:valAx>
        <c:axId val="1014706800"/>
        <c:scaling>
          <c:orientation val="minMax"/>
        </c:scaling>
        <c:delete val="0"/>
        <c:axPos val="b"/>
        <c:majorGridlines>
          <c:spPr>
            <a:ln w="9525" cap="flat" cmpd="sng" algn="ctr">
              <a:solidFill>
                <a:schemeClr val="bg1"/>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Units Sold in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10769791"/>
        <c:crosses val="autoZero"/>
        <c:crossBetween val="between"/>
      </c:valAx>
      <c:spPr>
        <a:solidFill>
          <a:schemeClr val="tx1"/>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[test2.xlsx]Genre_JP!PivotTable4</c:name>
    <c:fmtId val="44"/>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JP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dk1">
              <a:tint val="885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Genre_JP!$B$3</c:f>
              <c:strCache>
                <c:ptCount val="1"/>
                <c:pt idx="0">
                  <c:v>Total</c:v>
                </c:pt>
              </c:strCache>
            </c:strRef>
          </c:tx>
          <c:spPr>
            <a:solidFill>
              <a:schemeClr val="dk1">
                <a:tint val="88500"/>
              </a:schemeClr>
            </a:solidFill>
            <a:ln>
              <a:noFill/>
            </a:ln>
            <a:effectLst/>
          </c:spPr>
          <c:invertIfNegative val="0"/>
          <c:dLbls>
            <c:spPr>
              <a:solidFill>
                <a:schemeClr val="tx1"/>
              </a:solid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Genre_JP!$A$4:$A$7</c:f>
              <c:strCache>
                <c:ptCount val="3"/>
                <c:pt idx="0">
                  <c:v>Sports</c:v>
                </c:pt>
                <c:pt idx="1">
                  <c:v>Action</c:v>
                </c:pt>
                <c:pt idx="2">
                  <c:v>Role-Playing</c:v>
                </c:pt>
              </c:strCache>
            </c:strRef>
          </c:cat>
          <c:val>
            <c:numRef>
              <c:f>Genre_JP!$B$4:$B$7</c:f>
              <c:numCache>
                <c:formatCode>General</c:formatCode>
                <c:ptCount val="3"/>
                <c:pt idx="0">
                  <c:v>135.37</c:v>
                </c:pt>
                <c:pt idx="1">
                  <c:v>159.95000000000059</c:v>
                </c:pt>
                <c:pt idx="2">
                  <c:v>352.30999999999989</c:v>
                </c:pt>
              </c:numCache>
            </c:numRef>
          </c:val>
          <c:extLst>
            <c:ext xmlns:c16="http://schemas.microsoft.com/office/drawing/2014/chart" uri="{C3380CC4-5D6E-409C-BE32-E72D297353CC}">
              <c16:uniqueId val="{00000000-05A5-4026-8668-B79EB83FD161}"/>
            </c:ext>
          </c:extLst>
        </c:ser>
        <c:dLbls>
          <c:dLblPos val="outEnd"/>
          <c:showLegendKey val="0"/>
          <c:showVal val="1"/>
          <c:showCatName val="0"/>
          <c:showSerName val="0"/>
          <c:showPercent val="0"/>
          <c:showBubbleSize val="0"/>
        </c:dLbls>
        <c:gapWidth val="182"/>
        <c:axId val="1110769791"/>
        <c:axId val="1014706800"/>
      </c:barChart>
      <c:catAx>
        <c:axId val="111076979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Genre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14706800"/>
        <c:crosses val="autoZero"/>
        <c:auto val="1"/>
        <c:lblAlgn val="ctr"/>
        <c:lblOffset val="100"/>
        <c:noMultiLvlLbl val="0"/>
      </c:catAx>
      <c:valAx>
        <c:axId val="1014706800"/>
        <c:scaling>
          <c:orientation val="minMax"/>
          <c:max val="360"/>
          <c:min val="0"/>
        </c:scaling>
        <c:delete val="0"/>
        <c:axPos val="b"/>
        <c:majorGridlines>
          <c:spPr>
            <a:ln w="9525" cap="flat" cmpd="sng" algn="ctr">
              <a:solidFill>
                <a:schemeClr val="bg1"/>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t>Units Sold in Millions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107697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[test2.xlsx]Sheet15!PivotTable6</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a:t>
            </a:r>
            <a:r>
              <a:rPr lang="en-US" baseline="0"/>
              <a:t> 4 Genre Sales (1980-2016)</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Sheet15!$B$3:$B$4</c:f>
              <c:strCache>
                <c:ptCount val="1"/>
                <c:pt idx="0">
                  <c:v>Action</c:v>
                </c:pt>
              </c:strCache>
            </c:strRef>
          </c:tx>
          <c:spPr>
            <a:ln w="28575" cap="rnd">
              <a:solidFill>
                <a:schemeClr val="accent1"/>
              </a:solidFill>
              <a:round/>
            </a:ln>
            <a:effectLst/>
          </c:spPr>
          <c:marker>
            <c:symbol val="none"/>
          </c:marker>
          <c:cat>
            <c:strRef>
              <c:f>Sheet15!$A$5:$A$42</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Sheet15!$B$5:$B$42</c:f>
              <c:numCache>
                <c:formatCode>General</c:formatCode>
                <c:ptCount val="37"/>
                <c:pt idx="0">
                  <c:v>0.34</c:v>
                </c:pt>
                <c:pt idx="1">
                  <c:v>14.84</c:v>
                </c:pt>
                <c:pt idx="2">
                  <c:v>6.52</c:v>
                </c:pt>
                <c:pt idx="3">
                  <c:v>2.86</c:v>
                </c:pt>
                <c:pt idx="4">
                  <c:v>1.85</c:v>
                </c:pt>
                <c:pt idx="5">
                  <c:v>3.52</c:v>
                </c:pt>
                <c:pt idx="6">
                  <c:v>13.740000000000002</c:v>
                </c:pt>
                <c:pt idx="7">
                  <c:v>1.1200000000000001</c:v>
                </c:pt>
                <c:pt idx="8">
                  <c:v>1.75</c:v>
                </c:pt>
                <c:pt idx="9">
                  <c:v>4.6399999999999997</c:v>
                </c:pt>
                <c:pt idx="10">
                  <c:v>6.3900000000000006</c:v>
                </c:pt>
                <c:pt idx="11">
                  <c:v>6.76</c:v>
                </c:pt>
                <c:pt idx="12">
                  <c:v>3.83</c:v>
                </c:pt>
                <c:pt idx="13">
                  <c:v>1.8100000000000003</c:v>
                </c:pt>
                <c:pt idx="14">
                  <c:v>1.55</c:v>
                </c:pt>
                <c:pt idx="15">
                  <c:v>3.5700000000000007</c:v>
                </c:pt>
                <c:pt idx="16">
                  <c:v>20.580000000000005</c:v>
                </c:pt>
                <c:pt idx="17">
                  <c:v>27.58</c:v>
                </c:pt>
                <c:pt idx="18">
                  <c:v>39.44</c:v>
                </c:pt>
                <c:pt idx="19">
                  <c:v>27.779999999999987</c:v>
                </c:pt>
                <c:pt idx="20">
                  <c:v>34.040000000000006</c:v>
                </c:pt>
                <c:pt idx="21">
                  <c:v>59.390000000000008</c:v>
                </c:pt>
                <c:pt idx="22">
                  <c:v>86.769999999999925</c:v>
                </c:pt>
                <c:pt idx="23">
                  <c:v>67.930000000000021</c:v>
                </c:pt>
                <c:pt idx="24">
                  <c:v>76.259999999999962</c:v>
                </c:pt>
                <c:pt idx="25">
                  <c:v>85.690000000000012</c:v>
                </c:pt>
                <c:pt idx="26">
                  <c:v>66.580000000000027</c:v>
                </c:pt>
                <c:pt idx="27">
                  <c:v>106.50000000000001</c:v>
                </c:pt>
                <c:pt idx="28">
                  <c:v>136.3899999999999</c:v>
                </c:pt>
                <c:pt idx="29">
                  <c:v>139.35999999999996</c:v>
                </c:pt>
                <c:pt idx="30">
                  <c:v>117.64000000000004</c:v>
                </c:pt>
                <c:pt idx="31">
                  <c:v>118.96000000000005</c:v>
                </c:pt>
                <c:pt idx="32">
                  <c:v>122.04000000000002</c:v>
                </c:pt>
                <c:pt idx="33">
                  <c:v>125.21999999999998</c:v>
                </c:pt>
                <c:pt idx="34">
                  <c:v>99.020000000000095</c:v>
                </c:pt>
                <c:pt idx="35">
                  <c:v>70.699999999999974</c:v>
                </c:pt>
                <c:pt idx="36">
                  <c:v>19.910000000000007</c:v>
                </c:pt>
              </c:numCache>
            </c:numRef>
          </c:val>
          <c:smooth val="0"/>
          <c:extLst>
            <c:ext xmlns:c16="http://schemas.microsoft.com/office/drawing/2014/chart" uri="{C3380CC4-5D6E-409C-BE32-E72D297353CC}">
              <c16:uniqueId val="{00000000-2DA9-4062-B24C-A5D687EBC77B}"/>
            </c:ext>
          </c:extLst>
        </c:ser>
        <c:ser>
          <c:idx val="1"/>
          <c:order val="1"/>
          <c:tx>
            <c:strRef>
              <c:f>Sheet15!$C$3:$C$4</c:f>
              <c:strCache>
                <c:ptCount val="1"/>
                <c:pt idx="0">
                  <c:v>Role-Playing</c:v>
                </c:pt>
              </c:strCache>
            </c:strRef>
          </c:tx>
          <c:spPr>
            <a:ln w="28575" cap="rnd">
              <a:solidFill>
                <a:schemeClr val="accent2"/>
              </a:solidFill>
              <a:round/>
            </a:ln>
            <a:effectLst/>
          </c:spPr>
          <c:marker>
            <c:symbol val="none"/>
          </c:marker>
          <c:cat>
            <c:strRef>
              <c:f>Sheet15!$A$5:$A$42</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Sheet15!$C$5:$C$42</c:f>
              <c:numCache>
                <c:formatCode>General</c:formatCode>
                <c:ptCount val="37"/>
                <c:pt idx="6">
                  <c:v>2.52</c:v>
                </c:pt>
                <c:pt idx="7">
                  <c:v>4.6500000000000004</c:v>
                </c:pt>
                <c:pt idx="8">
                  <c:v>5.88</c:v>
                </c:pt>
                <c:pt idx="9">
                  <c:v>2.2000000000000002</c:v>
                </c:pt>
                <c:pt idx="10">
                  <c:v>4.5199999999999996</c:v>
                </c:pt>
                <c:pt idx="11">
                  <c:v>3.25</c:v>
                </c:pt>
                <c:pt idx="12">
                  <c:v>6.86</c:v>
                </c:pt>
                <c:pt idx="13">
                  <c:v>5.5900000000000007</c:v>
                </c:pt>
                <c:pt idx="14">
                  <c:v>7.1099999999999994</c:v>
                </c:pt>
                <c:pt idx="15">
                  <c:v>14.260000000000002</c:v>
                </c:pt>
                <c:pt idx="16">
                  <c:v>43.96</c:v>
                </c:pt>
                <c:pt idx="17">
                  <c:v>21.79</c:v>
                </c:pt>
                <c:pt idx="18">
                  <c:v>28.090000000000007</c:v>
                </c:pt>
                <c:pt idx="19">
                  <c:v>49.089999999999996</c:v>
                </c:pt>
                <c:pt idx="20">
                  <c:v>29.029999999999998</c:v>
                </c:pt>
                <c:pt idx="21">
                  <c:v>22.060000000000006</c:v>
                </c:pt>
                <c:pt idx="22">
                  <c:v>45.129999999999981</c:v>
                </c:pt>
                <c:pt idx="23">
                  <c:v>30.279999999999983</c:v>
                </c:pt>
                <c:pt idx="24">
                  <c:v>53.949999999999996</c:v>
                </c:pt>
                <c:pt idx="25">
                  <c:v>28.549999999999972</c:v>
                </c:pt>
                <c:pt idx="26">
                  <c:v>57.730000000000004</c:v>
                </c:pt>
                <c:pt idx="27">
                  <c:v>43.890000000000029</c:v>
                </c:pt>
                <c:pt idx="28">
                  <c:v>59.830000000000041</c:v>
                </c:pt>
                <c:pt idx="29">
                  <c:v>47.899999999999991</c:v>
                </c:pt>
                <c:pt idx="30">
                  <c:v>70.519999999999982</c:v>
                </c:pt>
                <c:pt idx="31">
                  <c:v>53.370000000000012</c:v>
                </c:pt>
                <c:pt idx="32">
                  <c:v>47.809999999999995</c:v>
                </c:pt>
                <c:pt idx="33">
                  <c:v>44.920000000000009</c:v>
                </c:pt>
                <c:pt idx="34">
                  <c:v>45.859999999999971</c:v>
                </c:pt>
                <c:pt idx="35">
                  <c:v>36.440000000000005</c:v>
                </c:pt>
                <c:pt idx="36">
                  <c:v>6.76</c:v>
                </c:pt>
              </c:numCache>
            </c:numRef>
          </c:val>
          <c:smooth val="0"/>
          <c:extLst>
            <c:ext xmlns:c16="http://schemas.microsoft.com/office/drawing/2014/chart" uri="{C3380CC4-5D6E-409C-BE32-E72D297353CC}">
              <c16:uniqueId val="{00000001-2DA9-4062-B24C-A5D687EBC77B}"/>
            </c:ext>
          </c:extLst>
        </c:ser>
        <c:ser>
          <c:idx val="2"/>
          <c:order val="2"/>
          <c:tx>
            <c:strRef>
              <c:f>Sheet15!$D$3:$D$4</c:f>
              <c:strCache>
                <c:ptCount val="1"/>
                <c:pt idx="0">
                  <c:v>Shooter</c:v>
                </c:pt>
              </c:strCache>
            </c:strRef>
          </c:tx>
          <c:spPr>
            <a:ln w="28575" cap="rnd">
              <a:solidFill>
                <a:schemeClr val="accent3"/>
              </a:solidFill>
              <a:round/>
            </a:ln>
            <a:effectLst/>
          </c:spPr>
          <c:marker>
            <c:symbol val="none"/>
          </c:marker>
          <c:cat>
            <c:strRef>
              <c:f>Sheet15!$A$5:$A$42</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Sheet15!$D$5:$D$42</c:f>
              <c:numCache>
                <c:formatCode>General</c:formatCode>
                <c:ptCount val="37"/>
                <c:pt idx="0">
                  <c:v>7.0699999999999994</c:v>
                </c:pt>
                <c:pt idx="1">
                  <c:v>10.040000000000001</c:v>
                </c:pt>
                <c:pt idx="2">
                  <c:v>3.79</c:v>
                </c:pt>
                <c:pt idx="3">
                  <c:v>0.48</c:v>
                </c:pt>
                <c:pt idx="4">
                  <c:v>31.099999999999998</c:v>
                </c:pt>
                <c:pt idx="5">
                  <c:v>1</c:v>
                </c:pt>
                <c:pt idx="6">
                  <c:v>3.89</c:v>
                </c:pt>
                <c:pt idx="7">
                  <c:v>0.71</c:v>
                </c:pt>
                <c:pt idx="8">
                  <c:v>0.51</c:v>
                </c:pt>
                <c:pt idx="9">
                  <c:v>1.2</c:v>
                </c:pt>
                <c:pt idx="11">
                  <c:v>2</c:v>
                </c:pt>
                <c:pt idx="12">
                  <c:v>0.29000000000000004</c:v>
                </c:pt>
                <c:pt idx="13">
                  <c:v>3.08</c:v>
                </c:pt>
                <c:pt idx="14">
                  <c:v>8.2999999999999989</c:v>
                </c:pt>
                <c:pt idx="15">
                  <c:v>4.1500000000000012</c:v>
                </c:pt>
                <c:pt idx="16">
                  <c:v>6.91</c:v>
                </c:pt>
                <c:pt idx="17">
                  <c:v>22.169999999999998</c:v>
                </c:pt>
                <c:pt idx="18">
                  <c:v>9.7999999999999972</c:v>
                </c:pt>
                <c:pt idx="19">
                  <c:v>12.249999999999998</c:v>
                </c:pt>
                <c:pt idx="20">
                  <c:v>6.8100000000000005</c:v>
                </c:pt>
                <c:pt idx="21">
                  <c:v>24.770000000000003</c:v>
                </c:pt>
                <c:pt idx="22">
                  <c:v>48.579999999999984</c:v>
                </c:pt>
                <c:pt idx="23">
                  <c:v>27.139999999999986</c:v>
                </c:pt>
                <c:pt idx="24">
                  <c:v>46.949999999999996</c:v>
                </c:pt>
                <c:pt idx="25">
                  <c:v>41.599999999999994</c:v>
                </c:pt>
                <c:pt idx="26">
                  <c:v>38.370000000000019</c:v>
                </c:pt>
                <c:pt idx="27">
                  <c:v>71.039999999999964</c:v>
                </c:pt>
                <c:pt idx="28">
                  <c:v>59.510000000000005</c:v>
                </c:pt>
                <c:pt idx="29">
                  <c:v>69.890000000000043</c:v>
                </c:pt>
                <c:pt idx="30">
                  <c:v>77.40999999999994</c:v>
                </c:pt>
                <c:pt idx="31">
                  <c:v>99.36</c:v>
                </c:pt>
                <c:pt idx="32">
                  <c:v>72.86</c:v>
                </c:pt>
                <c:pt idx="33">
                  <c:v>62.799999999999976</c:v>
                </c:pt>
                <c:pt idx="34">
                  <c:v>65.999999999999986</c:v>
                </c:pt>
                <c:pt idx="35">
                  <c:v>66.149999999999991</c:v>
                </c:pt>
                <c:pt idx="36">
                  <c:v>18.219999999999995</c:v>
                </c:pt>
              </c:numCache>
            </c:numRef>
          </c:val>
          <c:smooth val="0"/>
          <c:extLst>
            <c:ext xmlns:c16="http://schemas.microsoft.com/office/drawing/2014/chart" uri="{C3380CC4-5D6E-409C-BE32-E72D297353CC}">
              <c16:uniqueId val="{00000002-2DA9-4062-B24C-A5D687EBC77B}"/>
            </c:ext>
          </c:extLst>
        </c:ser>
        <c:ser>
          <c:idx val="3"/>
          <c:order val="3"/>
          <c:tx>
            <c:strRef>
              <c:f>Sheet15!$E$3:$E$4</c:f>
              <c:strCache>
                <c:ptCount val="1"/>
                <c:pt idx="0">
                  <c:v>Sports</c:v>
                </c:pt>
              </c:strCache>
            </c:strRef>
          </c:tx>
          <c:spPr>
            <a:ln w="28575" cap="rnd">
              <a:solidFill>
                <a:schemeClr val="accent4"/>
              </a:solidFill>
              <a:round/>
            </a:ln>
            <a:effectLst/>
          </c:spPr>
          <c:marker>
            <c:symbol val="none"/>
          </c:marker>
          <c:cat>
            <c:strRef>
              <c:f>Sheet15!$A$5:$A$42</c:f>
              <c:strCache>
                <c:ptCount val="37"/>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strCache>
            </c:strRef>
          </c:cat>
          <c:val>
            <c:numRef>
              <c:f>Sheet15!$E$5:$E$42</c:f>
              <c:numCache>
                <c:formatCode>General</c:formatCode>
                <c:ptCount val="37"/>
                <c:pt idx="0">
                  <c:v>0.49</c:v>
                </c:pt>
                <c:pt idx="1">
                  <c:v>0.79</c:v>
                </c:pt>
                <c:pt idx="2">
                  <c:v>1.05</c:v>
                </c:pt>
                <c:pt idx="3">
                  <c:v>3.2</c:v>
                </c:pt>
                <c:pt idx="4">
                  <c:v>6.18</c:v>
                </c:pt>
                <c:pt idx="5">
                  <c:v>1.96</c:v>
                </c:pt>
                <c:pt idx="6">
                  <c:v>5.57</c:v>
                </c:pt>
                <c:pt idx="7">
                  <c:v>3.7199999999999998</c:v>
                </c:pt>
                <c:pt idx="8">
                  <c:v>3.5999999999999996</c:v>
                </c:pt>
                <c:pt idx="9">
                  <c:v>5.7200000000000006</c:v>
                </c:pt>
                <c:pt idx="10">
                  <c:v>2.11</c:v>
                </c:pt>
                <c:pt idx="11">
                  <c:v>2.4100000000000006</c:v>
                </c:pt>
                <c:pt idx="12">
                  <c:v>2.95</c:v>
                </c:pt>
                <c:pt idx="13">
                  <c:v>3.1800000000000006</c:v>
                </c:pt>
                <c:pt idx="14">
                  <c:v>8.3899999999999988</c:v>
                </c:pt>
                <c:pt idx="15">
                  <c:v>7.98</c:v>
                </c:pt>
                <c:pt idx="16">
                  <c:v>17.450000000000003</c:v>
                </c:pt>
                <c:pt idx="17">
                  <c:v>30.020000000000003</c:v>
                </c:pt>
                <c:pt idx="18">
                  <c:v>41.79000000000002</c:v>
                </c:pt>
                <c:pt idx="19">
                  <c:v>30.289999999999996</c:v>
                </c:pt>
                <c:pt idx="20">
                  <c:v>41.189999999999976</c:v>
                </c:pt>
                <c:pt idx="21">
                  <c:v>51.430000000000021</c:v>
                </c:pt>
                <c:pt idx="22">
                  <c:v>65.42</c:v>
                </c:pt>
                <c:pt idx="23">
                  <c:v>56.11</c:v>
                </c:pt>
                <c:pt idx="24">
                  <c:v>63.680000000000028</c:v>
                </c:pt>
                <c:pt idx="25">
                  <c:v>59.54000000000002</c:v>
                </c:pt>
                <c:pt idx="26">
                  <c:v>136.16</c:v>
                </c:pt>
                <c:pt idx="27">
                  <c:v>98.200000000000031</c:v>
                </c:pt>
                <c:pt idx="28">
                  <c:v>95.339999999999961</c:v>
                </c:pt>
                <c:pt idx="29">
                  <c:v>138.52000000000001</c:v>
                </c:pt>
                <c:pt idx="30">
                  <c:v>92.529999999999987</c:v>
                </c:pt>
                <c:pt idx="31">
                  <c:v>56.990000000000009</c:v>
                </c:pt>
                <c:pt idx="32">
                  <c:v>30.930000000000003</c:v>
                </c:pt>
                <c:pt idx="33">
                  <c:v>41.550000000000004</c:v>
                </c:pt>
                <c:pt idx="34">
                  <c:v>46.66</c:v>
                </c:pt>
                <c:pt idx="35">
                  <c:v>41.540000000000006</c:v>
                </c:pt>
                <c:pt idx="36">
                  <c:v>14.599999999999998</c:v>
                </c:pt>
              </c:numCache>
            </c:numRef>
          </c:val>
          <c:smooth val="0"/>
          <c:extLst>
            <c:ext xmlns:c16="http://schemas.microsoft.com/office/drawing/2014/chart" uri="{C3380CC4-5D6E-409C-BE32-E72D297353CC}">
              <c16:uniqueId val="{00000003-2DA9-4062-B24C-A5D687EBC77B}"/>
            </c:ext>
          </c:extLst>
        </c:ser>
        <c:dLbls>
          <c:showLegendKey val="0"/>
          <c:showVal val="0"/>
          <c:showCatName val="0"/>
          <c:showSerName val="0"/>
          <c:showPercent val="0"/>
          <c:showBubbleSize val="0"/>
        </c:dLbls>
        <c:smooth val="0"/>
        <c:axId val="1110776991"/>
        <c:axId val="1102632240"/>
      </c:lineChart>
      <c:catAx>
        <c:axId val="11107769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2632240"/>
        <c:crosses val="autoZero"/>
        <c:auto val="1"/>
        <c:lblAlgn val="ctr"/>
        <c:lblOffset val="100"/>
        <c:noMultiLvlLbl val="0"/>
      </c:catAx>
      <c:valAx>
        <c:axId val="11026322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 in Millions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07769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2/16/2024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38618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err="1"/>
              <a:t>GameCo</a:t>
            </a:r>
            <a:r>
              <a:rPr lang="en-US" dirty="0"/>
              <a:t> Regional Sales Analysis</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E82C29B1-C0D8-733F-B363-C5BEE109EDF7}"/>
              </a:ext>
            </a:extLst>
          </p:cNvPr>
          <p:cNvSpPr/>
          <p:nvPr/>
        </p:nvSpPr>
        <p:spPr>
          <a:xfrm>
            <a:off x="276225" y="4888879"/>
            <a:ext cx="7305675" cy="1764152"/>
          </a:xfrm>
          <a:prstGeom prst="roundRect">
            <a:avLst/>
          </a:prstGeom>
          <a:solidFill>
            <a:srgbClr val="275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2F850FC-A7CD-F167-5BC7-27326DD4D98E}"/>
              </a:ext>
            </a:extLst>
          </p:cNvPr>
          <p:cNvSpPr/>
          <p:nvPr/>
        </p:nvSpPr>
        <p:spPr>
          <a:xfrm>
            <a:off x="257175" y="3274980"/>
            <a:ext cx="7305675" cy="1367869"/>
          </a:xfrm>
          <a:prstGeom prst="roundRect">
            <a:avLst/>
          </a:prstGeom>
          <a:solidFill>
            <a:srgbClr val="275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C2F695A-014F-B11E-A351-9433FE3A5AEF}"/>
              </a:ext>
            </a:extLst>
          </p:cNvPr>
          <p:cNvSpPr/>
          <p:nvPr/>
        </p:nvSpPr>
        <p:spPr>
          <a:xfrm>
            <a:off x="276225" y="1661081"/>
            <a:ext cx="7305675" cy="1367869"/>
          </a:xfrm>
          <a:prstGeom prst="roundRect">
            <a:avLst/>
          </a:prstGeom>
          <a:solidFill>
            <a:srgbClr val="27575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9A7B6AB4-AAD5-37FB-78EA-1D55CA1E83AC}"/>
              </a:ext>
            </a:extLst>
          </p:cNvPr>
          <p:cNvSpPr>
            <a:spLocks noGrp="1"/>
          </p:cNvSpPr>
          <p:nvPr>
            <p:ph type="title"/>
          </p:nvPr>
        </p:nvSpPr>
        <p:spPr>
          <a:xfrm>
            <a:off x="122568" y="137160"/>
            <a:ext cx="8428045" cy="942610"/>
          </a:xfrm>
        </p:spPr>
        <p:txBody>
          <a:bodyPr/>
          <a:lstStyle/>
          <a:p>
            <a:r>
              <a:rPr lang="en-US" dirty="0"/>
              <a:t>Recommendations </a:t>
            </a:r>
          </a:p>
        </p:txBody>
      </p:sp>
      <p:sp>
        <p:nvSpPr>
          <p:cNvPr id="14" name="Rectangle 13">
            <a:extLst>
              <a:ext uri="{FF2B5EF4-FFF2-40B4-BE49-F238E27FC236}">
                <a16:creationId xmlns:a16="http://schemas.microsoft.com/office/drawing/2014/main" id="{2E47A5D6-61C2-A561-94D9-E0AAB74F1916}"/>
              </a:ext>
            </a:extLst>
          </p:cNvPr>
          <p:cNvSpPr/>
          <p:nvPr/>
        </p:nvSpPr>
        <p:spPr>
          <a:xfrm>
            <a:off x="122568" y="1167522"/>
            <a:ext cx="2426079" cy="97276"/>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6EFA584-B07D-A1D2-E48F-9CD81C356FF6}"/>
              </a:ext>
            </a:extLst>
          </p:cNvPr>
          <p:cNvSpPr txBox="1"/>
          <p:nvPr/>
        </p:nvSpPr>
        <p:spPr>
          <a:xfrm>
            <a:off x="400050" y="1666875"/>
            <a:ext cx="7181850" cy="1160831"/>
          </a:xfrm>
          <a:prstGeom prst="rect">
            <a:avLst/>
          </a:prstGeom>
          <a:noFill/>
        </p:spPr>
        <p:txBody>
          <a:bodyPr wrap="square" rtlCol="0">
            <a:spAutoFit/>
          </a:bodyPr>
          <a:lstStyle/>
          <a:p>
            <a:pPr>
              <a:lnSpc>
                <a:spcPct val="150000"/>
              </a:lnSpc>
            </a:pPr>
            <a:r>
              <a:rPr lang="en-US" sz="2000" b="1" u="sng" dirty="0"/>
              <a:t>North America:</a:t>
            </a:r>
          </a:p>
          <a:p>
            <a:pPr marL="285750" indent="-285750">
              <a:lnSpc>
                <a:spcPct val="150000"/>
              </a:lnSpc>
              <a:buFont typeface="Wingdings" panose="05000000000000000000" pitchFamily="2" charset="2"/>
              <a:buChar char="Ø"/>
            </a:pPr>
            <a:r>
              <a:rPr lang="en-US" sz="1400" dirty="0"/>
              <a:t>Maintain current support for the North American market, as they are consistently the top performer out of the three markets</a:t>
            </a:r>
          </a:p>
        </p:txBody>
      </p:sp>
      <p:sp>
        <p:nvSpPr>
          <p:cNvPr id="16" name="TextBox 15">
            <a:extLst>
              <a:ext uri="{FF2B5EF4-FFF2-40B4-BE49-F238E27FC236}">
                <a16:creationId xmlns:a16="http://schemas.microsoft.com/office/drawing/2014/main" id="{E51A828B-3FF5-FEC6-0710-6B0D5C5049C4}"/>
              </a:ext>
            </a:extLst>
          </p:cNvPr>
          <p:cNvSpPr txBox="1"/>
          <p:nvPr/>
        </p:nvSpPr>
        <p:spPr>
          <a:xfrm>
            <a:off x="400050" y="3223989"/>
            <a:ext cx="7181850" cy="1160831"/>
          </a:xfrm>
          <a:prstGeom prst="rect">
            <a:avLst/>
          </a:prstGeom>
          <a:noFill/>
        </p:spPr>
        <p:txBody>
          <a:bodyPr wrap="square" rtlCol="0">
            <a:spAutoFit/>
          </a:bodyPr>
          <a:lstStyle/>
          <a:p>
            <a:pPr>
              <a:lnSpc>
                <a:spcPct val="150000"/>
              </a:lnSpc>
            </a:pPr>
            <a:r>
              <a:rPr lang="en-US" sz="2000" b="1" u="sng" dirty="0"/>
              <a:t>Europe:</a:t>
            </a:r>
          </a:p>
          <a:p>
            <a:pPr marL="285750" indent="-285750">
              <a:lnSpc>
                <a:spcPct val="150000"/>
              </a:lnSpc>
              <a:buFont typeface="Wingdings" panose="05000000000000000000" pitchFamily="2" charset="2"/>
              <a:buChar char="Ø"/>
            </a:pPr>
            <a:r>
              <a:rPr lang="en-US" sz="1400" dirty="0"/>
              <a:t>Consider the potential of the rising sales in the European market and consider increasing the marketing in this region.</a:t>
            </a:r>
          </a:p>
        </p:txBody>
      </p:sp>
      <p:sp>
        <p:nvSpPr>
          <p:cNvPr id="17" name="TextBox 16">
            <a:extLst>
              <a:ext uri="{FF2B5EF4-FFF2-40B4-BE49-F238E27FC236}">
                <a16:creationId xmlns:a16="http://schemas.microsoft.com/office/drawing/2014/main" id="{F552E1E5-337B-378B-7A86-6882CA81F5B4}"/>
              </a:ext>
            </a:extLst>
          </p:cNvPr>
          <p:cNvSpPr txBox="1"/>
          <p:nvPr/>
        </p:nvSpPr>
        <p:spPr>
          <a:xfrm>
            <a:off x="400050" y="4786897"/>
            <a:ext cx="7181850" cy="1807161"/>
          </a:xfrm>
          <a:prstGeom prst="rect">
            <a:avLst/>
          </a:prstGeom>
          <a:noFill/>
        </p:spPr>
        <p:txBody>
          <a:bodyPr wrap="square" rtlCol="0">
            <a:spAutoFit/>
          </a:bodyPr>
          <a:lstStyle/>
          <a:p>
            <a:pPr>
              <a:lnSpc>
                <a:spcPct val="150000"/>
              </a:lnSpc>
            </a:pPr>
            <a:r>
              <a:rPr lang="en-US" sz="2000" b="1" u="sng" dirty="0"/>
              <a:t>Japan:</a:t>
            </a:r>
          </a:p>
          <a:p>
            <a:pPr marL="285750" indent="-285750">
              <a:lnSpc>
                <a:spcPct val="150000"/>
              </a:lnSpc>
              <a:buFont typeface="Wingdings" panose="05000000000000000000" pitchFamily="2" charset="2"/>
              <a:buChar char="Ø"/>
            </a:pPr>
            <a:r>
              <a:rPr lang="en-US" sz="1400" dirty="0"/>
              <a:t>Increase marketing and support for Role-Playing type games as they were the number one seller, even beating out the NA sales in this genre. </a:t>
            </a:r>
          </a:p>
          <a:p>
            <a:pPr marL="285750" indent="-285750">
              <a:lnSpc>
                <a:spcPct val="150000"/>
              </a:lnSpc>
              <a:buFont typeface="Wingdings" panose="05000000000000000000" pitchFamily="2" charset="2"/>
              <a:buChar char="Ø"/>
            </a:pPr>
            <a:r>
              <a:rPr lang="en-US" sz="1400" dirty="0"/>
              <a:t>Continue to support Nintendo and Sony in this market as they are also doing well internationally </a:t>
            </a:r>
          </a:p>
        </p:txBody>
      </p:sp>
    </p:spTree>
    <p:extLst>
      <p:ext uri="{BB962C8B-B14F-4D97-AF65-F5344CB8AC3E}">
        <p14:creationId xmlns:p14="http://schemas.microsoft.com/office/powerpoint/2010/main" val="359199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3609975"/>
            <a:ext cx="6788150" cy="2381250"/>
          </a:xfrm>
        </p:spPr>
        <p:txBody>
          <a:bodyPr tIns="457200">
            <a:normAutofit fontScale="70000" lnSpcReduction="20000"/>
          </a:bodyPr>
          <a:lstStyle/>
          <a:p>
            <a:r>
              <a:rPr lang="en-US" dirty="0"/>
              <a:t>Are certain types of games more popular than others?</a:t>
            </a:r>
          </a:p>
          <a:p>
            <a:r>
              <a:rPr lang="en-US" dirty="0"/>
              <a:t>What publishers will likely be the main competitors in certain markets?</a:t>
            </a:r>
          </a:p>
          <a:p>
            <a:r>
              <a:rPr lang="en-US" dirty="0"/>
              <a:t>Have any games decreased or increased in popularity over time?</a:t>
            </a:r>
          </a:p>
          <a:p>
            <a:r>
              <a:rPr lang="en-US" dirty="0"/>
              <a:t>How have sales figures varied between geographic regions over time?</a:t>
            </a:r>
          </a:p>
          <a:p>
            <a:endParaRPr lang="en-US" dirty="0"/>
          </a:p>
          <a:p>
            <a:endParaRPr lang="en-US" dirty="0"/>
          </a:p>
        </p:txBody>
      </p:sp>
      <p:sp>
        <p:nvSpPr>
          <p:cNvPr id="4" name="TextBox 3">
            <a:extLst>
              <a:ext uri="{FF2B5EF4-FFF2-40B4-BE49-F238E27FC236}">
                <a16:creationId xmlns:a16="http://schemas.microsoft.com/office/drawing/2014/main" id="{AAEA610C-AEBB-4972-A9CB-2E346CD2FE0D}"/>
              </a:ext>
            </a:extLst>
          </p:cNvPr>
          <p:cNvSpPr txBox="1"/>
          <p:nvPr/>
        </p:nvSpPr>
        <p:spPr>
          <a:xfrm>
            <a:off x="593724" y="2413337"/>
            <a:ext cx="6626225" cy="1015663"/>
          </a:xfrm>
          <a:prstGeom prst="rect">
            <a:avLst/>
          </a:prstGeom>
          <a:noFill/>
        </p:spPr>
        <p:txBody>
          <a:bodyPr wrap="square" rtlCol="0">
            <a:spAutoFit/>
          </a:bodyPr>
          <a:lstStyle/>
          <a:p>
            <a:r>
              <a:rPr lang="en-US" sz="2000" b="1" i="0" dirty="0" err="1">
                <a:solidFill>
                  <a:srgbClr val="333333"/>
                </a:solidFill>
                <a:effectLst/>
                <a:latin typeface="TradeGothicNextW01-Ligh 693250"/>
              </a:rPr>
              <a:t>GameCo’s</a:t>
            </a:r>
            <a:r>
              <a:rPr lang="en-US" sz="2000" b="1" i="0" dirty="0">
                <a:solidFill>
                  <a:srgbClr val="333333"/>
                </a:solidFill>
                <a:effectLst/>
                <a:latin typeface="TradeGothicNextW01-Ligh 693250"/>
              </a:rPr>
              <a:t> current understanding of the </a:t>
            </a:r>
            <a:r>
              <a:rPr lang="en-US" sz="2000" b="1" dirty="0">
                <a:solidFill>
                  <a:srgbClr val="333333"/>
                </a:solidFill>
                <a:latin typeface="TradeGothicNextW01-Ligh 693250"/>
              </a:rPr>
              <a:t>market </a:t>
            </a:r>
            <a:r>
              <a:rPr lang="en-US" sz="2000" b="1" i="0" dirty="0">
                <a:solidFill>
                  <a:srgbClr val="333333"/>
                </a:solidFill>
                <a:effectLst/>
                <a:latin typeface="TradeGothicNextW01-Ligh 693250"/>
              </a:rPr>
              <a:t>assumes that sales for the various geographic regions have stayed the same over time.</a:t>
            </a:r>
            <a:endParaRPr lang="en-US" sz="2000" b="1" dirty="0"/>
          </a:p>
        </p:txBody>
      </p:sp>
      <p:sp>
        <p:nvSpPr>
          <p:cNvPr id="5" name="TextBox 4">
            <a:extLst>
              <a:ext uri="{FF2B5EF4-FFF2-40B4-BE49-F238E27FC236}">
                <a16:creationId xmlns:a16="http://schemas.microsoft.com/office/drawing/2014/main" id="{0D9B502F-2277-6628-68C3-C0FCBF042B7C}"/>
              </a:ext>
            </a:extLst>
          </p:cNvPr>
          <p:cNvSpPr txBox="1"/>
          <p:nvPr/>
        </p:nvSpPr>
        <p:spPr>
          <a:xfrm>
            <a:off x="593724" y="3496733"/>
            <a:ext cx="3453343" cy="369332"/>
          </a:xfrm>
          <a:prstGeom prst="rect">
            <a:avLst/>
          </a:prstGeom>
          <a:noFill/>
        </p:spPr>
        <p:txBody>
          <a:bodyPr wrap="square" rtlCol="0">
            <a:spAutoFit/>
          </a:bodyPr>
          <a:lstStyle/>
          <a:p>
            <a:r>
              <a:rPr lang="en-US" b="1" u="sng" dirty="0">
                <a:solidFill>
                  <a:schemeClr val="bg1"/>
                </a:solidFill>
                <a:latin typeface="+mj-lt"/>
              </a:rPr>
              <a:t>Additional Analysis Objectives:</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27575F"/>
        </a:solidFill>
        <a:effectLst/>
      </p:bgPr>
    </p:bg>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id="{D0908D31-F422-A5D3-B811-A2B7743DBDE3}"/>
              </a:ext>
            </a:extLst>
          </p:cNvPr>
          <p:cNvGraphicFramePr/>
          <p:nvPr>
            <p:extLst>
              <p:ext uri="{D42A27DB-BD31-4B8C-83A1-F6EECF244321}">
                <p14:modId xmlns:p14="http://schemas.microsoft.com/office/powerpoint/2010/main" val="1833777473"/>
              </p:ext>
            </p:extLst>
          </p:nvPr>
        </p:nvGraphicFramePr>
        <p:xfrm>
          <a:off x="1143000" y="538162"/>
          <a:ext cx="9906000" cy="62388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988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16449"/>
            <a:ext cx="10873740" cy="766631"/>
          </a:xfrm>
        </p:spPr>
        <p:txBody>
          <a:bodyPr/>
          <a:lstStyle/>
          <a:p>
            <a:r>
              <a:rPr lang="en-US" dirty="0"/>
              <a:t>Top 3 Regional Sales Market Analysis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4032885" y="3528114"/>
            <a:ext cx="7810500" cy="2685454"/>
          </a:xfrm>
        </p:spPr>
        <p:txBody>
          <a:bodyPr>
            <a:normAutofit/>
          </a:bodyPr>
          <a:lstStyle/>
          <a:p>
            <a:r>
              <a:rPr lang="en-US" sz="1600" dirty="0"/>
              <a:t>From 1986 to 2015, North American sales have been the highest of all three major markets.</a:t>
            </a:r>
          </a:p>
          <a:p>
            <a:r>
              <a:rPr lang="en-US" sz="1600" dirty="0"/>
              <a:t>European sales are steadily on the rise, even passing North American sales in 2016.</a:t>
            </a:r>
          </a:p>
          <a:p>
            <a:r>
              <a:rPr lang="en-US" sz="1600" dirty="0"/>
              <a:t>While the Japanese market started out strong early on, since around 1995 they have been much more behind the other two markets, possibly due to the smaller market size.</a:t>
            </a:r>
          </a:p>
          <a:p>
            <a:r>
              <a:rPr lang="en-US" sz="1600" dirty="0"/>
              <a:t>There was drastic market fluctuation between 1980 and 1995, after which there is still some change in each region’s sales each year but on a more gradual scale.  </a:t>
            </a:r>
          </a:p>
          <a:p>
            <a:pPr marL="0" indent="0">
              <a:buNone/>
            </a:pPr>
            <a:endParaRPr lang="en-US" sz="1600" dirty="0"/>
          </a:p>
          <a:p>
            <a:endParaRPr lang="en-US" sz="1600"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TextBox 1">
            <a:extLst>
              <a:ext uri="{FF2B5EF4-FFF2-40B4-BE49-F238E27FC236}">
                <a16:creationId xmlns:a16="http://schemas.microsoft.com/office/drawing/2014/main" id="{2F53EAEE-9F9C-FE05-DC73-13C1940C38F6}"/>
              </a:ext>
            </a:extLst>
          </p:cNvPr>
          <p:cNvSpPr txBox="1"/>
          <p:nvPr/>
        </p:nvSpPr>
        <p:spPr>
          <a:xfrm>
            <a:off x="594360" y="2333625"/>
            <a:ext cx="7343775" cy="1015663"/>
          </a:xfrm>
          <a:prstGeom prst="rect">
            <a:avLst/>
          </a:prstGeom>
          <a:noFill/>
        </p:spPr>
        <p:txBody>
          <a:bodyPr wrap="square" rtlCol="0">
            <a:spAutoFit/>
          </a:bodyPr>
          <a:lstStyle/>
          <a:p>
            <a:r>
              <a:rPr lang="en-US" sz="2000" dirty="0">
                <a:solidFill>
                  <a:schemeClr val="bg1"/>
                </a:solidFill>
              </a:rPr>
              <a:t>Over the last 36 years(1980-2016), the markets have seen many changes in each region, meaning that </a:t>
            </a:r>
            <a:r>
              <a:rPr lang="en-US" sz="2000" dirty="0" err="1">
                <a:solidFill>
                  <a:schemeClr val="bg1"/>
                </a:solidFill>
              </a:rPr>
              <a:t>GameCo’s</a:t>
            </a:r>
            <a:r>
              <a:rPr lang="en-US" sz="2000" dirty="0">
                <a:solidFill>
                  <a:schemeClr val="bg1"/>
                </a:solidFill>
              </a:rPr>
              <a:t> initial assumption of the markets being unchanging is incorrect.</a:t>
            </a:r>
          </a:p>
        </p:txBody>
      </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27575F"/>
        </a:solidFill>
        <a:effectLst/>
      </p:bgPr>
    </p:bg>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D27E0AF-999F-59A6-4951-0BD4C64D0C76}"/>
              </a:ext>
            </a:extLst>
          </p:cNvPr>
          <p:cNvSpPr txBox="1"/>
          <p:nvPr/>
        </p:nvSpPr>
        <p:spPr>
          <a:xfrm>
            <a:off x="175098" y="252919"/>
            <a:ext cx="7844952" cy="523220"/>
          </a:xfrm>
          <a:prstGeom prst="rect">
            <a:avLst/>
          </a:prstGeom>
          <a:noFill/>
        </p:spPr>
        <p:txBody>
          <a:bodyPr wrap="square" rtlCol="0">
            <a:spAutoFit/>
          </a:bodyPr>
          <a:lstStyle/>
          <a:p>
            <a:r>
              <a:rPr lang="en-US" sz="2800" b="1" dirty="0">
                <a:latin typeface="+mj-lt"/>
              </a:rPr>
              <a:t>Top 5 Competitive Publishers in Each Market</a:t>
            </a:r>
          </a:p>
        </p:txBody>
      </p:sp>
      <p:sp>
        <p:nvSpPr>
          <p:cNvPr id="7" name="Rectangle 6">
            <a:extLst>
              <a:ext uri="{FF2B5EF4-FFF2-40B4-BE49-F238E27FC236}">
                <a16:creationId xmlns:a16="http://schemas.microsoft.com/office/drawing/2014/main" id="{A99B5CDF-E49B-9CBB-084F-1C800AB36347}"/>
              </a:ext>
            </a:extLst>
          </p:cNvPr>
          <p:cNvSpPr/>
          <p:nvPr/>
        </p:nvSpPr>
        <p:spPr>
          <a:xfrm>
            <a:off x="293452" y="894945"/>
            <a:ext cx="1373424" cy="875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id="{80881BAF-B3DA-4957-829A-AC4DF1AC1105}"/>
              </a:ext>
            </a:extLst>
          </p:cNvPr>
          <p:cNvGraphicFramePr/>
          <p:nvPr>
            <p:extLst>
              <p:ext uri="{D42A27DB-BD31-4B8C-83A1-F6EECF244321}">
                <p14:modId xmlns:p14="http://schemas.microsoft.com/office/powerpoint/2010/main" val="2234362516"/>
              </p:ext>
            </p:extLst>
          </p:nvPr>
        </p:nvGraphicFramePr>
        <p:xfrm>
          <a:off x="175098" y="1460817"/>
          <a:ext cx="3415827" cy="50638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E8F73219-A64C-4A55-9781-6E6FCD041D09}"/>
              </a:ext>
            </a:extLst>
          </p:cNvPr>
          <p:cNvGraphicFramePr/>
          <p:nvPr>
            <p:extLst>
              <p:ext uri="{D42A27DB-BD31-4B8C-83A1-F6EECF244321}">
                <p14:modId xmlns:p14="http://schemas.microsoft.com/office/powerpoint/2010/main" val="3319039455"/>
              </p:ext>
            </p:extLst>
          </p:nvPr>
        </p:nvGraphicFramePr>
        <p:xfrm>
          <a:off x="4097574" y="1460817"/>
          <a:ext cx="3055701" cy="5063808"/>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6CD7FF98-6A94-D2B9-6542-889B62004087}"/>
              </a:ext>
            </a:extLst>
          </p:cNvPr>
          <p:cNvSpPr txBox="1"/>
          <p:nvPr/>
        </p:nvSpPr>
        <p:spPr>
          <a:xfrm>
            <a:off x="8020050" y="982494"/>
            <a:ext cx="3648075" cy="5262979"/>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The North American (NA) and European (EU) market seem to be very similar as they have the same top five publishers: Nintendo, Electronic Arts, Activision, Sony Computer Entertainment, and Ubisoft.</a:t>
            </a:r>
          </a:p>
          <a:p>
            <a:endParaRPr lang="en-US" sz="1600" dirty="0"/>
          </a:p>
          <a:p>
            <a:pPr marL="285750" indent="-285750">
              <a:buFont typeface="Wingdings" panose="05000000000000000000" pitchFamily="2" charset="2"/>
              <a:buChar char="Ø"/>
            </a:pPr>
            <a:r>
              <a:rPr lang="en-US" sz="1600" dirty="0"/>
              <a:t>Comparatively though, North America’s market still outperforms the European market as consistent with the sales data previously</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a:t>Meanwhile, Japan’s top five publishers also show Nintendo and Sony Computer Entertainment, but with the addition of Namco Bandai Games, Konami Digital Entertainment, and Capcom, all of which are large Japan based publishers.</a:t>
            </a:r>
          </a:p>
        </p:txBody>
      </p:sp>
    </p:spTree>
    <p:extLst>
      <p:ext uri="{BB962C8B-B14F-4D97-AF65-F5344CB8AC3E}">
        <p14:creationId xmlns:p14="http://schemas.microsoft.com/office/powerpoint/2010/main" val="2039059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p:txBody>
          <a:bodyPr/>
          <a:lstStyle/>
          <a:p>
            <a:r>
              <a:rPr lang="en-US" sz="4000" dirty="0"/>
              <a:t>Genre Popularity Between Regional Markets</a:t>
            </a:r>
          </a:p>
        </p:txBody>
      </p:sp>
      <p:sp>
        <p:nvSpPr>
          <p:cNvPr id="8" name="TextBox 7">
            <a:extLst>
              <a:ext uri="{FF2B5EF4-FFF2-40B4-BE49-F238E27FC236}">
                <a16:creationId xmlns:a16="http://schemas.microsoft.com/office/drawing/2014/main" id="{0AC7BE41-344A-5F89-4673-99E6551F281E}"/>
              </a:ext>
            </a:extLst>
          </p:cNvPr>
          <p:cNvSpPr txBox="1"/>
          <p:nvPr/>
        </p:nvSpPr>
        <p:spPr>
          <a:xfrm>
            <a:off x="1304925" y="2609850"/>
            <a:ext cx="2857500"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1"/>
                </a:solidFill>
              </a:rPr>
              <a:t>As seen here, the popularity of genres differs depending on the market</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dirty="0">
                <a:solidFill>
                  <a:schemeClr val="bg1"/>
                </a:solidFill>
              </a:rPr>
              <a:t>Japan even beats North America in Role-Playing sales</a:t>
            </a:r>
          </a:p>
        </p:txBody>
      </p:sp>
      <p:graphicFrame>
        <p:nvGraphicFramePr>
          <p:cNvPr id="9" name="Chart 8">
            <a:extLst>
              <a:ext uri="{FF2B5EF4-FFF2-40B4-BE49-F238E27FC236}">
                <a16:creationId xmlns:a16="http://schemas.microsoft.com/office/drawing/2014/main" id="{BCA8B6F2-BD76-92B3-4E51-2AC8A7CEEB03}"/>
              </a:ext>
            </a:extLst>
          </p:cNvPr>
          <p:cNvGraphicFramePr>
            <a:graphicFrameLocks/>
          </p:cNvGraphicFramePr>
          <p:nvPr>
            <p:extLst>
              <p:ext uri="{D42A27DB-BD31-4B8C-83A1-F6EECF244321}">
                <p14:modId xmlns:p14="http://schemas.microsoft.com/office/powerpoint/2010/main" val="4151316870"/>
              </p:ext>
            </p:extLst>
          </p:nvPr>
        </p:nvGraphicFramePr>
        <p:xfrm>
          <a:off x="4162425" y="2084547"/>
          <a:ext cx="7419975" cy="44400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822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18F480-DC7F-1580-E8E3-ECC4D1E94754}"/>
              </a:ext>
            </a:extLst>
          </p:cNvPr>
          <p:cNvSpPr>
            <a:spLocks noGrp="1"/>
          </p:cNvSpPr>
          <p:nvPr>
            <p:ph type="title"/>
          </p:nvPr>
        </p:nvSpPr>
        <p:spPr>
          <a:xfrm>
            <a:off x="196004" y="0"/>
            <a:ext cx="9778365" cy="648775"/>
          </a:xfrm>
        </p:spPr>
        <p:txBody>
          <a:bodyPr/>
          <a:lstStyle/>
          <a:p>
            <a:r>
              <a:rPr lang="en-US" sz="2800" dirty="0"/>
              <a:t>Top 3 Game Genres for Each Region</a:t>
            </a:r>
          </a:p>
        </p:txBody>
      </p:sp>
      <p:sp>
        <p:nvSpPr>
          <p:cNvPr id="11" name="Rectangle 10">
            <a:extLst>
              <a:ext uri="{FF2B5EF4-FFF2-40B4-BE49-F238E27FC236}">
                <a16:creationId xmlns:a16="http://schemas.microsoft.com/office/drawing/2014/main" id="{EC2F98A7-1F7D-B627-914D-22804307DF0D}"/>
              </a:ext>
            </a:extLst>
          </p:cNvPr>
          <p:cNvSpPr/>
          <p:nvPr/>
        </p:nvSpPr>
        <p:spPr>
          <a:xfrm>
            <a:off x="293452" y="894945"/>
            <a:ext cx="1373424" cy="8754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14">
            <a:extLst>
              <a:ext uri="{FF2B5EF4-FFF2-40B4-BE49-F238E27FC236}">
                <a16:creationId xmlns:a16="http://schemas.microsoft.com/office/drawing/2014/main" id="{5B7B4A73-380E-A99A-2F93-47B3EE767024}"/>
              </a:ext>
            </a:extLst>
          </p:cNvPr>
          <p:cNvSpPr>
            <a:spLocks noGrp="1"/>
          </p:cNvSpPr>
          <p:nvPr>
            <p:ph sz="quarter" idx="16"/>
          </p:nvPr>
        </p:nvSpPr>
        <p:spPr>
          <a:xfrm>
            <a:off x="293452" y="1421047"/>
            <a:ext cx="3507023" cy="3446227"/>
          </a:xfrm>
        </p:spPr>
        <p:txBody>
          <a:bodyPr>
            <a:normAutofit/>
          </a:bodyPr>
          <a:lstStyle/>
          <a:p>
            <a:pPr marL="342900" indent="-342900">
              <a:buFont typeface="Wingdings" panose="05000000000000000000" pitchFamily="2" charset="2"/>
              <a:buChar char="Ø"/>
            </a:pPr>
            <a:r>
              <a:rPr lang="en-US" sz="1600" dirty="0"/>
              <a:t>Again, the North American and European markets are directly competing as they share the top 3 popular video game genres: Action, Sports, and Shooter.</a:t>
            </a:r>
          </a:p>
          <a:p>
            <a:pPr marL="342900" indent="-342900">
              <a:buFont typeface="Wingdings" panose="05000000000000000000" pitchFamily="2" charset="2"/>
              <a:buChar char="Ø"/>
            </a:pPr>
            <a:r>
              <a:rPr lang="en-US" sz="1600" dirty="0"/>
              <a:t>Japan shares the Action and Sports genres, but with the added Role-Playing genre coming in at the top of its sales charts.</a:t>
            </a:r>
          </a:p>
          <a:p>
            <a:pPr marL="342900" indent="-342900">
              <a:buFont typeface="Wingdings" panose="05000000000000000000" pitchFamily="2" charset="2"/>
              <a:buChar char="Ø"/>
            </a:pPr>
            <a:endParaRPr lang="en-US" sz="1600" dirty="0"/>
          </a:p>
        </p:txBody>
      </p:sp>
      <p:graphicFrame>
        <p:nvGraphicFramePr>
          <p:cNvPr id="16" name="Chart 15">
            <a:extLst>
              <a:ext uri="{FF2B5EF4-FFF2-40B4-BE49-F238E27FC236}">
                <a16:creationId xmlns:a16="http://schemas.microsoft.com/office/drawing/2014/main" id="{04E0D1FC-CA92-408F-9F1E-123D8773C9D4}"/>
              </a:ext>
            </a:extLst>
          </p:cNvPr>
          <p:cNvGraphicFramePr/>
          <p:nvPr>
            <p:extLst>
              <p:ext uri="{D42A27DB-BD31-4B8C-83A1-F6EECF244321}">
                <p14:modId xmlns:p14="http://schemas.microsoft.com/office/powerpoint/2010/main" val="1543738851"/>
              </p:ext>
            </p:extLst>
          </p:nvPr>
        </p:nvGraphicFramePr>
        <p:xfrm>
          <a:off x="4002405" y="1238189"/>
          <a:ext cx="3411772" cy="53435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FD18D203-121C-4DB6-AF5B-2113A5BBE729}"/>
              </a:ext>
            </a:extLst>
          </p:cNvPr>
          <p:cNvGraphicFramePr/>
          <p:nvPr>
            <p:extLst>
              <p:ext uri="{D42A27DB-BD31-4B8C-83A1-F6EECF244321}">
                <p14:modId xmlns:p14="http://schemas.microsoft.com/office/powerpoint/2010/main" val="1806264215"/>
              </p:ext>
            </p:extLst>
          </p:nvPr>
        </p:nvGraphicFramePr>
        <p:xfrm>
          <a:off x="7711358" y="1238189"/>
          <a:ext cx="3004268" cy="509593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8848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27575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9E3C-B0D5-4E77-F4AF-5671BEE54760}"/>
              </a:ext>
            </a:extLst>
          </p:cNvPr>
          <p:cNvSpPr>
            <a:spLocks noGrp="1"/>
          </p:cNvSpPr>
          <p:nvPr>
            <p:ph type="title"/>
          </p:nvPr>
        </p:nvSpPr>
        <p:spPr>
          <a:xfrm>
            <a:off x="293452" y="-359924"/>
            <a:ext cx="10308234" cy="1158943"/>
          </a:xfrm>
        </p:spPr>
        <p:txBody>
          <a:bodyPr/>
          <a:lstStyle/>
          <a:p>
            <a:r>
              <a:rPr lang="en-US" sz="4400" dirty="0"/>
              <a:t>Game Popularity Over Time</a:t>
            </a:r>
          </a:p>
        </p:txBody>
      </p:sp>
      <p:sp>
        <p:nvSpPr>
          <p:cNvPr id="6" name="Rectangle 5">
            <a:extLst>
              <a:ext uri="{FF2B5EF4-FFF2-40B4-BE49-F238E27FC236}">
                <a16:creationId xmlns:a16="http://schemas.microsoft.com/office/drawing/2014/main" id="{9D8AC709-EF1E-14A4-9C4B-1528463CC867}"/>
              </a:ext>
            </a:extLst>
          </p:cNvPr>
          <p:cNvSpPr/>
          <p:nvPr/>
        </p:nvSpPr>
        <p:spPr>
          <a:xfrm>
            <a:off x="293452" y="894945"/>
            <a:ext cx="1373424" cy="8754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a:extLst>
              <a:ext uri="{FF2B5EF4-FFF2-40B4-BE49-F238E27FC236}">
                <a16:creationId xmlns:a16="http://schemas.microsoft.com/office/drawing/2014/main" id="{4A934771-7495-6DF8-AAAE-7CC65EE9C6AE}"/>
              </a:ext>
            </a:extLst>
          </p:cNvPr>
          <p:cNvGraphicFramePr/>
          <p:nvPr>
            <p:extLst>
              <p:ext uri="{D42A27DB-BD31-4B8C-83A1-F6EECF244321}">
                <p14:modId xmlns:p14="http://schemas.microsoft.com/office/powerpoint/2010/main" val="3649994738"/>
              </p:ext>
            </p:extLst>
          </p:nvPr>
        </p:nvGraphicFramePr>
        <p:xfrm>
          <a:off x="293452" y="1208411"/>
          <a:ext cx="7955604" cy="512429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511FAC00-9B94-4E18-BA8B-07F651CEC934}"/>
              </a:ext>
            </a:extLst>
          </p:cNvPr>
          <p:cNvSpPr txBox="1"/>
          <p:nvPr/>
        </p:nvSpPr>
        <p:spPr>
          <a:xfrm>
            <a:off x="8905875" y="799019"/>
            <a:ext cx="2686050"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t>Although we do not have the data to look at individual game popularity over time, we are able to look at the trends for the top 4 game genres.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As we can see, starting in 1995, all four genres seem to be increasing in sales until around 2010 where it starts to decline rapidly.</a:t>
            </a:r>
          </a:p>
        </p:txBody>
      </p:sp>
    </p:spTree>
    <p:extLst>
      <p:ext uri="{BB962C8B-B14F-4D97-AF65-F5344CB8AC3E}">
        <p14:creationId xmlns:p14="http://schemas.microsoft.com/office/powerpoint/2010/main" val="224291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CF4499-EB09-B4B8-8206-77711A0BE5C3}"/>
              </a:ext>
            </a:extLst>
          </p:cNvPr>
          <p:cNvSpPr>
            <a:spLocks noGrp="1"/>
          </p:cNvSpPr>
          <p:nvPr>
            <p:ph type="title"/>
          </p:nvPr>
        </p:nvSpPr>
        <p:spPr/>
        <p:txBody>
          <a:bodyPr/>
          <a:lstStyle/>
          <a:p>
            <a:r>
              <a:rPr lang="en-US" sz="4800" dirty="0"/>
              <a:t>Revising the current understanding of the markets</a:t>
            </a:r>
          </a:p>
        </p:txBody>
      </p:sp>
      <p:sp>
        <p:nvSpPr>
          <p:cNvPr id="7" name="Content Placeholder 6">
            <a:extLst>
              <a:ext uri="{FF2B5EF4-FFF2-40B4-BE49-F238E27FC236}">
                <a16:creationId xmlns:a16="http://schemas.microsoft.com/office/drawing/2014/main" id="{4261B72C-5D54-87EA-598B-DD11834FE352}"/>
              </a:ext>
            </a:extLst>
          </p:cNvPr>
          <p:cNvSpPr>
            <a:spLocks noGrp="1"/>
          </p:cNvSpPr>
          <p:nvPr>
            <p:ph sz="quarter" idx="15"/>
          </p:nvPr>
        </p:nvSpPr>
        <p:spPr>
          <a:xfrm>
            <a:off x="594360" y="2676525"/>
            <a:ext cx="11001010" cy="3597470"/>
          </a:xfrm>
        </p:spPr>
        <p:txBody>
          <a:bodyPr/>
          <a:lstStyle/>
          <a:p>
            <a:pPr marL="342900" indent="-342900">
              <a:buFont typeface="Arial" panose="020B0604020202020204" pitchFamily="34" charset="0"/>
              <a:buChar char="•"/>
            </a:pPr>
            <a:r>
              <a:rPr lang="en-US" b="1" u="sng" dirty="0"/>
              <a:t>Current understanding</a:t>
            </a:r>
            <a:r>
              <a:rPr lang="en-US" dirty="0"/>
              <a:t>: </a:t>
            </a:r>
            <a:r>
              <a:rPr lang="en-US" sz="2000" i="0" dirty="0" err="1">
                <a:solidFill>
                  <a:srgbClr val="333333"/>
                </a:solidFill>
                <a:effectLst/>
                <a:latin typeface="TradeGothicNextW01-Ligh 693250"/>
              </a:rPr>
              <a:t>GameCo’s</a:t>
            </a:r>
            <a:r>
              <a:rPr lang="en-US" sz="2000" i="0" dirty="0">
                <a:solidFill>
                  <a:srgbClr val="333333"/>
                </a:solidFill>
                <a:effectLst/>
                <a:latin typeface="TradeGothicNextW01-Ligh 693250"/>
              </a:rPr>
              <a:t> current understanding of the </a:t>
            </a:r>
            <a:r>
              <a:rPr lang="en-US" sz="2000" dirty="0">
                <a:solidFill>
                  <a:srgbClr val="333333"/>
                </a:solidFill>
                <a:latin typeface="TradeGothicNextW01-Ligh 693250"/>
              </a:rPr>
              <a:t>market </a:t>
            </a:r>
            <a:r>
              <a:rPr lang="en-US" sz="2000" i="0" dirty="0">
                <a:solidFill>
                  <a:srgbClr val="333333"/>
                </a:solidFill>
                <a:effectLst/>
                <a:latin typeface="TradeGothicNextW01-Ligh 693250"/>
              </a:rPr>
              <a:t>assumes that sales for the various geographic regions have stayed the same over time.</a:t>
            </a:r>
          </a:p>
          <a:p>
            <a:pPr marL="626364" lvl="1" indent="-342900"/>
            <a:r>
              <a:rPr lang="en-US" dirty="0"/>
              <a:t>European market sales are steadily on the rise, even surpassing North American sales in 2016</a:t>
            </a:r>
          </a:p>
          <a:p>
            <a:pPr marL="626364" lvl="1" indent="-342900"/>
            <a:r>
              <a:rPr lang="en-US" dirty="0"/>
              <a:t>Japan’s market has some niche areas where it surpasses even North America, as well as its own popular publishers that are not competing in either the North American or European markets </a:t>
            </a:r>
          </a:p>
          <a:p>
            <a:pPr marL="342900" indent="-342900">
              <a:buFont typeface="Arial" panose="020B0604020202020204" pitchFamily="34" charset="0"/>
              <a:buChar char="•"/>
            </a:pPr>
            <a:r>
              <a:rPr lang="en-US" b="1" u="sng" dirty="0"/>
              <a:t>Recommended revised understanding</a:t>
            </a:r>
            <a:r>
              <a:rPr lang="en-US" dirty="0"/>
              <a:t>:  Based on the history of sales data, the regional game markets continue to change over time, and while North America mostly leads in sales, the European market is an upcoming contender as well.</a:t>
            </a:r>
          </a:p>
        </p:txBody>
      </p:sp>
    </p:spTree>
    <p:extLst>
      <p:ext uri="{BB962C8B-B14F-4D97-AF65-F5344CB8AC3E}">
        <p14:creationId xmlns:p14="http://schemas.microsoft.com/office/powerpoint/2010/main" val="347227970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{6BC8F311-DCA7-4BAB-9B47-9069CB4D0DC5}tf78853419_win32</Template>
  <TotalTime>121</TotalTime>
  <Words>742</Words>
  <Application>Microsoft Office PowerPoint</Application>
  <PresentationFormat>Widescreen</PresentationFormat>
  <Paragraphs>71</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Franklin Gothic Book</vt:lpstr>
      <vt:lpstr>Franklin Gothic Demi</vt:lpstr>
      <vt:lpstr>TradeGothicNextW01-Ligh 693250</vt:lpstr>
      <vt:lpstr>Wingdings</vt:lpstr>
      <vt:lpstr>Custom</vt:lpstr>
      <vt:lpstr>GameCo Regional Sales Analysis</vt:lpstr>
      <vt:lpstr>Agenda</vt:lpstr>
      <vt:lpstr>PowerPoint Presentation</vt:lpstr>
      <vt:lpstr>Top 3 Regional Sales Market Analysis</vt:lpstr>
      <vt:lpstr>PowerPoint Presentation</vt:lpstr>
      <vt:lpstr>Genre Popularity Between Regional Markets</vt:lpstr>
      <vt:lpstr>Top 3 Game Genres for Each Region</vt:lpstr>
      <vt:lpstr>Game Popularity Over Time</vt:lpstr>
      <vt:lpstr>Revising the current understanding of the markets</vt:lpstr>
      <vt:lpstr>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Nicole Schultz</dc:creator>
  <cp:lastModifiedBy>Nicole Schultz</cp:lastModifiedBy>
  <cp:revision>2</cp:revision>
  <dcterms:created xsi:type="dcterms:W3CDTF">2024-02-11T16:57:29Z</dcterms:created>
  <dcterms:modified xsi:type="dcterms:W3CDTF">2024-02-17T02:07:46Z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