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verage"/>
      <p:regular r:id="rId22"/>
    </p:embeddedFont>
    <p:embeddedFont>
      <p:font typeface="Oswald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verag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33619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33619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336191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336191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ddefdd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eddefdd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b22850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b22850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336191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336191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5b22850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5b22850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because the best epitope prediction software BediPred2.0 uses it and other researchers have also found that it performs the best.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336191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336191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155/2017/2680160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x.doi.org/10.1093/protein/4.2.15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Linear Epitopes in the SARS-CoV-2 Spike Protein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Rshaidat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889900" y="3136225"/>
            <a:ext cx="5037600" cy="190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53250" y="1175100"/>
            <a:ext cx="5037600" cy="190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in the Spike Protein 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52582" l="0" r="4942" t="2856"/>
          <a:stretch/>
        </p:blipFill>
        <p:spPr>
          <a:xfrm>
            <a:off x="450688" y="1306875"/>
            <a:ext cx="4842725" cy="170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53989" l="0" r="4434" t="0"/>
          <a:stretch/>
        </p:blipFill>
        <p:spPr>
          <a:xfrm>
            <a:off x="4116775" y="3171525"/>
            <a:ext cx="4715520" cy="17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93475" y="1152475"/>
            <a:ext cx="71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</a:rPr>
              <a:t>Model’s predictive power limited to the data used to train it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</a:rPr>
              <a:t>Some predicted epitopes were found in the training set 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</a:rPr>
              <a:t>Feature selection was limited by computational costs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79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800">
                <a:solidFill>
                  <a:srgbClr val="FFFFFF"/>
                </a:solidFill>
              </a:rPr>
              <a:t>Future explorations could look at the peptide’s structural alignments with known conformational B-cell epitopes.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800">
                <a:solidFill>
                  <a:srgbClr val="FFFFFF"/>
                </a:solidFill>
              </a:rPr>
              <a:t>Differing feature representation of the peptide sequences, such as solely physicochemical features and structural features. 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800">
                <a:solidFill>
                  <a:srgbClr val="FFFFFF"/>
                </a:solidFill>
              </a:rPr>
              <a:t>Research of the structural epitopes for the differing structural representations of the spike protein, i.e. the up vs the down conformational structures. 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800">
                <a:solidFill>
                  <a:srgbClr val="FFFFFF"/>
                </a:solidFill>
              </a:rPr>
              <a:t>Explorations in conserved epitopes that can be effective to the variations of the virus infecting different global populations could also be of value in vaccine production.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epitope? 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14025" y="4464225"/>
            <a:ext cx="73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J.L. Sanchez-Trincado, M. Gomez-Perosanz, P.A. Reche Fundamentals and methods for T-and B-cell epitope prediction J Immunol Res, 2017 (2017),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10.1155/2017/2680160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975" y="1250950"/>
            <a:ext cx="4268546" cy="31416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6127625" y="1342325"/>
            <a:ext cx="1135800" cy="25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417525" y="1154475"/>
            <a:ext cx="10824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Spike Protein in SARS CoV-2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27375" y="1890100"/>
            <a:ext cx="12858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Usually between 5 to 25 amino acids long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2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Protein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5" y="1072525"/>
            <a:ext cx="532207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763650" y="3288575"/>
            <a:ext cx="48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S2</a:t>
            </a:r>
            <a:endParaRPr b="1" sz="15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84850" y="3942000"/>
            <a:ext cx="48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S1</a:t>
            </a:r>
            <a:endParaRPr b="1" sz="1500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>
            <a:off x="1972875" y="2208200"/>
            <a:ext cx="469800" cy="47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3971850" y="1388675"/>
            <a:ext cx="126000" cy="7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6177000" y="1120000"/>
            <a:ext cx="26553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Potential Epitope Regions: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RBD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RBM (part of RBD)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20425" y="3406000"/>
            <a:ext cx="28890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Citation: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Rathod, S.B., Prajapati, P.B., Punjabi, L.B. </a:t>
            </a:r>
            <a:r>
              <a:rPr i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Peptide modelling and screening against human ACE2 and spike glycoprotein RBD of SARS-CoV-2. </a:t>
            </a:r>
            <a:r>
              <a:rPr i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Silico Pharmacol.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8, 3 (2020). https://doi.org/10.1007/s40203-020-00055-w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Problem in Machine Learning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36950" y="1152475"/>
            <a:ext cx="77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Predicting if a protein is an epitope is a classification problem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Random Forest </a:t>
            </a:r>
            <a:r>
              <a:rPr lang="en" sz="2000">
                <a:solidFill>
                  <a:srgbClr val="FFFFFF"/>
                </a:solidFill>
              </a:rPr>
              <a:t>Classifier can model the problem, however the model’s accuracy relies on its feature selection and representation of the protein sequences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N-grams can be used to represent the protein sequences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Physicochemical features of the protein can also aid in predicting epitopes</a:t>
            </a: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Protein Sequences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17600" y="1017725"/>
            <a:ext cx="83088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Combination of n-gram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Descriptors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Frequency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 = 2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Create a list of all the possible 2 symbol combinations for our 20 amino acids: ([AA, AC, AU, AP, etc..]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Each combination of letters was then mapped to an index between 0 and 400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Sequence = CTAUCT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Split sequence into: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■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[CT, TA, AU, UC, CT]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Frequency = [0, 0, 0, …] (400)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Count the frequency of each pair in the sequence: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CT index = 0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TA index = 2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AU index = 3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UC index = 5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Frequency = [2, 0, 1, 1, 0, 1, ...] (divide by the number of pairs in 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sequence)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Frequency = [0.4, 0, 0.2, 0.2, 0, 0.2, ...] = sum to 1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26375" y="4243675"/>
            <a:ext cx="7914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Citation:</a:t>
            </a:r>
            <a:endParaRPr sz="10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Muhammad Javed Iqbal, Ibrahima Faye, Brahim Belhaouari Samir, Abas Md Said, "Efficient Feature Selection and Classification of Protein Sequence Data in Bioinformatics", </a:t>
            </a:r>
            <a:r>
              <a:rPr i="1" lang="en" sz="1050">
                <a:solidFill>
                  <a:srgbClr val="FFFFFF"/>
                </a:solidFill>
              </a:rPr>
              <a:t>The Scientific World Journal</a:t>
            </a:r>
            <a:r>
              <a:rPr lang="en" sz="1050">
                <a:solidFill>
                  <a:srgbClr val="FFFFFF"/>
                </a:solidFill>
              </a:rPr>
              <a:t>, vol. 2014, Article ID 173869, 12 pages, 2014. https://doi.org/10.1155/2014/173869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Random Forest Classifier with these features: (403 features)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% Frequency Amino Acid Pairs Composition (400 amino acid pairs)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Charge in Human blood ph of 7.5 (using bioPython)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Instability index 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(using bioPython)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 the method described by Guruprasad </a:t>
            </a:r>
            <a:r>
              <a:rPr i="1"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(1990, </a:t>
            </a:r>
            <a:r>
              <a:rPr lang="en" sz="135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Protein Engineering, 4, 155-161</a:t>
            </a:r>
            <a:r>
              <a:rPr lang="en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Gravy (grand average of hydropathy) score:  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(using bioPython)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en" sz="1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hydropathy index of an amino acid is a number representing the hydrophobic or hydrophilic properties of its side-chain.</a:t>
            </a:r>
            <a:endParaRPr sz="11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1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Model’s Performance</a:t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Sequence as Features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137542" y="1304875"/>
            <a:ext cx="8743322" cy="3416400"/>
            <a:chOff x="3320450" y="1304875"/>
            <a:chExt cx="2632500" cy="3416400"/>
          </a:xfrm>
        </p:grpSpPr>
        <p:sp>
          <p:nvSpPr>
            <p:cNvPr id="109" name="Google Shape;109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231258" y="1304875"/>
            <a:ext cx="7865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137625" y="1806100"/>
            <a:ext cx="86658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Training Size: 22917 data points (80%)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Testing size: 7639 data points (20%)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Data: B-Cell Linear Epitope dataset from Bepi-Pred 2.0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Mean AUC: 0.78288</a:t>
            </a:r>
            <a:endParaRPr sz="18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69575" y="4148675"/>
            <a:ext cx="8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Jespersen MC, Peters B, Nielsen M, Marcatili P. </a:t>
            </a:r>
            <a:r>
              <a:rPr b="1" lang="en" sz="1050">
                <a:solidFill>
                  <a:srgbClr val="FFFFFF"/>
                </a:solidFill>
              </a:rPr>
              <a:t>BepiPred-2.0: improving sequence-based B-cell epitope prediction using conformational epitopes. </a:t>
            </a:r>
            <a:r>
              <a:rPr lang="en" sz="1050">
                <a:solidFill>
                  <a:srgbClr val="FFFFFF"/>
                </a:solidFill>
              </a:rPr>
              <a:t>Nucleic Acids Res 2017 (Web Server issue). doi: 10.1093/nar/gkx352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0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Protein Preprocessing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Slicing the protein into subsequences of sizes between 6 and 25 using k-mers decomposition.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For each of these subsequences, pair sequence frequencies were counted and the physicochemical features were calculated 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After feature extraction was made on each subsequence, they were passed to the model for prediction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