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01" d="100"/>
          <a:sy n="101" d="100"/>
        </p:scale>
        <p:origin x="224"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D5DD-4FA3-8250-3FBD-945A77A3D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68164C-E5FE-F586-E44D-3895A4FFB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B89139-957F-201A-3EA8-9803C197C847}"/>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5" name="Footer Placeholder 4">
            <a:extLst>
              <a:ext uri="{FF2B5EF4-FFF2-40B4-BE49-F238E27FC236}">
                <a16:creationId xmlns:a16="http://schemas.microsoft.com/office/drawing/2014/main" id="{60B26DE9-5203-3DCE-FB4C-48CEE9C21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6042F-021A-FC77-1C49-C97E6D54F521}"/>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100302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C9DA-0F7A-3DE9-1FF2-A5C0EF337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6AC1A5-8BB4-D089-AC0E-9F761B9311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59FA5-DEEA-669E-B3AF-CCE1F0AB29CA}"/>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5" name="Footer Placeholder 4">
            <a:extLst>
              <a:ext uri="{FF2B5EF4-FFF2-40B4-BE49-F238E27FC236}">
                <a16:creationId xmlns:a16="http://schemas.microsoft.com/office/drawing/2014/main" id="{E561CB67-5AD6-F1B3-105B-088AD7A7D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3ED16-09B4-96F9-0D59-1FB6E18C723B}"/>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29862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404A7-F85B-F9BB-4A83-F0BF116832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9C4ED3-4ABF-F10C-EC99-86F052221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4453E-5063-30A3-C03E-360974340584}"/>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5" name="Footer Placeholder 4">
            <a:extLst>
              <a:ext uri="{FF2B5EF4-FFF2-40B4-BE49-F238E27FC236}">
                <a16:creationId xmlns:a16="http://schemas.microsoft.com/office/drawing/2014/main" id="{D0AE7D63-EBEC-BFB5-D5E0-23C9611BD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E1A5B-1AFD-40CD-B510-BD28F20770E4}"/>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1579917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1F3D-9C99-0141-6BE8-F66709FCAD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7EC91-67DE-3414-EBB8-9FFE50CFD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7DD54-8085-2411-9F6A-27A88F5D7013}"/>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5" name="Footer Placeholder 4">
            <a:extLst>
              <a:ext uri="{FF2B5EF4-FFF2-40B4-BE49-F238E27FC236}">
                <a16:creationId xmlns:a16="http://schemas.microsoft.com/office/drawing/2014/main" id="{B6EA146A-DF84-59B9-9FDC-50A246AD4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51677-6F96-15B0-C467-C218D52C5776}"/>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24782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62C2-3AA3-C14D-75DE-59A058B7AC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A6EEB7-1B38-645F-C3FA-F7309E2749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307109-D968-656F-099D-84503810B827}"/>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5" name="Footer Placeholder 4">
            <a:extLst>
              <a:ext uri="{FF2B5EF4-FFF2-40B4-BE49-F238E27FC236}">
                <a16:creationId xmlns:a16="http://schemas.microsoft.com/office/drawing/2014/main" id="{2CCBB165-E368-C5EE-C6F0-0C1E14E16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EF5EC-1940-D003-3264-BD979C2CBFDE}"/>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110442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2C90-1C6B-3AC3-79A5-6A2A5785C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73AD0-0F65-AFD8-17B4-211D286A5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F947F0-0649-9BBF-8F4D-BACF704667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D9371-81C7-0471-81EC-59B2FA82D69F}"/>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6" name="Footer Placeholder 5">
            <a:extLst>
              <a:ext uri="{FF2B5EF4-FFF2-40B4-BE49-F238E27FC236}">
                <a16:creationId xmlns:a16="http://schemas.microsoft.com/office/drawing/2014/main" id="{67A3AFCB-B771-C15F-44BD-406BEB040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0797A0-A3B4-C81D-CA2E-74D992453860}"/>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4225754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73AD-B4CC-B86B-88BE-84DF0E21AA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13BF21-FC07-E5E9-09E9-6AEA40602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2651A-5364-5693-5C4F-2037852ED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2106AE-A0B8-EF4C-E2B1-733C1A432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222EE-DFC5-719A-CC9F-2FB2DDCB16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7E0C5-4032-79BC-2156-EDDC96ACF8B7}"/>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8" name="Footer Placeholder 7">
            <a:extLst>
              <a:ext uri="{FF2B5EF4-FFF2-40B4-BE49-F238E27FC236}">
                <a16:creationId xmlns:a16="http://schemas.microsoft.com/office/drawing/2014/main" id="{103AABFF-B6B3-8520-C4D9-0C7D7FCBD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CCF1ED-44FF-B8C3-98AE-3D735A3557B8}"/>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35804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61E4-E061-1AB2-92D6-E7D717375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CB21DA-219C-E83E-3CF1-0D54F484A081}"/>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4" name="Footer Placeholder 3">
            <a:extLst>
              <a:ext uri="{FF2B5EF4-FFF2-40B4-BE49-F238E27FC236}">
                <a16:creationId xmlns:a16="http://schemas.microsoft.com/office/drawing/2014/main" id="{C1C9154F-16C5-FF28-3F55-93BD0EA137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455B9F-CF68-5363-1FCD-0FD627A0D29C}"/>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361032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5D6C8C-FA42-4A1E-52F6-AB7802436B28}"/>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3" name="Footer Placeholder 2">
            <a:extLst>
              <a:ext uri="{FF2B5EF4-FFF2-40B4-BE49-F238E27FC236}">
                <a16:creationId xmlns:a16="http://schemas.microsoft.com/office/drawing/2014/main" id="{14261B36-696D-3C5F-B1D4-B79DA13534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411B7-965C-38D1-BE27-8E539E92D6F4}"/>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228806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75CC-F894-CC5A-B15B-9C9A19D33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B24F2F-466D-D578-12B6-675C2EE064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950063-A5EB-2D57-AB29-2F2B58E0C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CA3F-CACA-8938-5C05-A3FAAF0DAD3C}"/>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6" name="Footer Placeholder 5">
            <a:extLst>
              <a:ext uri="{FF2B5EF4-FFF2-40B4-BE49-F238E27FC236}">
                <a16:creationId xmlns:a16="http://schemas.microsoft.com/office/drawing/2014/main" id="{210B7763-9795-92B5-353D-07FB60BB3C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89FEE9-ECE5-292A-84E5-77A07B7A72CE}"/>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165668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F969-3EAC-C6F9-E394-2B86694A6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ADE299-A0E9-02FC-C83D-434AE1864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A99A32-D1EA-E855-B6F0-4E34FBD73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76320-87BF-49BE-AB1F-4D03FCEDA1F3}"/>
              </a:ext>
            </a:extLst>
          </p:cNvPr>
          <p:cNvSpPr>
            <a:spLocks noGrp="1"/>
          </p:cNvSpPr>
          <p:nvPr>
            <p:ph type="dt" sz="half" idx="10"/>
          </p:nvPr>
        </p:nvSpPr>
        <p:spPr/>
        <p:txBody>
          <a:bodyPr/>
          <a:lstStyle/>
          <a:p>
            <a:fld id="{4143D1AF-1365-F449-96E7-1A7D169ABEDA}" type="datetimeFigureOut">
              <a:rPr lang="en-US" smtClean="0"/>
              <a:t>8/8/23</a:t>
            </a:fld>
            <a:endParaRPr lang="en-US"/>
          </a:p>
        </p:txBody>
      </p:sp>
      <p:sp>
        <p:nvSpPr>
          <p:cNvPr id="6" name="Footer Placeholder 5">
            <a:extLst>
              <a:ext uri="{FF2B5EF4-FFF2-40B4-BE49-F238E27FC236}">
                <a16:creationId xmlns:a16="http://schemas.microsoft.com/office/drawing/2014/main" id="{DE6E434D-F054-C4ED-765B-A0D5F0575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4D9FD-B6D5-12F8-5FAF-73C83F8DD05D}"/>
              </a:ext>
            </a:extLst>
          </p:cNvPr>
          <p:cNvSpPr>
            <a:spLocks noGrp="1"/>
          </p:cNvSpPr>
          <p:nvPr>
            <p:ph type="sldNum" sz="quarter" idx="12"/>
          </p:nvPr>
        </p:nvSpPr>
        <p:spPr/>
        <p:txBody>
          <a:bodyPr/>
          <a:lstStyle/>
          <a:p>
            <a:fld id="{1C5132CA-87BF-7747-8099-5226003BCFA5}" type="slidenum">
              <a:rPr lang="en-US" smtClean="0"/>
              <a:t>‹#›</a:t>
            </a:fld>
            <a:endParaRPr lang="en-US"/>
          </a:p>
        </p:txBody>
      </p:sp>
    </p:spTree>
    <p:extLst>
      <p:ext uri="{BB962C8B-B14F-4D97-AF65-F5344CB8AC3E}">
        <p14:creationId xmlns:p14="http://schemas.microsoft.com/office/powerpoint/2010/main" val="343445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D66DC7-D77F-47E6-F8B1-B9E622461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388CBF-DC44-5C9F-53A3-6BE57BF99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29002-4C72-83C0-A295-4C186C05E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3D1AF-1365-F449-96E7-1A7D169ABEDA}" type="datetimeFigureOut">
              <a:rPr lang="en-US" smtClean="0"/>
              <a:t>8/8/23</a:t>
            </a:fld>
            <a:endParaRPr lang="en-US"/>
          </a:p>
        </p:txBody>
      </p:sp>
      <p:sp>
        <p:nvSpPr>
          <p:cNvPr id="5" name="Footer Placeholder 4">
            <a:extLst>
              <a:ext uri="{FF2B5EF4-FFF2-40B4-BE49-F238E27FC236}">
                <a16:creationId xmlns:a16="http://schemas.microsoft.com/office/drawing/2014/main" id="{99BF0578-43DE-C8C5-5A35-FF2AA75E4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6808F5-C52A-AA5D-1F48-6988231AE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132CA-87BF-7747-8099-5226003BCFA5}" type="slidenum">
              <a:rPr lang="en-US" smtClean="0"/>
              <a:t>‹#›</a:t>
            </a:fld>
            <a:endParaRPr lang="en-US"/>
          </a:p>
        </p:txBody>
      </p:sp>
    </p:spTree>
    <p:extLst>
      <p:ext uri="{BB962C8B-B14F-4D97-AF65-F5344CB8AC3E}">
        <p14:creationId xmlns:p14="http://schemas.microsoft.com/office/powerpoint/2010/main" val="214872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9A1-DC9C-B889-BA28-3EC6CB9C6C80}"/>
              </a:ext>
            </a:extLst>
          </p:cNvPr>
          <p:cNvSpPr>
            <a:spLocks noGrp="1"/>
          </p:cNvSpPr>
          <p:nvPr>
            <p:ph type="ctrTitle"/>
          </p:nvPr>
        </p:nvSpPr>
        <p:spPr/>
        <p:txBody>
          <a:bodyPr>
            <a:normAutofit/>
          </a:bodyPr>
          <a:lstStyle/>
          <a:p>
            <a:r>
              <a:rPr lang="en-US" b="1" dirty="0">
                <a:latin typeface="+mn-lt"/>
              </a:rPr>
              <a:t>Flight Price Prediction</a:t>
            </a:r>
          </a:p>
        </p:txBody>
      </p:sp>
      <p:sp>
        <p:nvSpPr>
          <p:cNvPr id="3" name="Subtitle 2">
            <a:extLst>
              <a:ext uri="{FF2B5EF4-FFF2-40B4-BE49-F238E27FC236}">
                <a16:creationId xmlns:a16="http://schemas.microsoft.com/office/drawing/2014/main" id="{B584423A-E5CE-6D8B-C630-59821787B008}"/>
              </a:ext>
            </a:extLst>
          </p:cNvPr>
          <p:cNvSpPr>
            <a:spLocks noGrp="1"/>
          </p:cNvSpPr>
          <p:nvPr>
            <p:ph type="subTitle" idx="1"/>
          </p:nvPr>
        </p:nvSpPr>
        <p:spPr/>
        <p:txBody>
          <a:bodyPr/>
          <a:lstStyle/>
          <a:p>
            <a:r>
              <a:rPr lang="en-US" dirty="0"/>
              <a:t>Team Members: 1. Sharmila NR</a:t>
            </a:r>
          </a:p>
          <a:p>
            <a:r>
              <a:rPr lang="en-US" dirty="0"/>
              <a:t>                                        2. </a:t>
            </a:r>
            <a:r>
              <a:rPr lang="en-US" dirty="0" err="1"/>
              <a:t>Anumolu</a:t>
            </a:r>
            <a:r>
              <a:rPr lang="en-US" dirty="0"/>
              <a:t> Srinath</a:t>
            </a:r>
          </a:p>
        </p:txBody>
      </p:sp>
    </p:spTree>
    <p:extLst>
      <p:ext uri="{BB962C8B-B14F-4D97-AF65-F5344CB8AC3E}">
        <p14:creationId xmlns:p14="http://schemas.microsoft.com/office/powerpoint/2010/main" val="163188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CCBD-E32D-AD66-8639-F22E9DC5D138}"/>
              </a:ext>
            </a:extLst>
          </p:cNvPr>
          <p:cNvSpPr>
            <a:spLocks noGrp="1"/>
          </p:cNvSpPr>
          <p:nvPr>
            <p:ph type="title"/>
          </p:nvPr>
        </p:nvSpPr>
        <p:spPr/>
        <p:txBody>
          <a:bodyPr/>
          <a:lstStyle/>
          <a:p>
            <a:r>
              <a:rPr lang="en-US" b="1" dirty="0">
                <a:latin typeface="+mn-lt"/>
              </a:rPr>
              <a:t>Problem</a:t>
            </a:r>
            <a:r>
              <a:rPr lang="en-US" dirty="0"/>
              <a:t> </a:t>
            </a:r>
            <a:r>
              <a:rPr lang="en-US" b="1" dirty="0">
                <a:latin typeface="+mn-lt"/>
              </a:rPr>
              <a:t>Statement</a:t>
            </a:r>
          </a:p>
        </p:txBody>
      </p:sp>
      <p:sp>
        <p:nvSpPr>
          <p:cNvPr id="3" name="Content Placeholder 2">
            <a:extLst>
              <a:ext uri="{FF2B5EF4-FFF2-40B4-BE49-F238E27FC236}">
                <a16:creationId xmlns:a16="http://schemas.microsoft.com/office/drawing/2014/main" id="{4F45EC7E-6E3C-CA11-D75C-BC65E0FFC090}"/>
              </a:ext>
            </a:extLst>
          </p:cNvPr>
          <p:cNvSpPr>
            <a:spLocks noGrp="1"/>
          </p:cNvSpPr>
          <p:nvPr>
            <p:ph idx="1"/>
          </p:nvPr>
        </p:nvSpPr>
        <p:spPr/>
        <p:txBody>
          <a:bodyPr>
            <a:noAutofit/>
          </a:bodyPr>
          <a:lstStyle/>
          <a:p>
            <a:pPr marL="0" marR="0">
              <a:lnSpc>
                <a:spcPct val="115000"/>
              </a:lnSpc>
              <a:spcBef>
                <a:spcPts val="0"/>
              </a:spcBef>
              <a:spcAft>
                <a:spcPts val="0"/>
              </a:spcAft>
            </a:pPr>
            <a:r>
              <a:rPr lang="en-US" sz="2000" dirty="0">
                <a:solidFill>
                  <a:srgbClr val="292929"/>
                </a:solidFill>
                <a:effectLst/>
                <a:highlight>
                  <a:srgbClr val="FFFFFF"/>
                </a:highlight>
                <a:ea typeface="Arial" panose="020B0604020202020204" pitchFamily="34" charset="0"/>
              </a:rPr>
              <a:t>Flight ticket prices can be something hard to guess, today we might see a price, check out the price of the same flight tomorrow, it will be a different story. We might have often heard travelers saying that flight ticket prices are so unpredictable. </a:t>
            </a:r>
            <a:r>
              <a:rPr lang="en-US" sz="2000" dirty="0">
                <a:solidFill>
                  <a:srgbClr val="222222"/>
                </a:solidFill>
                <a:effectLst/>
                <a:highlight>
                  <a:srgbClr val="FFFFFF"/>
                </a:highlight>
                <a:ea typeface="Arial" panose="020B0604020202020204" pitchFamily="34" charset="0"/>
              </a:rPr>
              <a:t>That’s why we will try to use machine learning to solve this problem. This can help airlines by predicting what prices they can maintain. </a:t>
            </a:r>
            <a:endParaRPr lang="en-US" sz="2000" dirty="0">
              <a:effectLst/>
              <a:ea typeface="Arial" panose="020B0604020202020204" pitchFamily="34" charset="0"/>
            </a:endParaRPr>
          </a:p>
          <a:p>
            <a:pPr marL="0" marR="0" indent="0">
              <a:lnSpc>
                <a:spcPct val="115000"/>
              </a:lnSpc>
              <a:spcBef>
                <a:spcPts val="0"/>
              </a:spcBef>
              <a:spcAft>
                <a:spcPts val="0"/>
              </a:spcAft>
              <a:buNone/>
            </a:pPr>
            <a:r>
              <a:rPr lang="en-US" sz="2000" b="1" dirty="0">
                <a:effectLst/>
                <a:ea typeface="Arial" panose="020B0604020202020204" pitchFamily="34" charset="0"/>
              </a:rPr>
              <a:t> </a:t>
            </a:r>
            <a:endParaRPr lang="en-US" sz="2000" dirty="0">
              <a:effectLst/>
              <a:ea typeface="Arial" panose="020B0604020202020204" pitchFamily="34" charset="0"/>
            </a:endParaRPr>
          </a:p>
          <a:p>
            <a:pPr marL="0" marR="0">
              <a:lnSpc>
                <a:spcPct val="115000"/>
              </a:lnSpc>
              <a:spcBef>
                <a:spcPts val="0"/>
              </a:spcBef>
              <a:spcAft>
                <a:spcPts val="0"/>
              </a:spcAft>
            </a:pPr>
            <a:r>
              <a:rPr lang="en-US" sz="2000" dirty="0">
                <a:effectLst/>
                <a:ea typeface="Arial" panose="020B0604020202020204" pitchFamily="34" charset="0"/>
              </a:rPr>
              <a:t>Task 1:-Prepare a complete data analysis report on the given data.</a:t>
            </a:r>
          </a:p>
          <a:p>
            <a:pPr marL="0" marR="0" indent="0">
              <a:lnSpc>
                <a:spcPct val="115000"/>
              </a:lnSpc>
              <a:spcBef>
                <a:spcPts val="0"/>
              </a:spcBef>
              <a:spcAft>
                <a:spcPts val="0"/>
              </a:spcAft>
              <a:buNone/>
            </a:pPr>
            <a:endParaRPr lang="en-US" sz="2000" dirty="0">
              <a:effectLst/>
              <a:ea typeface="Arial" panose="020B0604020202020204" pitchFamily="34" charset="0"/>
            </a:endParaRPr>
          </a:p>
          <a:p>
            <a:pPr marL="0" marR="0" algn="just">
              <a:lnSpc>
                <a:spcPct val="115000"/>
              </a:lnSpc>
              <a:spcBef>
                <a:spcPts val="0"/>
              </a:spcBef>
              <a:spcAft>
                <a:spcPts val="0"/>
              </a:spcAft>
            </a:pPr>
            <a:r>
              <a:rPr lang="en-US" sz="2000" dirty="0">
                <a:effectLst/>
                <a:ea typeface="Arial" panose="020B0604020202020204" pitchFamily="34" charset="0"/>
              </a:rPr>
              <a:t>Task 2:-Create a predictive model which will help the customers</a:t>
            </a:r>
            <a:r>
              <a:rPr lang="en-US" sz="2000" dirty="0">
                <a:solidFill>
                  <a:srgbClr val="222222"/>
                </a:solidFill>
                <a:effectLst/>
                <a:highlight>
                  <a:srgbClr val="FFFFFF"/>
                </a:highlight>
                <a:ea typeface="Arial" panose="020B0604020202020204" pitchFamily="34" charset="0"/>
              </a:rPr>
              <a:t> to predict future flight prices and plan their journey accordingly.</a:t>
            </a:r>
            <a:endParaRPr lang="en-US" sz="2000" dirty="0">
              <a:effectLst/>
              <a:ea typeface="Arial" panose="020B0604020202020204" pitchFamily="34" charset="0"/>
            </a:endParaRPr>
          </a:p>
        </p:txBody>
      </p:sp>
    </p:spTree>
    <p:extLst>
      <p:ext uri="{BB962C8B-B14F-4D97-AF65-F5344CB8AC3E}">
        <p14:creationId xmlns:p14="http://schemas.microsoft.com/office/powerpoint/2010/main" val="14197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4558-4932-6884-E1E3-9CAF76C5C9B6}"/>
              </a:ext>
            </a:extLst>
          </p:cNvPr>
          <p:cNvSpPr>
            <a:spLocks noGrp="1"/>
          </p:cNvSpPr>
          <p:nvPr>
            <p:ph type="title"/>
          </p:nvPr>
        </p:nvSpPr>
        <p:spPr/>
        <p:txBody>
          <a:bodyPr/>
          <a:lstStyle/>
          <a:p>
            <a:r>
              <a:rPr lang="en-US" b="1" dirty="0">
                <a:latin typeface="+mn-lt"/>
              </a:rPr>
              <a:t>Addressing the Problem</a:t>
            </a:r>
          </a:p>
        </p:txBody>
      </p:sp>
      <p:sp>
        <p:nvSpPr>
          <p:cNvPr id="3" name="Content Placeholder 2">
            <a:extLst>
              <a:ext uri="{FF2B5EF4-FFF2-40B4-BE49-F238E27FC236}">
                <a16:creationId xmlns:a16="http://schemas.microsoft.com/office/drawing/2014/main" id="{173EDFB0-CD09-8D4C-E059-980BF049C5B3}"/>
              </a:ext>
            </a:extLst>
          </p:cNvPr>
          <p:cNvSpPr>
            <a:spLocks noGrp="1"/>
          </p:cNvSpPr>
          <p:nvPr>
            <p:ph idx="1"/>
          </p:nvPr>
        </p:nvSpPr>
        <p:spPr/>
        <p:txBody>
          <a:bodyPr/>
          <a:lstStyle/>
          <a:p>
            <a:r>
              <a:rPr lang="en-US" dirty="0"/>
              <a:t>This project goal is to predict the future flight prices based on Airlines, Source, Destination, </a:t>
            </a:r>
            <a:r>
              <a:rPr lang="en-US" dirty="0" err="1"/>
              <a:t>Date_of_Journey</a:t>
            </a:r>
            <a:r>
              <a:rPr lang="en-US" dirty="0"/>
              <a:t>, </a:t>
            </a:r>
            <a:r>
              <a:rPr lang="en-US" dirty="0" err="1"/>
              <a:t>Dep_Time</a:t>
            </a:r>
            <a:r>
              <a:rPr lang="en-US" dirty="0"/>
              <a:t>, </a:t>
            </a:r>
            <a:r>
              <a:rPr lang="en-US" dirty="0" err="1"/>
              <a:t>Arrival_Time</a:t>
            </a:r>
            <a:r>
              <a:rPr lang="en-US" dirty="0"/>
              <a:t>, Route and </a:t>
            </a:r>
            <a:r>
              <a:rPr lang="en-US" dirty="0" err="1"/>
              <a:t>Total_Stops</a:t>
            </a:r>
            <a:r>
              <a:rPr lang="en-US" dirty="0"/>
              <a:t> , so that the customers can plan to travel accordingly.</a:t>
            </a:r>
          </a:p>
          <a:p>
            <a:r>
              <a:rPr lang="en-US" dirty="0"/>
              <a:t>Need to prepare complete analysis of data</a:t>
            </a:r>
          </a:p>
          <a:p>
            <a:r>
              <a:rPr lang="en-US" dirty="0"/>
              <a:t>Need to create a predictive model using Linear Regression, Decision Tree, Random Forest Classifier and ANN</a:t>
            </a:r>
          </a:p>
          <a:p>
            <a:endParaRPr lang="en-US" dirty="0"/>
          </a:p>
          <a:p>
            <a:endParaRPr lang="en-US" dirty="0"/>
          </a:p>
        </p:txBody>
      </p:sp>
    </p:spTree>
    <p:extLst>
      <p:ext uri="{BB962C8B-B14F-4D97-AF65-F5344CB8AC3E}">
        <p14:creationId xmlns:p14="http://schemas.microsoft.com/office/powerpoint/2010/main" val="261901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A158-AECF-6721-3CAC-30DF237B0747}"/>
              </a:ext>
            </a:extLst>
          </p:cNvPr>
          <p:cNvSpPr>
            <a:spLocks noGrp="1"/>
          </p:cNvSpPr>
          <p:nvPr>
            <p:ph type="title"/>
          </p:nvPr>
        </p:nvSpPr>
        <p:spPr/>
        <p:txBody>
          <a:bodyPr/>
          <a:lstStyle/>
          <a:p>
            <a:r>
              <a:rPr lang="en-US" b="1" dirty="0">
                <a:latin typeface="+mn-lt"/>
              </a:rPr>
              <a:t>Dataset and Its Attributes</a:t>
            </a:r>
          </a:p>
        </p:txBody>
      </p:sp>
      <p:sp>
        <p:nvSpPr>
          <p:cNvPr id="3" name="Content Placeholder 2">
            <a:extLst>
              <a:ext uri="{FF2B5EF4-FFF2-40B4-BE49-F238E27FC236}">
                <a16:creationId xmlns:a16="http://schemas.microsoft.com/office/drawing/2014/main" id="{F5B93A9D-1614-8795-CC5E-74C403E83F82}"/>
              </a:ext>
            </a:extLst>
          </p:cNvPr>
          <p:cNvSpPr>
            <a:spLocks noGrp="1"/>
          </p:cNvSpPr>
          <p:nvPr>
            <p:ph idx="1"/>
          </p:nvPr>
        </p:nvSpPr>
        <p:spPr/>
        <p:txBody>
          <a:bodyPr/>
          <a:lstStyle/>
          <a:p>
            <a:r>
              <a:rPr lang="en-US" dirty="0"/>
              <a:t>The given data of </a:t>
            </a:r>
            <a:r>
              <a:rPr lang="en-US" dirty="0" err="1"/>
              <a:t>FlightPricePrediction</a:t>
            </a:r>
            <a:r>
              <a:rPr lang="en-US" dirty="0"/>
              <a:t> has the 10683 to perform machine learning model where it is structured </a:t>
            </a:r>
            <a:r>
              <a:rPr lang="en-US" dirty="0" err="1"/>
              <a:t>data.Total</a:t>
            </a:r>
            <a:r>
              <a:rPr lang="en-US" dirty="0"/>
              <a:t> 11 features are present in data.</a:t>
            </a:r>
          </a:p>
          <a:p>
            <a:r>
              <a:rPr lang="en-US" dirty="0"/>
              <a:t>Features are classified as Categorical data and Numerical data .</a:t>
            </a:r>
          </a:p>
          <a:p>
            <a:pPr marL="0" indent="0">
              <a:buNone/>
            </a:pPr>
            <a:endParaRPr lang="en-US" dirty="0"/>
          </a:p>
        </p:txBody>
      </p:sp>
    </p:spTree>
    <p:extLst>
      <p:ext uri="{BB962C8B-B14F-4D97-AF65-F5344CB8AC3E}">
        <p14:creationId xmlns:p14="http://schemas.microsoft.com/office/powerpoint/2010/main" val="88129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6280-7BDD-D646-4D40-D053425EADF8}"/>
              </a:ext>
            </a:extLst>
          </p:cNvPr>
          <p:cNvSpPr>
            <a:spLocks noGrp="1"/>
          </p:cNvSpPr>
          <p:nvPr>
            <p:ph type="title"/>
          </p:nvPr>
        </p:nvSpPr>
        <p:spPr/>
        <p:txBody>
          <a:bodyPr/>
          <a:lstStyle/>
          <a:p>
            <a:r>
              <a:rPr lang="en-US" b="1" dirty="0">
                <a:latin typeface="+mn-lt"/>
              </a:rPr>
              <a:t>Data Preprocessing/Feature Engineering</a:t>
            </a:r>
          </a:p>
        </p:txBody>
      </p:sp>
      <p:sp>
        <p:nvSpPr>
          <p:cNvPr id="3" name="Content Placeholder 2">
            <a:extLst>
              <a:ext uri="{FF2B5EF4-FFF2-40B4-BE49-F238E27FC236}">
                <a16:creationId xmlns:a16="http://schemas.microsoft.com/office/drawing/2014/main" id="{AEB12724-F88C-5D1A-A895-9590BF563771}"/>
              </a:ext>
            </a:extLst>
          </p:cNvPr>
          <p:cNvSpPr>
            <a:spLocks noGrp="1"/>
          </p:cNvSpPr>
          <p:nvPr>
            <p:ph idx="1"/>
          </p:nvPr>
        </p:nvSpPr>
        <p:spPr/>
        <p:txBody>
          <a:bodyPr/>
          <a:lstStyle/>
          <a:p>
            <a:pPr algn="l">
              <a:buFont typeface="Arial" panose="020B0604020202020204" pitchFamily="34" charset="0"/>
              <a:buChar char="•"/>
            </a:pPr>
            <a:r>
              <a:rPr lang="en-US" b="0" i="0" dirty="0">
                <a:effectLst/>
              </a:rPr>
              <a:t>Performed data cleaning and preprocessing to handle missing values</a:t>
            </a:r>
            <a:r>
              <a:rPr lang="en-US" dirty="0"/>
              <a:t> and</a:t>
            </a:r>
            <a:r>
              <a:rPr lang="en-US" b="0" i="0" dirty="0">
                <a:effectLst/>
              </a:rPr>
              <a:t> outliers</a:t>
            </a:r>
          </a:p>
          <a:p>
            <a:pPr algn="l">
              <a:buFont typeface="Arial" panose="020B0604020202020204" pitchFamily="34" charset="0"/>
              <a:buChar char="•"/>
            </a:pPr>
            <a:r>
              <a:rPr lang="en-US" b="0" i="0" dirty="0">
                <a:effectLst/>
              </a:rPr>
              <a:t>Feature engineering carried out to extract relevant information from the raw dat</a:t>
            </a:r>
            <a:r>
              <a:rPr lang="en-US" dirty="0"/>
              <a:t>a using </a:t>
            </a:r>
            <a:r>
              <a:rPr lang="en-US" dirty="0" err="1"/>
              <a:t>OneHotEncoder</a:t>
            </a:r>
            <a:r>
              <a:rPr lang="en-US" dirty="0"/>
              <a:t> and </a:t>
            </a:r>
            <a:r>
              <a:rPr lang="en-US" dirty="0" err="1"/>
              <a:t>LabelEncoder</a:t>
            </a:r>
            <a:r>
              <a:rPr lang="en-US" b="0" i="0" dirty="0">
                <a:effectLst/>
              </a:rPr>
              <a:t>.</a:t>
            </a:r>
          </a:p>
          <a:p>
            <a:pPr algn="l">
              <a:buFont typeface="Arial" panose="020B0604020202020204" pitchFamily="34" charset="0"/>
              <a:buChar char="•"/>
            </a:pPr>
            <a:r>
              <a:rPr lang="en-US" b="0" i="0" dirty="0">
                <a:effectLst/>
              </a:rPr>
              <a:t>Extracting day, month and year from </a:t>
            </a:r>
            <a:r>
              <a:rPr lang="en-US" b="0" i="0" dirty="0" err="1">
                <a:effectLst/>
              </a:rPr>
              <a:t>Date_of_Journey</a:t>
            </a:r>
            <a:r>
              <a:rPr lang="en-US" b="0" i="0" dirty="0">
                <a:effectLst/>
              </a:rPr>
              <a:t>, </a:t>
            </a:r>
            <a:r>
              <a:rPr lang="en-US" b="0" i="0" dirty="0" err="1">
                <a:effectLst/>
              </a:rPr>
              <a:t>Dep_Time</a:t>
            </a:r>
            <a:r>
              <a:rPr lang="en-US" b="0" i="0" dirty="0">
                <a:effectLst/>
              </a:rPr>
              <a:t>, </a:t>
            </a:r>
            <a:r>
              <a:rPr lang="en-US" b="0" i="0" dirty="0" err="1">
                <a:effectLst/>
              </a:rPr>
              <a:t>Arrival_Time</a:t>
            </a:r>
            <a:r>
              <a:rPr lang="en-US" b="0" i="0" dirty="0">
                <a:effectLst/>
              </a:rPr>
              <a:t> features </a:t>
            </a:r>
            <a:r>
              <a:rPr lang="en-US" dirty="0"/>
              <a:t>to </a:t>
            </a:r>
            <a:r>
              <a:rPr lang="en-US" b="0" i="0" dirty="0">
                <a:effectLst/>
              </a:rPr>
              <a:t>datetime format.</a:t>
            </a:r>
          </a:p>
          <a:p>
            <a:endParaRPr lang="en-US" dirty="0"/>
          </a:p>
        </p:txBody>
      </p:sp>
    </p:spTree>
    <p:extLst>
      <p:ext uri="{BB962C8B-B14F-4D97-AF65-F5344CB8AC3E}">
        <p14:creationId xmlns:p14="http://schemas.microsoft.com/office/powerpoint/2010/main" val="303844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E019-DEB7-7A3D-D9AC-8D057B304091}"/>
              </a:ext>
            </a:extLst>
          </p:cNvPr>
          <p:cNvSpPr>
            <a:spLocks noGrp="1"/>
          </p:cNvSpPr>
          <p:nvPr>
            <p:ph type="title"/>
          </p:nvPr>
        </p:nvSpPr>
        <p:spPr/>
        <p:txBody>
          <a:bodyPr/>
          <a:lstStyle/>
          <a:p>
            <a:r>
              <a:rPr lang="en-US" b="1" dirty="0">
                <a:latin typeface="+mn-lt"/>
              </a:rPr>
              <a:t>Current Status</a:t>
            </a:r>
          </a:p>
        </p:txBody>
      </p:sp>
      <p:sp>
        <p:nvSpPr>
          <p:cNvPr id="3" name="Content Placeholder 2">
            <a:extLst>
              <a:ext uri="{FF2B5EF4-FFF2-40B4-BE49-F238E27FC236}">
                <a16:creationId xmlns:a16="http://schemas.microsoft.com/office/drawing/2014/main" id="{D4938447-826E-9142-B377-CC55CFAF21BC}"/>
              </a:ext>
            </a:extLst>
          </p:cNvPr>
          <p:cNvSpPr>
            <a:spLocks noGrp="1"/>
          </p:cNvSpPr>
          <p:nvPr>
            <p:ph idx="1"/>
          </p:nvPr>
        </p:nvSpPr>
        <p:spPr/>
        <p:txBody>
          <a:bodyPr/>
          <a:lstStyle/>
          <a:p>
            <a:pPr algn="l">
              <a:buFont typeface="Arial" panose="020B0604020202020204" pitchFamily="34" charset="0"/>
              <a:buChar char="•"/>
            </a:pPr>
            <a:r>
              <a:rPr lang="en-US" b="0" i="0" dirty="0">
                <a:effectLst/>
              </a:rPr>
              <a:t>Explored various machine learning algorithms, including regression models, Decision </a:t>
            </a:r>
            <a:r>
              <a:rPr lang="en-US" dirty="0"/>
              <a:t>Tree Classifier, </a:t>
            </a:r>
            <a:r>
              <a:rPr lang="en-US" b="0" i="0" dirty="0">
                <a:effectLst/>
              </a:rPr>
              <a:t>Random Forest Classifier, and neural networks.</a:t>
            </a:r>
          </a:p>
          <a:p>
            <a:pPr algn="l">
              <a:buFont typeface="Arial" panose="020B0604020202020204" pitchFamily="34" charset="0"/>
              <a:buChar char="•"/>
            </a:pPr>
            <a:r>
              <a:rPr lang="en-US" b="0" i="0" dirty="0">
                <a:effectLst/>
              </a:rPr>
              <a:t>Currently, the model is achieving [100%] accuracy on the validation set.</a:t>
            </a:r>
          </a:p>
          <a:p>
            <a:endParaRPr lang="en-US" dirty="0"/>
          </a:p>
        </p:txBody>
      </p:sp>
    </p:spTree>
    <p:extLst>
      <p:ext uri="{BB962C8B-B14F-4D97-AF65-F5344CB8AC3E}">
        <p14:creationId xmlns:p14="http://schemas.microsoft.com/office/powerpoint/2010/main" val="49310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5494-0254-3191-A28D-6BFC8AEBB0DC}"/>
              </a:ext>
            </a:extLst>
          </p:cNvPr>
          <p:cNvSpPr>
            <a:spLocks noGrp="1"/>
          </p:cNvSpPr>
          <p:nvPr>
            <p:ph type="title"/>
          </p:nvPr>
        </p:nvSpPr>
        <p:spPr/>
        <p:txBody>
          <a:bodyPr>
            <a:normAutofit/>
          </a:bodyPr>
          <a:lstStyle/>
          <a:p>
            <a:r>
              <a:rPr lang="en-US" b="1" dirty="0">
                <a:latin typeface="+mn-lt"/>
              </a:rPr>
              <a:t>Challenges Faced</a:t>
            </a:r>
          </a:p>
        </p:txBody>
      </p:sp>
      <p:sp>
        <p:nvSpPr>
          <p:cNvPr id="3" name="Content Placeholder 2">
            <a:extLst>
              <a:ext uri="{FF2B5EF4-FFF2-40B4-BE49-F238E27FC236}">
                <a16:creationId xmlns:a16="http://schemas.microsoft.com/office/drawing/2014/main" id="{9568F6A4-D9B4-3483-5698-C8693927BB77}"/>
              </a:ext>
            </a:extLst>
          </p:cNvPr>
          <p:cNvSpPr>
            <a:spLocks noGrp="1"/>
          </p:cNvSpPr>
          <p:nvPr>
            <p:ph idx="1"/>
          </p:nvPr>
        </p:nvSpPr>
        <p:spPr/>
        <p:txBody>
          <a:bodyPr>
            <a:normAutofit lnSpcReduction="10000"/>
          </a:bodyPr>
          <a:lstStyle/>
          <a:p>
            <a:r>
              <a:rPr lang="en-US" b="0" i="0" dirty="0">
                <a:solidFill>
                  <a:srgbClr val="374151"/>
                </a:solidFill>
                <a:effectLst/>
              </a:rPr>
              <a:t>Feature Engineering: Selecting and engineering the right features from the available data is essential. Identifying relevant factors that influence flight prices and transforming raw data into meaningful features requires domain knowledge and creativity.</a:t>
            </a:r>
          </a:p>
          <a:p>
            <a:r>
              <a:rPr lang="en-US" b="0" i="0" dirty="0">
                <a:solidFill>
                  <a:srgbClr val="374151"/>
                </a:solidFill>
                <a:effectLst/>
              </a:rPr>
              <a:t>Dynamic Nature of Data: Flight prices are constantly changing due to various factors like demand, seasonality, events, and competition. Building a model that can adapt to the dynamic nature of flight prices is challenging</a:t>
            </a:r>
            <a:r>
              <a:rPr lang="en-US" b="0" i="0" dirty="0">
                <a:solidFill>
                  <a:srgbClr val="374151"/>
                </a:solidFill>
                <a:effectLst/>
                <a:latin typeface="Söhne"/>
              </a:rPr>
              <a:t>.</a:t>
            </a:r>
          </a:p>
          <a:p>
            <a:r>
              <a:rPr lang="en-US" b="0" i="0" dirty="0">
                <a:solidFill>
                  <a:srgbClr val="374151"/>
                </a:solidFill>
                <a:effectLst/>
              </a:rPr>
              <a:t>Handling Missing Data: Flight data may have missing values for various reasons, and imputing them appropriately without introducing bias or inaccuracies is a critical challenge.</a:t>
            </a:r>
            <a:endParaRPr lang="en-US" dirty="0"/>
          </a:p>
        </p:txBody>
      </p:sp>
    </p:spTree>
    <p:extLst>
      <p:ext uri="{BB962C8B-B14F-4D97-AF65-F5344CB8AC3E}">
        <p14:creationId xmlns:p14="http://schemas.microsoft.com/office/powerpoint/2010/main" val="36258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E9D5-452D-343C-B1F5-DA0DD7DC0083}"/>
              </a:ext>
            </a:extLst>
          </p:cNvPr>
          <p:cNvSpPr>
            <a:spLocks noGrp="1"/>
          </p:cNvSpPr>
          <p:nvPr>
            <p:ph type="title"/>
          </p:nvPr>
        </p:nvSpPr>
        <p:spPr/>
        <p:txBody>
          <a:bodyPr/>
          <a:lstStyle/>
          <a:p>
            <a:r>
              <a:rPr lang="en-US" b="1" dirty="0">
                <a:latin typeface="+mn-lt"/>
              </a:rPr>
              <a:t>Continue….</a:t>
            </a:r>
          </a:p>
        </p:txBody>
      </p:sp>
      <p:sp>
        <p:nvSpPr>
          <p:cNvPr id="3" name="Content Placeholder 2">
            <a:extLst>
              <a:ext uri="{FF2B5EF4-FFF2-40B4-BE49-F238E27FC236}">
                <a16:creationId xmlns:a16="http://schemas.microsoft.com/office/drawing/2014/main" id="{E1262F25-23E1-2C92-D9C1-FC61E38F6486}"/>
              </a:ext>
            </a:extLst>
          </p:cNvPr>
          <p:cNvSpPr>
            <a:spLocks noGrp="1"/>
          </p:cNvSpPr>
          <p:nvPr>
            <p:ph idx="1"/>
          </p:nvPr>
        </p:nvSpPr>
        <p:spPr/>
        <p:txBody>
          <a:bodyPr/>
          <a:lstStyle/>
          <a:p>
            <a:r>
              <a:rPr lang="en-US" b="0" i="0" dirty="0">
                <a:solidFill>
                  <a:srgbClr val="374151"/>
                </a:solidFill>
                <a:effectLst/>
              </a:rPr>
              <a:t>Model Selection: Choosing the right machine learning algorithms or regression techniques can be difficult. Different models may perform differently depending on the dataset and the problem at hand.</a:t>
            </a:r>
          </a:p>
          <a:p>
            <a:r>
              <a:rPr lang="en-US" b="0" i="0" dirty="0">
                <a:solidFill>
                  <a:srgbClr val="374151"/>
                </a:solidFill>
                <a:effectLst/>
              </a:rPr>
              <a:t>Handling Outliers: Flight prices might occasionally have extreme outliers due to system errors or special circumstances. Handling these outliers appropriately can significantly impact the model's performance.</a:t>
            </a:r>
          </a:p>
          <a:p>
            <a:r>
              <a:rPr lang="en-US" b="0" i="0" dirty="0">
                <a:solidFill>
                  <a:srgbClr val="374151"/>
                </a:solidFill>
                <a:effectLst/>
              </a:rPr>
              <a:t>Real-Time Updates: Flight prices can change frequently, sometimes even multiple times within a day. Implementing a system that can continuously update predictions in real-time can be challenging.</a:t>
            </a:r>
            <a:endParaRPr lang="en-US" dirty="0"/>
          </a:p>
        </p:txBody>
      </p:sp>
    </p:spTree>
    <p:extLst>
      <p:ext uri="{BB962C8B-B14F-4D97-AF65-F5344CB8AC3E}">
        <p14:creationId xmlns:p14="http://schemas.microsoft.com/office/powerpoint/2010/main" val="139169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543</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Flight Price Prediction</vt:lpstr>
      <vt:lpstr>Problem Statement</vt:lpstr>
      <vt:lpstr>Addressing the Problem</vt:lpstr>
      <vt:lpstr>Dataset and Its Attributes</vt:lpstr>
      <vt:lpstr>Data Preprocessing/Feature Engineering</vt:lpstr>
      <vt:lpstr>Current Status</vt:lpstr>
      <vt:lpstr>Challenges Faced</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Sharmila N R</dc:creator>
  <cp:lastModifiedBy>Sharmila N R</cp:lastModifiedBy>
  <cp:revision>6</cp:revision>
  <dcterms:created xsi:type="dcterms:W3CDTF">2023-08-05T05:52:58Z</dcterms:created>
  <dcterms:modified xsi:type="dcterms:W3CDTF">2023-08-08T18:14:50Z</dcterms:modified>
</cp:coreProperties>
</file>