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SQL Veri Tipleri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50" y="176863"/>
            <a:ext cx="1828800" cy="181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66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b="1" dirty="0" err="1"/>
              <a:t>Numeric</a:t>
            </a:r>
            <a:r>
              <a:rPr lang="tr-TR" dirty="0"/>
              <a:t> veri tipinde saklanacak sayınının basamak sayısı tanımlanabilmektedir. Sayıların tam ve ondalık basamak sayıları belirtilerek bu işlem gerçekleşmektedir. </a:t>
            </a:r>
            <a:r>
              <a:rPr lang="tr-TR" dirty="0" err="1"/>
              <a:t>Numeric</a:t>
            </a:r>
            <a:r>
              <a:rPr lang="tr-TR" dirty="0"/>
              <a:t> veri tipinin boyutu, belirtilen bu bilgilere göre değişkenlik göstermektedir. Hem negatif hem de pozitif 38 basamağa kadar sayı saklayabilir. Aşağıdaki tabloda bu bilgileri bulabilirsiniz. </a:t>
            </a:r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tr-TR" dirty="0" err="1" smtClean="0"/>
              <a:t>Numeric</a:t>
            </a:r>
            <a:r>
              <a:rPr lang="tr-TR" dirty="0" smtClean="0"/>
              <a:t> </a:t>
            </a:r>
            <a:r>
              <a:rPr lang="tr-TR" dirty="0"/>
              <a:t>alan tanımlandığında basamak sayılarının belirtilmesi gerekir. </a:t>
            </a:r>
            <a:endParaRPr lang="tr-TR" dirty="0" smtClean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195" y="2359161"/>
            <a:ext cx="37623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39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Decimal</a:t>
            </a:r>
            <a:r>
              <a:rPr lang="tr-TR" dirty="0"/>
              <a:t> veri tipi </a:t>
            </a:r>
            <a:r>
              <a:rPr lang="tr-TR" dirty="0" err="1"/>
              <a:t>numeric</a:t>
            </a:r>
            <a:r>
              <a:rPr lang="tr-TR" dirty="0"/>
              <a:t> ile eşdeğerdir. Aynı amaçla kullanılırlar fakat isimleri farklıdır. </a:t>
            </a:r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r>
              <a:rPr lang="tr-TR" dirty="0" smtClean="0"/>
              <a:t>•</a:t>
            </a:r>
            <a:r>
              <a:rPr lang="tr-TR" b="1" i="1" dirty="0" err="1"/>
              <a:t>Float</a:t>
            </a:r>
            <a:r>
              <a:rPr lang="tr-TR" b="1" i="1" dirty="0"/>
              <a:t>: </a:t>
            </a:r>
            <a:r>
              <a:rPr lang="tr-TR" dirty="0"/>
              <a:t>Çok büyük ve çok küçük kesirli sayılar için kullanılan veri tipidir. Boyutu 4 ile 8 </a:t>
            </a:r>
            <a:r>
              <a:rPr lang="tr-TR" dirty="0" err="1"/>
              <a:t>byte</a:t>
            </a:r>
            <a:r>
              <a:rPr lang="tr-TR" dirty="0"/>
              <a:t> arasındadır.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b="1" dirty="0"/>
              <a:t>Real</a:t>
            </a:r>
            <a:r>
              <a:rPr lang="en-US" dirty="0"/>
              <a:t>: Float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özelliklere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03960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Metinsel</a:t>
            </a:r>
            <a:r>
              <a:rPr lang="tr-TR" dirty="0"/>
              <a:t> Veri Tipleri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r>
              <a:rPr lang="tr-TR" dirty="0"/>
              <a:t>ANSI standartlarına uyan herhangi bir karakter 1 </a:t>
            </a:r>
            <a:r>
              <a:rPr lang="tr-TR" dirty="0" err="1"/>
              <a:t>byte</a:t>
            </a:r>
            <a:r>
              <a:rPr lang="tr-TR" dirty="0"/>
              <a:t> yer kaplar. Ancak Unicode karakterler ise hafızada 2 </a:t>
            </a:r>
            <a:r>
              <a:rPr lang="tr-TR" dirty="0" err="1"/>
              <a:t>byte</a:t>
            </a:r>
            <a:r>
              <a:rPr lang="tr-TR" dirty="0"/>
              <a:t> yer kaplar. Unicode karakterler farklı dillere özgü </a:t>
            </a:r>
            <a:r>
              <a:rPr lang="tr-TR" dirty="0" err="1"/>
              <a:t>karakterlerdir.Türkçe</a:t>
            </a:r>
            <a:r>
              <a:rPr lang="tr-TR" dirty="0"/>
              <a:t>’ de kullandığımız </a:t>
            </a:r>
            <a:r>
              <a:rPr lang="tr-TR" dirty="0" err="1"/>
              <a:t>ç,ğ,ş,ö</a:t>
            </a:r>
            <a:r>
              <a:rPr lang="tr-TR" dirty="0"/>
              <a:t> gibi harfler bizim dilimize özgüdür ve ANSI standartlarında yer almamaktadır. </a:t>
            </a:r>
          </a:p>
          <a:p>
            <a:r>
              <a:rPr lang="tr-TR" b="1" dirty="0" err="1" smtClean="0"/>
              <a:t>Char</a:t>
            </a:r>
            <a:r>
              <a:rPr lang="tr-TR" b="1" dirty="0" smtClean="0"/>
              <a:t>(n): </a:t>
            </a:r>
            <a:r>
              <a:rPr lang="tr-TR" dirty="0" smtClean="0"/>
              <a:t>Boyutu1 </a:t>
            </a:r>
            <a:r>
              <a:rPr lang="tr-TR" dirty="0"/>
              <a:t>ile 8000 arasında değişir. Maksimum 8000 karakter tutar. </a:t>
            </a:r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0307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endParaRPr lang="tr-TR" dirty="0"/>
          </a:p>
          <a:p>
            <a:r>
              <a:rPr lang="tr-TR" b="1" dirty="0" err="1"/>
              <a:t>Nchar</a:t>
            </a:r>
            <a:r>
              <a:rPr lang="tr-TR" b="1" dirty="0"/>
              <a:t>(n): </a:t>
            </a:r>
            <a:r>
              <a:rPr lang="tr-TR" dirty="0"/>
              <a:t>Boyutu 2 ile 8000 arasında değişir. Maksimum 4000 karakter tutar.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17827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endParaRPr lang="tr-TR" dirty="0"/>
          </a:p>
          <a:p>
            <a:r>
              <a:rPr lang="tr-TR" b="1" dirty="0" err="1"/>
              <a:t>Varchar</a:t>
            </a:r>
            <a:r>
              <a:rPr lang="tr-TR" b="1" dirty="0"/>
              <a:t>(n): </a:t>
            </a:r>
            <a:r>
              <a:rPr lang="tr-TR" dirty="0"/>
              <a:t>Boyutu1 ile 8000 arasında değişir. Maksimum 8000 karakter tutar.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76728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endParaRPr lang="tr-TR" dirty="0"/>
          </a:p>
          <a:p>
            <a:r>
              <a:rPr lang="tr-TR" b="1" dirty="0" err="1"/>
              <a:t>Nvarchar</a:t>
            </a:r>
            <a:r>
              <a:rPr lang="tr-TR" b="1" dirty="0"/>
              <a:t>(n): </a:t>
            </a:r>
            <a:r>
              <a:rPr lang="tr-TR" dirty="0"/>
              <a:t>Boyutu 2 ile 8000 arasında değişir. Maksimum 4000 karakter tutar.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44219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endParaRPr lang="tr-TR" dirty="0"/>
          </a:p>
          <a:p>
            <a:r>
              <a:rPr lang="tr-TR" b="1" dirty="0" err="1"/>
              <a:t>Nvarchar</a:t>
            </a:r>
            <a:r>
              <a:rPr lang="tr-TR" b="1" dirty="0"/>
              <a:t>(MAX): </a:t>
            </a:r>
            <a:r>
              <a:rPr lang="tr-TR" dirty="0"/>
              <a:t>Maksimum 2 </a:t>
            </a:r>
            <a:r>
              <a:rPr lang="tr-TR" dirty="0" err="1"/>
              <a:t>gigabyte</a:t>
            </a:r>
            <a:r>
              <a:rPr lang="tr-TR" dirty="0"/>
              <a:t> (536.870.912 karakter) veri saklar.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4265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endParaRPr lang="tr-TR" dirty="0"/>
          </a:p>
          <a:p>
            <a:r>
              <a:rPr lang="tr-TR" b="1" dirty="0" err="1"/>
              <a:t>Text</a:t>
            </a:r>
            <a:r>
              <a:rPr lang="tr-TR" b="1" dirty="0"/>
              <a:t>: </a:t>
            </a:r>
            <a:r>
              <a:rPr lang="tr-TR" dirty="0"/>
              <a:t>Maksimum 2 </a:t>
            </a:r>
            <a:r>
              <a:rPr lang="tr-TR" dirty="0" err="1"/>
              <a:t>gigabyte</a:t>
            </a:r>
            <a:r>
              <a:rPr lang="tr-TR" dirty="0"/>
              <a:t> (1.073.741.824 karakter) veri saklar. </a:t>
            </a:r>
          </a:p>
          <a:p>
            <a:endParaRPr lang="tr-TR" dirty="0"/>
          </a:p>
          <a:p>
            <a:endParaRPr lang="tr-TR" dirty="0"/>
          </a:p>
          <a:p>
            <a:r>
              <a:rPr lang="tr-TR" b="1" dirty="0" err="1"/>
              <a:t>Ntext</a:t>
            </a:r>
            <a:r>
              <a:rPr lang="tr-TR" b="1" dirty="0"/>
              <a:t>: </a:t>
            </a:r>
            <a:r>
              <a:rPr lang="tr-TR" dirty="0"/>
              <a:t>Maksimum 2 </a:t>
            </a:r>
            <a:r>
              <a:rPr lang="tr-TR" dirty="0" err="1"/>
              <a:t>gigabyte</a:t>
            </a:r>
            <a:r>
              <a:rPr lang="tr-TR" dirty="0"/>
              <a:t> (536.870.912 karakter) veri saklar.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70056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endParaRPr lang="tr-TR" dirty="0"/>
          </a:p>
          <a:p>
            <a:r>
              <a:rPr lang="tr-TR" dirty="0"/>
              <a:t>Örnek olarak </a:t>
            </a:r>
            <a:r>
              <a:rPr lang="tr-TR" dirty="0" err="1"/>
              <a:t>char</a:t>
            </a:r>
            <a:r>
              <a:rPr lang="tr-TR" dirty="0"/>
              <a:t>(10) olarak tanımladığımız değişkene “ali” değerini de yazsak “</a:t>
            </a:r>
            <a:r>
              <a:rPr lang="tr-TR" dirty="0" err="1"/>
              <a:t>mehmet</a:t>
            </a:r>
            <a:r>
              <a:rPr lang="tr-TR" dirty="0"/>
              <a:t>” değerini de yazsak kapladığı alan 10 </a:t>
            </a:r>
            <a:r>
              <a:rPr lang="tr-TR" dirty="0" err="1"/>
              <a:t>byte</a:t>
            </a:r>
            <a:r>
              <a:rPr lang="tr-TR" dirty="0"/>
              <a:t> </a:t>
            </a:r>
            <a:r>
              <a:rPr lang="tr-TR" dirty="0" err="1"/>
              <a:t>dır.Fakat</a:t>
            </a:r>
            <a:r>
              <a:rPr lang="tr-TR" dirty="0"/>
              <a:t> </a:t>
            </a:r>
            <a:r>
              <a:rPr lang="tr-TR" dirty="0" err="1"/>
              <a:t>varchar</a:t>
            </a:r>
            <a:r>
              <a:rPr lang="tr-TR" dirty="0"/>
              <a:t>(10) olarak tanımladığımız bir değişkene “ali” değerini yazarsak 3 </a:t>
            </a:r>
            <a:r>
              <a:rPr lang="tr-TR" dirty="0" err="1"/>
              <a:t>byte</a:t>
            </a:r>
            <a:r>
              <a:rPr lang="tr-TR" dirty="0"/>
              <a:t> “</a:t>
            </a:r>
            <a:r>
              <a:rPr lang="tr-TR" dirty="0" err="1"/>
              <a:t>mehmet</a:t>
            </a:r>
            <a:r>
              <a:rPr lang="tr-TR" dirty="0"/>
              <a:t>” değerini yazarsak 6 </a:t>
            </a:r>
            <a:r>
              <a:rPr lang="tr-TR" dirty="0" err="1"/>
              <a:t>byte</a:t>
            </a:r>
            <a:r>
              <a:rPr lang="tr-TR" dirty="0"/>
              <a:t> yer kaplar. yani veriye göre kapladığı alan değişir. </a:t>
            </a:r>
            <a:r>
              <a:rPr lang="tr-TR" dirty="0" err="1"/>
              <a:t>char</a:t>
            </a:r>
            <a:r>
              <a:rPr lang="tr-TR" dirty="0"/>
              <a:t> ve </a:t>
            </a:r>
            <a:r>
              <a:rPr lang="tr-TR" dirty="0" err="1"/>
              <a:t>varchar</a:t>
            </a:r>
            <a:r>
              <a:rPr lang="tr-TR" dirty="0"/>
              <a:t> arasındaki fark budur.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81665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endParaRPr lang="tr-TR" dirty="0"/>
          </a:p>
          <a:p>
            <a:r>
              <a:rPr lang="tr-TR" dirty="0" err="1"/>
              <a:t>nvarchar</a:t>
            </a:r>
            <a:r>
              <a:rPr lang="tr-TR" dirty="0"/>
              <a:t>(10) olarak tanımladığımız değişkene “ali” değerini yazarsak kaç </a:t>
            </a:r>
            <a:r>
              <a:rPr lang="tr-TR" dirty="0" err="1"/>
              <a:t>byte</a:t>
            </a:r>
            <a:r>
              <a:rPr lang="tr-TR" dirty="0"/>
              <a:t> yer kaplar “</a:t>
            </a:r>
            <a:r>
              <a:rPr lang="tr-TR" dirty="0" err="1"/>
              <a:t>mehmet</a:t>
            </a:r>
            <a:r>
              <a:rPr lang="tr-TR" dirty="0"/>
              <a:t>” değerini yazarsak kaç </a:t>
            </a:r>
            <a:r>
              <a:rPr lang="tr-TR" dirty="0" err="1"/>
              <a:t>byte</a:t>
            </a:r>
            <a:r>
              <a:rPr lang="tr-TR" dirty="0"/>
              <a:t> yer kaplar?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9545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SQL veri tipleri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Tablolar oluşturulurken alanların saklayacağı verilerin tiplerinin belirtilmesi gerekir. Girilecek veri, metin, tam sayı, </a:t>
            </a:r>
            <a:r>
              <a:rPr lang="tr-TR" dirty="0" err="1"/>
              <a:t>ondalıklı</a:t>
            </a:r>
            <a:r>
              <a:rPr lang="tr-TR" dirty="0"/>
              <a:t> sayı ya da tarih olabilir. </a:t>
            </a:r>
            <a:endParaRPr lang="tr-TR" dirty="0" smtClean="0"/>
          </a:p>
          <a:p>
            <a:r>
              <a:rPr lang="tr-TR" dirty="0" smtClean="0"/>
              <a:t>Bu </a:t>
            </a:r>
            <a:r>
              <a:rPr lang="tr-TR" dirty="0"/>
              <a:t>yüzden tablo oluşturmaya geçmeden önce </a:t>
            </a:r>
            <a:r>
              <a:rPr lang="tr-TR" dirty="0" smtClean="0"/>
              <a:t>SQL’de </a:t>
            </a:r>
            <a:r>
              <a:rPr lang="tr-TR" dirty="0"/>
              <a:t>kullanılan veri tiplerinin açıklanmasında fayda vardır. </a:t>
            </a:r>
          </a:p>
        </p:txBody>
      </p:sp>
    </p:spTree>
    <p:extLst>
      <p:ext uri="{BB962C8B-B14F-4D97-AF65-F5344CB8AC3E}">
        <p14:creationId xmlns:p14="http://schemas.microsoft.com/office/powerpoint/2010/main" val="1779906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/>
            </a:r>
            <a:br>
              <a:rPr lang="tr-TR" dirty="0"/>
            </a:br>
            <a:r>
              <a:rPr lang="tr-TR" dirty="0" err="1"/>
              <a:t>Null</a:t>
            </a:r>
            <a:r>
              <a:rPr lang="tr-TR" dirty="0"/>
              <a:t> ve Not </a:t>
            </a:r>
            <a:r>
              <a:rPr lang="tr-TR" dirty="0" err="1"/>
              <a:t>Null</a:t>
            </a:r>
            <a:r>
              <a:rPr lang="tr-TR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endParaRPr lang="tr-TR" dirty="0"/>
          </a:p>
          <a:p>
            <a:r>
              <a:rPr lang="tr-TR" dirty="0" smtClean="0"/>
              <a:t>Bir </a:t>
            </a:r>
            <a:r>
              <a:rPr lang="tr-TR" dirty="0"/>
              <a:t>alanın NULL olarak tanımlanması demek bu alana veri girilmeden yeni bir satır oluşturulabileceği anlamına gelir. Örneğin: iki isimli insanları düşünerek 2. isim diye bir yer açtık tablomuzda. Fakat her insanın 2. ismi olmak zorunda değil. </a:t>
            </a:r>
            <a:r>
              <a:rPr lang="tr-TR" dirty="0" err="1"/>
              <a:t>Ozaman</a:t>
            </a:r>
            <a:r>
              <a:rPr lang="tr-TR" dirty="0"/>
              <a:t> 2. isim özelliğini NULL yapabiliriz. 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Fakat </a:t>
            </a:r>
            <a:r>
              <a:rPr lang="tr-TR" dirty="0"/>
              <a:t>bazı veriler </a:t>
            </a:r>
            <a:r>
              <a:rPr lang="tr-TR" dirty="0" err="1"/>
              <a:t>varki</a:t>
            </a:r>
            <a:r>
              <a:rPr lang="tr-TR" dirty="0"/>
              <a:t> bunları kesinlikle NULL yapamayız. Mesela TC kimlik numarası her insanda olmak zorundadır. O yüzden TC kimlik numarası değerini kesinlikle boş bırakılamaz.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98091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/>
            </a:r>
            <a:br>
              <a:rPr lang="tr-TR" dirty="0"/>
            </a:br>
            <a:r>
              <a:rPr lang="tr-TR" dirty="0"/>
              <a:t>IDENTITY </a:t>
            </a:r>
            <a:r>
              <a:rPr lang="tr-TR" dirty="0" smtClean="0"/>
              <a:t>(otomatik artan sayı)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r>
              <a:rPr lang="tr-TR" dirty="0" smtClean="0"/>
              <a:t>Kişi </a:t>
            </a:r>
            <a:r>
              <a:rPr lang="tr-TR" dirty="0"/>
              <a:t>oluşturduğu tabloda verilerin ardışık sayılardan oluşan değerleri alması isteniyorsa </a:t>
            </a:r>
            <a:r>
              <a:rPr lang="tr-TR" dirty="0" err="1"/>
              <a:t>identity</a:t>
            </a:r>
            <a:r>
              <a:rPr lang="tr-TR" dirty="0"/>
              <a:t> özelliği kullanılır. Yani veri ekleyeceğimiz vakit ürün veya nesnesinin ID sayısı otomatik olarak artar. 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Identity </a:t>
            </a:r>
            <a:r>
              <a:rPr lang="tr-TR" dirty="0"/>
              <a:t>alanlar güncellenemezler ve boş bırakılamazlar. </a:t>
            </a:r>
            <a:r>
              <a:rPr lang="tr-TR" dirty="0" err="1"/>
              <a:t>identity</a:t>
            </a:r>
            <a:r>
              <a:rPr lang="tr-TR" dirty="0"/>
              <a:t> alanlar genelde </a:t>
            </a:r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key</a:t>
            </a:r>
            <a:r>
              <a:rPr lang="tr-TR" dirty="0"/>
              <a:t> olarak kullanılırlar.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96360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616364" y="764373"/>
            <a:ext cx="9889836" cy="1293028"/>
          </a:xfrm>
        </p:spPr>
        <p:txBody>
          <a:bodyPr/>
          <a:lstStyle/>
          <a:p>
            <a:r>
              <a:rPr lang="tr-TR" dirty="0" smtClean="0"/>
              <a:t>Veri bütünlüğü ve </a:t>
            </a:r>
            <a:r>
              <a:rPr lang="tr-TR" dirty="0" err="1" smtClean="0"/>
              <a:t>constraıntler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r>
              <a:rPr lang="tr-TR" dirty="0"/>
              <a:t>Veri bütünlüğü, bir tabloda veri güncelleme, silme veya ekleme gibi işlemler yapılırken diğer tablo ya da tablolardaki verilerin birbirleriyle uyum içinde olması, dolayısıyla veri tutarlılığının kaybolmamasının garanti altına alınması demektir. </a:t>
            </a:r>
            <a:endParaRPr lang="tr-TR" dirty="0" smtClean="0"/>
          </a:p>
          <a:p>
            <a:endParaRPr lang="tr-TR" dirty="0"/>
          </a:p>
          <a:p>
            <a:r>
              <a:rPr lang="tr-TR" b="1" dirty="0" err="1" smtClean="0"/>
              <a:t>Programsal</a:t>
            </a:r>
            <a:r>
              <a:rPr lang="tr-TR" b="1" dirty="0" smtClean="0"/>
              <a:t> </a:t>
            </a:r>
            <a:r>
              <a:rPr lang="tr-TR" b="1" dirty="0"/>
              <a:t>Veri Bütünlüğü </a:t>
            </a:r>
            <a:endParaRPr lang="tr-TR" dirty="0"/>
          </a:p>
          <a:p>
            <a:r>
              <a:rPr lang="tr-TR" b="1" dirty="0" smtClean="0"/>
              <a:t>Tanımsal </a:t>
            </a:r>
            <a:r>
              <a:rPr lang="tr-TR" b="1" dirty="0"/>
              <a:t>Veri Bütünlüğü 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14889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r>
              <a:rPr lang="tr-TR" dirty="0" err="1" smtClean="0"/>
              <a:t>Programsal</a:t>
            </a:r>
            <a:r>
              <a:rPr lang="tr-TR" dirty="0" smtClean="0"/>
              <a:t> </a:t>
            </a:r>
            <a:r>
              <a:rPr lang="tr-TR" dirty="0"/>
              <a:t>Veri Bütünlüğü: </a:t>
            </a:r>
          </a:p>
          <a:p>
            <a:pPr marL="0" indent="0">
              <a:buNone/>
            </a:pPr>
            <a:r>
              <a:rPr lang="tr-TR" dirty="0" smtClean="0"/>
              <a:t>	–</a:t>
            </a:r>
            <a:r>
              <a:rPr lang="tr-TR" dirty="0" err="1"/>
              <a:t>Trigger’ler</a:t>
            </a:r>
            <a:r>
              <a:rPr lang="tr-TR" dirty="0"/>
              <a:t>, </a:t>
            </a:r>
            <a:r>
              <a:rPr lang="tr-TR" dirty="0" err="1"/>
              <a:t>Stored</a:t>
            </a:r>
            <a:r>
              <a:rPr lang="tr-TR" dirty="0"/>
              <a:t> </a:t>
            </a:r>
            <a:r>
              <a:rPr lang="tr-TR" dirty="0" err="1"/>
              <a:t>Procedurler</a:t>
            </a:r>
            <a:r>
              <a:rPr lang="tr-TR" dirty="0"/>
              <a:t>, İş seviyesi Uygulamalar </a:t>
            </a:r>
          </a:p>
          <a:p>
            <a:pPr marL="0" indent="0">
              <a:buNone/>
            </a:pPr>
            <a:r>
              <a:rPr lang="tr-TR" dirty="0" smtClean="0"/>
              <a:t>	–</a:t>
            </a:r>
            <a:r>
              <a:rPr lang="tr-TR" dirty="0" err="1"/>
              <a:t>Transaction’dan</a:t>
            </a:r>
            <a:r>
              <a:rPr lang="tr-TR" dirty="0"/>
              <a:t> sonra devreye giriyor veya, bir sorgu daha kullanarak </a:t>
            </a:r>
            <a:r>
              <a:rPr lang="tr-TR" dirty="0" smtClean="0"/>
              <a:t>	kontrol </a:t>
            </a:r>
            <a:r>
              <a:rPr lang="tr-TR" dirty="0"/>
              <a:t>ediyor. Çok kaynak tüketir. Her türlü kuralı denetleyebilir.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30316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tr-TR" dirty="0"/>
          </a:p>
          <a:p>
            <a:r>
              <a:rPr lang="tr-TR" dirty="0"/>
              <a:t>Tanımsal Veri Bütünlüğü </a:t>
            </a:r>
          </a:p>
          <a:p>
            <a:endParaRPr lang="tr-TR" dirty="0"/>
          </a:p>
          <a:p>
            <a:r>
              <a:rPr lang="tr-TR" dirty="0"/>
              <a:t>–</a:t>
            </a:r>
            <a:r>
              <a:rPr lang="tr-TR" b="1" dirty="0" err="1"/>
              <a:t>Constraint</a:t>
            </a:r>
            <a:r>
              <a:rPr lang="tr-TR" dirty="0"/>
              <a:t>; Tablo ile birlikte derlenir ve </a:t>
            </a:r>
            <a:r>
              <a:rPr lang="tr-TR" dirty="0" err="1"/>
              <a:t>Transaction’dan</a:t>
            </a:r>
            <a:r>
              <a:rPr lang="tr-TR" dirty="0"/>
              <a:t> önce devreye girer. Etkin ancak dinamik değil, her sorunu çözemeyebilir. </a:t>
            </a:r>
          </a:p>
          <a:p>
            <a:r>
              <a:rPr lang="tr-TR" dirty="0"/>
              <a:t>•</a:t>
            </a:r>
            <a:r>
              <a:rPr lang="tr-TR" b="1" dirty="0" err="1"/>
              <a:t>Primary</a:t>
            </a:r>
            <a:r>
              <a:rPr lang="tr-TR" b="1" dirty="0"/>
              <a:t> </a:t>
            </a:r>
            <a:r>
              <a:rPr lang="tr-TR" b="1" dirty="0" err="1"/>
              <a:t>Key</a:t>
            </a:r>
            <a:r>
              <a:rPr lang="tr-TR" b="1" dirty="0"/>
              <a:t> </a:t>
            </a:r>
            <a:r>
              <a:rPr lang="tr-TR" b="1" dirty="0" err="1"/>
              <a:t>Constraint</a:t>
            </a:r>
            <a:r>
              <a:rPr lang="tr-TR" b="1" dirty="0"/>
              <a:t> </a:t>
            </a:r>
            <a:endParaRPr lang="tr-TR" dirty="0"/>
          </a:p>
          <a:p>
            <a:r>
              <a:rPr lang="tr-TR" dirty="0"/>
              <a:t>•</a:t>
            </a:r>
            <a:r>
              <a:rPr lang="tr-TR" b="1" dirty="0" err="1"/>
              <a:t>Unique</a:t>
            </a:r>
            <a:r>
              <a:rPr lang="tr-TR" b="1" dirty="0"/>
              <a:t> </a:t>
            </a:r>
            <a:r>
              <a:rPr lang="tr-TR" b="1" dirty="0" err="1"/>
              <a:t>Constraint</a:t>
            </a:r>
            <a:r>
              <a:rPr lang="tr-TR" b="1" dirty="0"/>
              <a:t> </a:t>
            </a:r>
            <a:endParaRPr lang="tr-TR" dirty="0"/>
          </a:p>
          <a:p>
            <a:r>
              <a:rPr lang="tr-TR" dirty="0"/>
              <a:t>•</a:t>
            </a:r>
            <a:r>
              <a:rPr lang="tr-TR" b="1" dirty="0" err="1"/>
              <a:t>Check</a:t>
            </a:r>
            <a:r>
              <a:rPr lang="tr-TR" b="1" dirty="0"/>
              <a:t> </a:t>
            </a:r>
            <a:r>
              <a:rPr lang="tr-TR" b="1" dirty="0" err="1"/>
              <a:t>Constraint</a:t>
            </a:r>
            <a:r>
              <a:rPr lang="tr-TR" b="1" dirty="0"/>
              <a:t> </a:t>
            </a:r>
            <a:endParaRPr lang="tr-TR" dirty="0"/>
          </a:p>
          <a:p>
            <a:r>
              <a:rPr lang="tr-TR" dirty="0"/>
              <a:t>•</a:t>
            </a:r>
            <a:r>
              <a:rPr lang="tr-TR" b="1" dirty="0" err="1"/>
              <a:t>Default</a:t>
            </a:r>
            <a:r>
              <a:rPr lang="tr-TR" b="1" dirty="0"/>
              <a:t> </a:t>
            </a:r>
            <a:r>
              <a:rPr lang="tr-TR" b="1" dirty="0" err="1"/>
              <a:t>Constraint</a:t>
            </a:r>
            <a:r>
              <a:rPr lang="tr-TR" b="1" dirty="0"/>
              <a:t> </a:t>
            </a:r>
            <a:endParaRPr lang="tr-TR" dirty="0"/>
          </a:p>
          <a:p>
            <a:r>
              <a:rPr lang="tr-TR" dirty="0"/>
              <a:t>•</a:t>
            </a:r>
            <a:r>
              <a:rPr lang="tr-TR" b="1" dirty="0" err="1"/>
              <a:t>Foreign</a:t>
            </a:r>
            <a:r>
              <a:rPr lang="tr-TR" b="1" dirty="0"/>
              <a:t> </a:t>
            </a:r>
            <a:r>
              <a:rPr lang="tr-TR" b="1" dirty="0" err="1"/>
              <a:t>Key</a:t>
            </a:r>
            <a:r>
              <a:rPr lang="tr-TR" b="1" dirty="0"/>
              <a:t> </a:t>
            </a:r>
            <a:r>
              <a:rPr lang="tr-TR" b="1" dirty="0" err="1"/>
              <a:t>Constraint</a:t>
            </a:r>
            <a:r>
              <a:rPr lang="tr-TR" b="1" dirty="0"/>
              <a:t> </a:t>
            </a:r>
            <a:endParaRPr lang="tr-TR" b="1" dirty="0" smtClean="0"/>
          </a:p>
          <a:p>
            <a:endParaRPr lang="tr-TR" dirty="0"/>
          </a:p>
          <a:p>
            <a:endParaRPr lang="tr-TR" dirty="0"/>
          </a:p>
          <a:p>
            <a:r>
              <a:rPr lang="en-US" dirty="0"/>
              <a:t>–</a:t>
            </a:r>
            <a:r>
              <a:rPr lang="en-US" b="1" dirty="0"/>
              <a:t>Rule </a:t>
            </a:r>
            <a:r>
              <a:rPr lang="en-US" dirty="0"/>
              <a:t>= Check Constraint </a:t>
            </a:r>
            <a:r>
              <a:rPr lang="en-US" dirty="0" err="1"/>
              <a:t>Tablo</a:t>
            </a:r>
            <a:r>
              <a:rPr lang="en-US" dirty="0"/>
              <a:t> </a:t>
            </a:r>
            <a:r>
              <a:rPr lang="en-US" dirty="0" err="1"/>
              <a:t>dışında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. </a:t>
            </a:r>
          </a:p>
          <a:p>
            <a:r>
              <a:rPr lang="tr-TR" dirty="0"/>
              <a:t>–</a:t>
            </a:r>
            <a:r>
              <a:rPr lang="tr-TR" b="1" dirty="0" err="1"/>
              <a:t>Default</a:t>
            </a:r>
            <a:r>
              <a:rPr lang="tr-TR" b="1" dirty="0"/>
              <a:t> </a:t>
            </a:r>
            <a:r>
              <a:rPr lang="tr-TR" dirty="0"/>
              <a:t>= </a:t>
            </a:r>
            <a:r>
              <a:rPr lang="tr-TR" dirty="0" err="1"/>
              <a:t>Default</a:t>
            </a:r>
            <a:r>
              <a:rPr lang="tr-TR" dirty="0"/>
              <a:t> </a:t>
            </a:r>
            <a:r>
              <a:rPr lang="tr-TR" dirty="0" err="1"/>
              <a:t>Constraint</a:t>
            </a:r>
            <a:r>
              <a:rPr lang="tr-TR" dirty="0"/>
              <a:t> Tablo dışında nesne. 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19017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endParaRPr lang="tr-TR" dirty="0"/>
          </a:p>
          <a:p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Key</a:t>
            </a:r>
            <a:r>
              <a:rPr lang="tr-TR" dirty="0"/>
              <a:t> </a:t>
            </a:r>
            <a:r>
              <a:rPr lang="tr-TR" dirty="0" err="1"/>
              <a:t>Constraint</a:t>
            </a:r>
            <a:r>
              <a:rPr lang="tr-TR" dirty="0"/>
              <a:t> </a:t>
            </a:r>
          </a:p>
          <a:p>
            <a:r>
              <a:rPr lang="tr-TR" dirty="0"/>
              <a:t>–Daha önce girilmemiş değerler girmeye zorlar, her satırın tekilliğini sağlar. </a:t>
            </a:r>
          </a:p>
          <a:p>
            <a:r>
              <a:rPr lang="tr-TR" dirty="0"/>
              <a:t>–NULL kalamaz. </a:t>
            </a:r>
          </a:p>
          <a:p>
            <a:r>
              <a:rPr lang="tr-TR" dirty="0"/>
              <a:t>–Her tabloda en fazla 1 adet bulunabilir. </a:t>
            </a:r>
          </a:p>
          <a:p>
            <a:r>
              <a:rPr lang="tr-TR" dirty="0"/>
              <a:t>–SQL Server Tarafından, arka planda </a:t>
            </a:r>
            <a:r>
              <a:rPr lang="tr-TR" dirty="0" err="1"/>
              <a:t>Unique</a:t>
            </a:r>
            <a:r>
              <a:rPr lang="tr-TR" dirty="0"/>
              <a:t> </a:t>
            </a:r>
            <a:r>
              <a:rPr lang="tr-TR" dirty="0" err="1"/>
              <a:t>Indeks</a:t>
            </a:r>
            <a:r>
              <a:rPr lang="tr-TR" dirty="0"/>
              <a:t> olarak </a:t>
            </a:r>
            <a:r>
              <a:rPr lang="tr-TR" dirty="0" err="1"/>
              <a:t>gerçeklenir</a:t>
            </a:r>
            <a:r>
              <a:rPr lang="tr-TR" dirty="0"/>
              <a:t>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21691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tr-TR" dirty="0"/>
          </a:p>
          <a:p>
            <a:r>
              <a:rPr lang="tr-TR" dirty="0"/>
              <a:t>•</a:t>
            </a:r>
            <a:r>
              <a:rPr lang="tr-TR" dirty="0" err="1"/>
              <a:t>Unique</a:t>
            </a:r>
            <a:r>
              <a:rPr lang="tr-TR" dirty="0"/>
              <a:t> </a:t>
            </a:r>
            <a:r>
              <a:rPr lang="tr-TR" dirty="0" err="1"/>
              <a:t>Constraint</a:t>
            </a:r>
            <a:r>
              <a:rPr lang="tr-TR" dirty="0"/>
              <a:t> </a:t>
            </a:r>
          </a:p>
          <a:p>
            <a:r>
              <a:rPr lang="tr-TR" dirty="0"/>
              <a:t>–Bir tabloda birden fazla sütunda tanımlanabilir. </a:t>
            </a:r>
          </a:p>
          <a:p>
            <a:r>
              <a:rPr lang="tr-TR" dirty="0"/>
              <a:t>–SQL Server tarafından, arka planda </a:t>
            </a:r>
            <a:r>
              <a:rPr lang="tr-TR" dirty="0" err="1"/>
              <a:t>Unique</a:t>
            </a:r>
            <a:r>
              <a:rPr lang="tr-TR" dirty="0"/>
              <a:t> </a:t>
            </a:r>
            <a:r>
              <a:rPr lang="tr-TR" dirty="0" err="1"/>
              <a:t>Indeks</a:t>
            </a:r>
            <a:r>
              <a:rPr lang="tr-TR" dirty="0"/>
              <a:t> olarak </a:t>
            </a:r>
            <a:r>
              <a:rPr lang="tr-TR" dirty="0" err="1"/>
              <a:t>gerçeklenir</a:t>
            </a:r>
            <a:r>
              <a:rPr lang="tr-TR" dirty="0"/>
              <a:t>. </a:t>
            </a:r>
          </a:p>
          <a:p>
            <a:r>
              <a:rPr lang="tr-TR" dirty="0"/>
              <a:t>–NULL kalabilir ama NULL değil ise, mutlaka girilmemiş verilerden gelmelidir.(Ya NULL kal ya tekrarlama) </a:t>
            </a:r>
            <a:endParaRPr lang="tr-TR" dirty="0" smtClean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–</a:t>
            </a:r>
            <a:r>
              <a:rPr lang="tr-TR" dirty="0" err="1"/>
              <a:t>Örnek:Kişi</a:t>
            </a:r>
            <a:r>
              <a:rPr lang="tr-TR" dirty="0"/>
              <a:t> kimlik bilgilerinin tutulduğu bir tabloda kişinin </a:t>
            </a:r>
            <a:r>
              <a:rPr lang="tr-TR" dirty="0" err="1"/>
              <a:t>sicilNumarası</a:t>
            </a:r>
            <a:r>
              <a:rPr lang="tr-TR" dirty="0"/>
              <a:t> , </a:t>
            </a:r>
            <a:r>
              <a:rPr lang="tr-TR" dirty="0" err="1"/>
              <a:t>tcKimlikNumarası</a:t>
            </a:r>
            <a:r>
              <a:rPr lang="tr-TR" dirty="0"/>
              <a:t>, </a:t>
            </a:r>
            <a:r>
              <a:rPr lang="tr-TR" dirty="0" err="1"/>
              <a:t>vergiNumarası</a:t>
            </a:r>
            <a:r>
              <a:rPr lang="tr-TR" dirty="0"/>
              <a:t>, </a:t>
            </a:r>
            <a:r>
              <a:rPr lang="tr-TR" dirty="0" err="1"/>
              <a:t>sosyalGuvenlikNumrası</a:t>
            </a:r>
            <a:r>
              <a:rPr lang="tr-TR" dirty="0"/>
              <a:t> gibi bilgiler kişiye özel bilgileridir. Fakat bu bilgilerden </a:t>
            </a:r>
            <a:r>
              <a:rPr lang="tr-TR" dirty="0" err="1"/>
              <a:t>yanlızca</a:t>
            </a:r>
            <a:r>
              <a:rPr lang="tr-TR" dirty="0"/>
              <a:t> bir tanesi </a:t>
            </a:r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key</a:t>
            </a:r>
            <a:r>
              <a:rPr lang="tr-TR" dirty="0"/>
              <a:t> olabilir. Diğer kişiye özel bilgilerin tekrarını engellemek için </a:t>
            </a:r>
            <a:r>
              <a:rPr lang="tr-TR" dirty="0" err="1"/>
              <a:t>unique</a:t>
            </a:r>
            <a:r>
              <a:rPr lang="tr-TR" dirty="0"/>
              <a:t> </a:t>
            </a:r>
            <a:r>
              <a:rPr lang="tr-TR" dirty="0" err="1"/>
              <a:t>key</a:t>
            </a:r>
            <a:r>
              <a:rPr lang="tr-TR" dirty="0"/>
              <a:t> tanımlanır. 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42305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tr-TR" dirty="0"/>
          </a:p>
          <a:p>
            <a:endParaRPr lang="tr-TR" dirty="0"/>
          </a:p>
          <a:p>
            <a:r>
              <a:rPr lang="tr-TR" dirty="0"/>
              <a:t>•</a:t>
            </a:r>
            <a:r>
              <a:rPr lang="tr-TR" dirty="0" err="1"/>
              <a:t>Check</a:t>
            </a:r>
            <a:r>
              <a:rPr lang="tr-TR" dirty="0"/>
              <a:t> </a:t>
            </a:r>
            <a:r>
              <a:rPr lang="tr-TR" dirty="0" err="1"/>
              <a:t>Constraint</a:t>
            </a:r>
            <a:r>
              <a:rPr lang="tr-TR" dirty="0"/>
              <a:t> =RULE </a:t>
            </a:r>
          </a:p>
          <a:p>
            <a:r>
              <a:rPr lang="it-IT" dirty="0"/>
              <a:t>–Belli bir formata uygun veri girişi için, </a:t>
            </a:r>
          </a:p>
          <a:p>
            <a:r>
              <a:rPr lang="tr-TR" dirty="0"/>
              <a:t>–Aynı tablonun aynı satırında iki farklı sütun değerini karşılaştırmak için, </a:t>
            </a:r>
          </a:p>
          <a:p>
            <a:endParaRPr lang="tr-TR" dirty="0" smtClean="0"/>
          </a:p>
          <a:p>
            <a:endParaRPr lang="tr-TR" dirty="0"/>
          </a:p>
          <a:p>
            <a:r>
              <a:rPr lang="tr-TR" dirty="0"/>
              <a:t>Örnek1: Doktor bilgilerinin tutulduğu bir tabloda doktorun </a:t>
            </a:r>
            <a:r>
              <a:rPr lang="tr-TR" dirty="0" err="1"/>
              <a:t>iseBaşlamaTarihi</a:t>
            </a:r>
            <a:r>
              <a:rPr lang="tr-TR" dirty="0"/>
              <a:t> ve </a:t>
            </a:r>
            <a:r>
              <a:rPr lang="tr-TR" dirty="0" err="1"/>
              <a:t>istenAyrılmaTarihi</a:t>
            </a:r>
            <a:r>
              <a:rPr lang="tr-TR" dirty="0"/>
              <a:t> karşılaştırılmalıdır. Çünkü işten ayrılma tarihi başlama tarihinden önce olamaz. </a:t>
            </a:r>
          </a:p>
          <a:p>
            <a:r>
              <a:rPr lang="tr-TR" dirty="0"/>
              <a:t>Örnek2: Öğrenci notlarının tutulduğu bir tabloda bir dersten alınabilecek not aralığının 0 ile 100 arasında olmasının kontrolü gibi. </a:t>
            </a:r>
          </a:p>
        </p:txBody>
      </p:sp>
    </p:spTree>
    <p:extLst>
      <p:ext uri="{BB962C8B-B14F-4D97-AF65-F5344CB8AC3E}">
        <p14:creationId xmlns:p14="http://schemas.microsoft.com/office/powerpoint/2010/main" val="3789695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tr-TR" dirty="0"/>
          </a:p>
          <a:p>
            <a:endParaRPr lang="tr-TR" dirty="0"/>
          </a:p>
          <a:p>
            <a:r>
              <a:rPr lang="tr-TR" dirty="0" err="1"/>
              <a:t>Default</a:t>
            </a:r>
            <a:r>
              <a:rPr lang="tr-TR" dirty="0"/>
              <a:t> </a:t>
            </a:r>
            <a:r>
              <a:rPr lang="tr-TR" dirty="0" err="1"/>
              <a:t>Constraint</a:t>
            </a:r>
            <a:r>
              <a:rPr lang="tr-TR" dirty="0"/>
              <a:t> = DEFAULT </a:t>
            </a:r>
          </a:p>
          <a:p>
            <a:r>
              <a:rPr lang="tr-TR" dirty="0"/>
              <a:t>–Bir sütuna girilmek üzere değer verilmezse, girilebilecek bir standart değer tanımlar. </a:t>
            </a:r>
          </a:p>
          <a:p>
            <a:r>
              <a:rPr lang="tr-TR" dirty="0"/>
              <a:t>–Sadece INSERT işleminde devreye girer. </a:t>
            </a:r>
          </a:p>
          <a:p>
            <a:endParaRPr lang="tr-TR" dirty="0" smtClean="0"/>
          </a:p>
          <a:p>
            <a:endParaRPr lang="tr-TR" dirty="0"/>
          </a:p>
          <a:p>
            <a:r>
              <a:rPr lang="tr-TR" dirty="0"/>
              <a:t>Örnek :</a:t>
            </a:r>
            <a:r>
              <a:rPr lang="tr-TR" dirty="0" err="1"/>
              <a:t>tbl_ogrenci</a:t>
            </a:r>
            <a:r>
              <a:rPr lang="tr-TR" dirty="0"/>
              <a:t> tablosunda sisteme yeni bir öğrenci ekleneceği zaman </a:t>
            </a:r>
            <a:r>
              <a:rPr lang="tr-TR" dirty="0" err="1"/>
              <a:t>ogrenciKayitTarihini</a:t>
            </a:r>
            <a:r>
              <a:rPr lang="tr-TR" dirty="0"/>
              <a:t> günün tarihi olarak eklenmesi. Böyle bir durumun gerçekleşmesi için kayıt tarihinin sisteme eklenmemesi gerekmektedir. </a:t>
            </a:r>
          </a:p>
        </p:txBody>
      </p:sp>
    </p:spTree>
    <p:extLst>
      <p:ext uri="{BB962C8B-B14F-4D97-AF65-F5344CB8AC3E}">
        <p14:creationId xmlns:p14="http://schemas.microsoft.com/office/powerpoint/2010/main" val="4121657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r>
              <a:rPr lang="tr-TR" dirty="0" err="1"/>
              <a:t>Foreign</a:t>
            </a:r>
            <a:r>
              <a:rPr lang="tr-TR" dirty="0"/>
              <a:t> </a:t>
            </a:r>
            <a:r>
              <a:rPr lang="tr-TR" dirty="0" err="1"/>
              <a:t>Key</a:t>
            </a:r>
            <a:r>
              <a:rPr lang="tr-TR" dirty="0"/>
              <a:t> </a:t>
            </a:r>
            <a:r>
              <a:rPr lang="tr-TR" dirty="0" err="1"/>
              <a:t>Constraint</a:t>
            </a:r>
            <a:r>
              <a:rPr lang="tr-TR" dirty="0"/>
              <a:t> </a:t>
            </a:r>
          </a:p>
          <a:p>
            <a:r>
              <a:rPr lang="tr-TR" dirty="0"/>
              <a:t>–Bir tablodaki bir sütuna ait değerlerin, başka bir tablonun belli sütunundan gelmesini denetler. </a:t>
            </a:r>
          </a:p>
          <a:p>
            <a:r>
              <a:rPr lang="it-IT" dirty="0"/>
              <a:t>–CASCADE UPDATE, CASCADE DELETE özelliği var. </a:t>
            </a:r>
          </a:p>
          <a:p>
            <a:endParaRPr lang="tr-TR" dirty="0" smtClean="0"/>
          </a:p>
          <a:p>
            <a:endParaRPr lang="tr-TR" dirty="0"/>
          </a:p>
          <a:p>
            <a:r>
              <a:rPr lang="tr-TR" dirty="0"/>
              <a:t>Örnek; </a:t>
            </a:r>
            <a:r>
              <a:rPr lang="tr-TR" dirty="0" err="1"/>
              <a:t>OgrenciNot</a:t>
            </a:r>
            <a:r>
              <a:rPr lang="tr-TR" dirty="0"/>
              <a:t> tablosunda bulunan </a:t>
            </a:r>
            <a:r>
              <a:rPr lang="tr-TR" dirty="0" err="1"/>
              <a:t>ogr_id</a:t>
            </a:r>
            <a:r>
              <a:rPr lang="tr-TR" dirty="0"/>
              <a:t> </a:t>
            </a:r>
            <a:r>
              <a:rPr lang="tr-TR" dirty="0" err="1"/>
              <a:t>Ogrenci</a:t>
            </a:r>
            <a:r>
              <a:rPr lang="tr-TR" dirty="0"/>
              <a:t> tablosundaki </a:t>
            </a:r>
            <a:r>
              <a:rPr lang="tr-TR" dirty="0" err="1"/>
              <a:t>ogr_id</a:t>
            </a:r>
            <a:r>
              <a:rPr lang="tr-TR" dirty="0"/>
              <a:t> ile ilişkilendirilmemesi durumunda öğrenci tablosunda bulunmayan bir öğrenciye ait not sisteme kayıt edilebilir. </a:t>
            </a:r>
          </a:p>
        </p:txBody>
      </p:sp>
    </p:spTree>
    <p:extLst>
      <p:ext uri="{BB962C8B-B14F-4D97-AF65-F5344CB8AC3E}">
        <p14:creationId xmlns:p14="http://schemas.microsoft.com/office/powerpoint/2010/main" val="103372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Tamsayı Veri Tipleri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Sayısal veri tipleri tamsayı ve </a:t>
            </a:r>
            <a:r>
              <a:rPr lang="tr-TR" dirty="0" err="1"/>
              <a:t>ondalıklı</a:t>
            </a:r>
            <a:r>
              <a:rPr lang="tr-TR" dirty="0"/>
              <a:t> sayı veri tipleri olmak üzere ikiye ayrılırlar. Tamsayı veri tipinde sayıların ondalık kısımları girilememektedir. </a:t>
            </a:r>
            <a:endParaRPr lang="tr-TR" dirty="0" smtClean="0"/>
          </a:p>
          <a:p>
            <a:endParaRPr lang="tr-TR" dirty="0" smtClean="0"/>
          </a:p>
          <a:p>
            <a:r>
              <a:rPr lang="tr-TR" b="1" dirty="0"/>
              <a:t>Bit</a:t>
            </a:r>
            <a:r>
              <a:rPr lang="tr-TR" dirty="0"/>
              <a:t>, 1 ya da 0 değerini saklamak için kullanılır. Genellikle Evet/Hayır şeklindeki mantıksal bilgileri tutmak için kullanılır. Örneğin bir öğrencinin burs alıp almadığı bilgisini tutmak için kullanılabilir. Burs alıyorsa 1, almıyorsa 0 şeklinde </a:t>
            </a:r>
            <a:r>
              <a:rPr lang="tr-TR" dirty="0" err="1"/>
              <a:t>veritabanında</a:t>
            </a:r>
            <a:r>
              <a:rPr lang="tr-TR" dirty="0"/>
              <a:t> tutulabilir. </a:t>
            </a:r>
            <a:r>
              <a:rPr lang="tr-TR" dirty="0" err="1"/>
              <a:t>Veritabanında</a:t>
            </a:r>
            <a:r>
              <a:rPr lang="tr-TR" dirty="0"/>
              <a:t> 1 </a:t>
            </a:r>
            <a:r>
              <a:rPr lang="tr-TR" dirty="0" err="1"/>
              <a:t>byte’lık</a:t>
            </a:r>
            <a:r>
              <a:rPr lang="tr-TR" dirty="0"/>
              <a:t> yer kaplar. ayı veri tiplerinde sayıların ondalık kısımları girilememektedir. 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621594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Tablo seviyeli kısıtlamalar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689542"/>
            <a:ext cx="6281738" cy="347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30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KAYNAKLAR:</a:t>
            </a:r>
          </a:p>
          <a:p>
            <a:r>
              <a:rPr lang="en-US" dirty="0"/>
              <a:t>Introducing Microsoft SQL Server 2012 by Ross Mistry and </a:t>
            </a:r>
            <a:r>
              <a:rPr lang="en-US" dirty="0" err="1"/>
              <a:t>Stacia</a:t>
            </a:r>
            <a:r>
              <a:rPr lang="en-US" dirty="0"/>
              <a:t> </a:t>
            </a:r>
            <a:r>
              <a:rPr lang="en-US" dirty="0" err="1"/>
              <a:t>Misner</a:t>
            </a:r>
            <a:endParaRPr lang="tr-TR" dirty="0"/>
          </a:p>
          <a:p>
            <a:r>
              <a:rPr lang="en-US" dirty="0"/>
              <a:t>The Language of SQL: How to Access Data in Relational Databases by Larry </a:t>
            </a:r>
            <a:r>
              <a:rPr lang="en-US" dirty="0" err="1"/>
              <a:t>Rockoff</a:t>
            </a:r>
            <a:endParaRPr lang="tr-TR" dirty="0"/>
          </a:p>
          <a:p>
            <a:r>
              <a:rPr lang="nn-NO" dirty="0"/>
              <a:t>Veritabanı Yönetim Sistemleri 1: Turgut Özseven, Ekin Basım Yayın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2682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Tinyint</a:t>
            </a:r>
            <a:r>
              <a:rPr lang="tr-TR" dirty="0"/>
              <a:t>, 0 ile 255 arasındaki sayıları tutmak için kullanılır. </a:t>
            </a:r>
            <a:r>
              <a:rPr lang="tr-TR" dirty="0" err="1"/>
              <a:t>Veritabanında</a:t>
            </a:r>
            <a:r>
              <a:rPr lang="tr-TR" dirty="0"/>
              <a:t> 1 </a:t>
            </a:r>
            <a:r>
              <a:rPr lang="tr-TR" dirty="0" err="1"/>
              <a:t>byte’lık</a:t>
            </a:r>
            <a:r>
              <a:rPr lang="tr-TR" dirty="0"/>
              <a:t> yer kaplar.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76202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Smallint</a:t>
            </a:r>
            <a:r>
              <a:rPr lang="tr-TR" dirty="0"/>
              <a:t>, -32.768 ile 32.767 arasındaki sayıları saklamak için kullanılır. </a:t>
            </a:r>
            <a:r>
              <a:rPr lang="tr-TR" dirty="0" err="1"/>
              <a:t>Veritabanında</a:t>
            </a:r>
            <a:r>
              <a:rPr lang="tr-TR" dirty="0"/>
              <a:t> 2 </a:t>
            </a:r>
            <a:r>
              <a:rPr lang="tr-TR" dirty="0" err="1"/>
              <a:t>byte’lık</a:t>
            </a:r>
            <a:r>
              <a:rPr lang="tr-TR" dirty="0"/>
              <a:t> yer kaplar.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60153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Int</a:t>
            </a:r>
            <a:r>
              <a:rPr lang="tr-TR" b="1" dirty="0"/>
              <a:t> </a:t>
            </a:r>
            <a:r>
              <a:rPr lang="tr-TR" dirty="0"/>
              <a:t>, -2.147.483.648 ile 2.147.483.647 arasındaki sayıları saklamak için kullanılır. </a:t>
            </a:r>
            <a:r>
              <a:rPr lang="tr-TR" dirty="0" err="1"/>
              <a:t>Veritabanında</a:t>
            </a:r>
            <a:r>
              <a:rPr lang="tr-TR" dirty="0"/>
              <a:t> 4 </a:t>
            </a:r>
            <a:r>
              <a:rPr lang="tr-TR" dirty="0" err="1"/>
              <a:t>byte’lık</a:t>
            </a:r>
            <a:r>
              <a:rPr lang="tr-TR" dirty="0"/>
              <a:t> yer kaplar.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5747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Bigint</a:t>
            </a:r>
            <a:r>
              <a:rPr lang="tr-TR" dirty="0"/>
              <a:t>, -9.223.372.036.854.775.808 ile 9.223.372.036.854.775.807 arasındaki verileri saklamak için kullanılır. </a:t>
            </a:r>
            <a:r>
              <a:rPr lang="tr-TR" dirty="0" err="1"/>
              <a:t>Veritabanında</a:t>
            </a:r>
            <a:r>
              <a:rPr lang="tr-TR" dirty="0"/>
              <a:t> 8 </a:t>
            </a:r>
            <a:r>
              <a:rPr lang="tr-TR" dirty="0" err="1"/>
              <a:t>byte’lık</a:t>
            </a:r>
            <a:r>
              <a:rPr lang="tr-TR" dirty="0"/>
              <a:t> yer kaplar.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864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Kes</a:t>
            </a:r>
            <a:r>
              <a:rPr lang="tr-TR" dirty="0" smtClean="0"/>
              <a:t>i</a:t>
            </a:r>
            <a:r>
              <a:rPr lang="fi-FI" dirty="0" smtClean="0"/>
              <a:t>n </a:t>
            </a:r>
            <a:r>
              <a:rPr lang="fi-FI" dirty="0"/>
              <a:t>Ondalık Sayı </a:t>
            </a:r>
            <a:r>
              <a:rPr lang="fi-FI" dirty="0" smtClean="0"/>
              <a:t>Ver</a:t>
            </a:r>
            <a:r>
              <a:rPr lang="tr-TR" dirty="0" smtClean="0"/>
              <a:t>i</a:t>
            </a:r>
            <a:r>
              <a:rPr lang="fi-FI" dirty="0" smtClean="0"/>
              <a:t> T</a:t>
            </a:r>
            <a:r>
              <a:rPr lang="tr-TR" dirty="0" smtClean="0"/>
              <a:t>i</a:t>
            </a:r>
            <a:r>
              <a:rPr lang="fi-FI" dirty="0" smtClean="0"/>
              <a:t>pler</a:t>
            </a:r>
            <a:r>
              <a:rPr lang="tr-TR" dirty="0" smtClean="0"/>
              <a:t>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Ondalık sayıların hem tamsayı bölümlerini hem ondalık bölümlerini tam olarak saklayan veri tipleridir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b="1" dirty="0" err="1"/>
              <a:t>Smallmoney</a:t>
            </a:r>
            <a:r>
              <a:rPr lang="tr-TR" dirty="0"/>
              <a:t>, -214.768,3648 ile 214.748,3647 arasındaki sayıları saklamak için kullanılır. Ondalık tarafında 4 hane saklayabilir. Aynı zamanda para birimi bilgisini de saklayabilmektedir. 10 bin farklı para birimini saklayabilmektedir. </a:t>
            </a:r>
            <a:r>
              <a:rPr lang="tr-TR" dirty="0" err="1"/>
              <a:t>Veritabanında</a:t>
            </a:r>
            <a:r>
              <a:rPr lang="tr-TR" dirty="0"/>
              <a:t> 4 </a:t>
            </a:r>
            <a:r>
              <a:rPr lang="tr-TR" dirty="0" err="1"/>
              <a:t>byte’lık</a:t>
            </a:r>
            <a:r>
              <a:rPr lang="tr-TR" dirty="0"/>
              <a:t> yer kaplar. </a:t>
            </a:r>
          </a:p>
        </p:txBody>
      </p:sp>
    </p:spTree>
    <p:extLst>
      <p:ext uri="{BB962C8B-B14F-4D97-AF65-F5344CB8AC3E}">
        <p14:creationId xmlns:p14="http://schemas.microsoft.com/office/powerpoint/2010/main" val="252530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Money</a:t>
            </a:r>
            <a:r>
              <a:rPr lang="tr-TR" dirty="0"/>
              <a:t>, -922.337.203.685.477,5808 ile 922.337.203.685.477,5807 arasındaki sayıları saklayabilir. Ondalık tarafında 4 hane saklayabilir. Aynı zamanda para birimi bilgisini de saklayabilmektedir. 10 bin farklı para birimini saklayabilmektedir. </a:t>
            </a:r>
            <a:r>
              <a:rPr lang="tr-TR" dirty="0" err="1"/>
              <a:t>Veritabanında</a:t>
            </a:r>
            <a:r>
              <a:rPr lang="tr-TR" dirty="0"/>
              <a:t> 8 </a:t>
            </a:r>
            <a:r>
              <a:rPr lang="tr-TR" dirty="0" err="1"/>
              <a:t>byte’lık</a:t>
            </a:r>
            <a:r>
              <a:rPr lang="tr-TR" dirty="0"/>
              <a:t> yer kaplar. </a:t>
            </a:r>
          </a:p>
        </p:txBody>
      </p:sp>
    </p:spTree>
    <p:extLst>
      <p:ext uri="{BB962C8B-B14F-4D97-AF65-F5344CB8AC3E}">
        <p14:creationId xmlns:p14="http://schemas.microsoft.com/office/powerpoint/2010/main" val="68559526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</TotalTime>
  <Words>1184</Words>
  <Application>Microsoft Office PowerPoint</Application>
  <PresentationFormat>Geniş ekran</PresentationFormat>
  <Paragraphs>140</Paragraphs>
  <Slides>31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31</vt:i4>
      </vt:variant>
    </vt:vector>
  </HeadingPairs>
  <TitlesOfParts>
    <vt:vector size="35" baseType="lpstr">
      <vt:lpstr>Calibri Light</vt:lpstr>
      <vt:lpstr>Rockwell</vt:lpstr>
      <vt:lpstr>Wingdings</vt:lpstr>
      <vt:lpstr>Atlas</vt:lpstr>
      <vt:lpstr>SQL Veri Tipleri</vt:lpstr>
      <vt:lpstr>SQL veri tipleri</vt:lpstr>
      <vt:lpstr>Tamsayı Veri Tipleri</vt:lpstr>
      <vt:lpstr>PowerPoint Sunusu</vt:lpstr>
      <vt:lpstr>PowerPoint Sunusu</vt:lpstr>
      <vt:lpstr>PowerPoint Sunusu</vt:lpstr>
      <vt:lpstr>PowerPoint Sunusu</vt:lpstr>
      <vt:lpstr>Kesin Ondalık Sayı Veri Tipleri</vt:lpstr>
      <vt:lpstr>PowerPoint Sunusu</vt:lpstr>
      <vt:lpstr>PowerPoint Sunusu</vt:lpstr>
      <vt:lpstr>PowerPoint Sunusu</vt:lpstr>
      <vt:lpstr>Metinsel Veri Tipleri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 Null ve Not Null </vt:lpstr>
      <vt:lpstr> IDENTITY (otomatik artan sayı)</vt:lpstr>
      <vt:lpstr>Veri bütünlüğü ve constraıntler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Tablo seviyeli kısıtlamalar</vt:lpstr>
      <vt:lpstr>PowerPoint Sunusu</vt:lpstr>
    </vt:vector>
  </TitlesOfParts>
  <Company>Silentall Unattended Installer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Veri Tipleri</dc:title>
  <dc:creator>yunus</dc:creator>
  <cp:lastModifiedBy>yunus</cp:lastModifiedBy>
  <cp:revision>1</cp:revision>
  <dcterms:created xsi:type="dcterms:W3CDTF">2017-12-14T21:57:32Z</dcterms:created>
  <dcterms:modified xsi:type="dcterms:W3CDTF">2017-12-14T21:58:45Z</dcterms:modified>
</cp:coreProperties>
</file>