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2" r:id="rId5"/>
    <p:sldId id="258" r:id="rId6"/>
    <p:sldId id="262" r:id="rId7"/>
    <p:sldId id="263" r:id="rId8"/>
    <p:sldId id="269" r:id="rId9"/>
    <p:sldId id="265" r:id="rId10"/>
    <p:sldId id="264" r:id="rId11"/>
    <p:sldId id="273" r:id="rId12"/>
    <p:sldId id="266" r:id="rId13"/>
    <p:sldId id="268" r:id="rId14"/>
    <p:sldId id="259" r:id="rId15"/>
    <p:sldId id="274" r:id="rId16"/>
    <p:sldId id="261" r:id="rId17"/>
    <p:sldId id="271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/>
    <p:restoredTop sz="85410"/>
  </p:normalViewPr>
  <p:slideViewPr>
    <p:cSldViewPr snapToGrid="0" snapToObjects="1">
      <p:cViewPr varScale="1">
        <p:scale>
          <a:sx n="96" d="100"/>
          <a:sy n="96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C55A2-FF23-9542-B27E-F8D88317E3C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E445A-1E12-9741-B734-18C76CB7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simplified model is to provide good physical insight into the horizon crossing and to provide insight into the numerical methods in the full, </a:t>
            </a:r>
            <a:r>
              <a:rPr lang="en-US" dirty="0" err="1"/>
              <a:t>unsimplified</a:t>
            </a:r>
            <a:r>
              <a:rPr lang="en-US" dirty="0"/>
              <a:t>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horizon crossing is an occultation, which is the event in which a telescope aboard a satellite looks over Earth’s horizon towards star.</a:t>
            </a:r>
          </a:p>
          <a:p>
            <a:r>
              <a:rPr lang="en-US" dirty="0"/>
              <a:t>For a planet with an atmosphere like Earth, the X-rays will gradually come in over time (as compared to the moon).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Stars can often be assumed to be point sources, but it is particularly true for X-rays, which are not dispersed in the ISM.</a:t>
            </a:r>
          </a:p>
          <a:p>
            <a:r>
              <a:rPr lang="en-US" dirty="0"/>
              <a:t>Think of delta x as the width of the medium with normal parallel to radiation travel direction.</a:t>
            </a:r>
          </a:p>
          <a:p>
            <a:r>
              <a:rPr lang="en-US" dirty="0"/>
              <a:t>Gamma is an interaction coefficient, constant along delta x. Absorption of soft X-rays is highly predictable because gamma is only dependent on the photoelectric absorption cross section, as well as atmospheric density.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seemed to be numerical precision for Python/MacOS, which we will see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Newton’s method is not sensitive to the initial guess for scale height and will always 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satellite in Earth orbit would see the same </a:t>
            </a:r>
            <a:r>
              <a:rPr lang="en-US" dirty="0" err="1"/>
              <a:t>transmitance</a:t>
            </a:r>
            <a:r>
              <a:rPr lang="en-US" dirty="0"/>
              <a:t> vs tangent altitude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dimensionless parameters are needed to capture the units. We’ve seen that three ratios would be needed to full non-</a:t>
            </a:r>
            <a:r>
              <a:rPr lang="en-US" dirty="0" err="1"/>
              <a:t>dimensionalize</a:t>
            </a:r>
            <a:r>
              <a:rPr lang="en-US" dirty="0"/>
              <a:t> the geometry in the optical depth integral. One example is the non-dimensional altitude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445A-1E12-9741-B734-18C76CB758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6789-BEEC-CB47-9B7B-EB85CEE9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82FF-9783-2342-B1B3-0DBCB132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6E19-7C54-4448-860E-A86D52C6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1E6C-4EE3-7E43-9039-970F80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CEF9-A707-A44A-B014-AECA1A91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5723-9BF6-8F43-B4EB-C41A0EAB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2A513-41AB-3E48-8BBB-486B8498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4661-1971-2744-A2EE-9BC8A414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EB6B-5862-AF47-BA0B-99F93911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1BC1-D20D-D643-91A5-8DE1578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08D1E-59B7-1941-BF7B-248ADC2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2AEFB-E3B0-0841-B6E3-77C7F76E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6152-2C04-2241-BE9D-763A2BA9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E46A-7417-854A-8F5D-164363AA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F2A-C105-0840-974B-96A87FB4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7F66-B8E6-DE44-955F-C377F60B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9AC9-BCE5-1F49-9DDD-B6CBCF00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5F99-2950-A948-9E84-F063C0FB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86B6-080A-2540-AB80-EF2B5353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CBDB-1C72-7942-87CB-E938EAD2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E5C1-B536-304A-8A23-1D47D33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7D33-25F8-DB45-91E9-229BB607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0AB4-ED4E-9144-AA4F-F01EB739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4B8-2BF6-684C-8B91-81FDBC1C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5537-2266-374E-BAC3-B45E384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6DF1-3217-3C49-AA1F-7ADB261E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E03C-A56A-DF41-95DE-07C5A52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652F2-B86B-FE47-9E3B-175D21A11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1576D-E719-884A-AC13-D3A0AAB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6045-9291-264F-81F6-C8F2DD20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87B1-58F3-2940-8E35-90E2297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8F04-152F-E745-ADE7-D8FA298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40CA-4BE8-EC44-9282-7C9CC18F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7EA0-D8E2-5F4C-9B1C-FAB61E76A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F75DC-EE23-0448-9114-7B38885B3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C2805-E480-4B47-90D1-0ACDF4281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22F7A-DE8D-9D40-BA01-8BFC98F8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B3AA7-2F94-6146-8003-4BF061CF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344D4-4F1C-2344-92B3-65EC076F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E306-54DF-A148-882A-940F17F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CB984-5C9F-B640-9F5D-D1B93FB1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436EB-6536-0647-940A-B5F943E1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F2DC2-024A-2640-BBFB-AFA33E3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4A7E0-1CCF-CF44-9333-76BE1C59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CA450-2DEC-7942-B2BC-D355915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3920-C449-A94C-A84E-B860C1CD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2122-DC0C-9949-A09B-6127A8CB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B071-B228-DD4E-A366-9CE1517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FCC4F-182C-DC4C-893D-25DB9126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3BE5-A227-8948-8667-5BD23191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4476-A9EA-434D-83FB-7DBBA888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D6E8-EA1A-ED4F-A438-DDD0583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CD2-4E78-984D-A971-A09F15F2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4297B-FA19-7A40-B5C3-D1CABAE4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255E4-86EC-344B-A54A-937D089D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D4E8-1F21-694F-985D-2EACE2B6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D538-3672-9B47-9CE8-33D7CE16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996A-D61A-2442-AA26-616FC570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2EA0A-5B85-9241-8FA6-EA1A6553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AFACA-D415-3947-81BF-423A602D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4A79-0EC2-494B-9664-21D0A5EC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9D4C-AA50-B541-B592-8AC167B15D6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E92E-209D-CD49-8F35-159AF0D5C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1931-1E95-6848-A47C-ED70BB958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AFA7-A12E-4E44-B869-A21D295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png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B63C-48C4-904B-B9C2-C14455561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Simplified Model of an X-ray Horizon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F6C2-E7B4-E948-A3E8-092DBE2DC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Physics 304 Final Project</a:t>
            </a:r>
          </a:p>
          <a:p>
            <a:r>
              <a:rPr lang="en-US" dirty="0"/>
              <a:t>Nathaniel Ruhl</a:t>
            </a:r>
          </a:p>
          <a:p>
            <a:r>
              <a:rPr lang="en-US" dirty="0"/>
              <a:t>Haverford College</a:t>
            </a:r>
          </a:p>
        </p:txBody>
      </p:sp>
    </p:spTree>
    <p:extLst>
      <p:ext uri="{BB962C8B-B14F-4D97-AF65-F5344CB8AC3E}">
        <p14:creationId xmlns:p14="http://schemas.microsoft.com/office/powerpoint/2010/main" val="5493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BF0D-EFE6-FA4D-8886-4BB00312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2" y="365123"/>
            <a:ext cx="10515600" cy="1325563"/>
          </a:xfrm>
        </p:spPr>
        <p:txBody>
          <a:bodyPr/>
          <a:lstStyle/>
          <a:p>
            <a:r>
              <a:rPr lang="en-US" dirty="0"/>
              <a:t>Nonlinear Equation Solving: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550950A-1A04-744C-AE62-CF10D00E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19" y="2408382"/>
            <a:ext cx="4846883" cy="363516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98DD708-D02F-5840-AFFF-FC6982A9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08383"/>
            <a:ext cx="4846883" cy="3635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991A8B-FB07-1B4C-87A0-450B0637C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013" y="1527192"/>
                <a:ext cx="10515600" cy="6273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with Newton’s method,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known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991A8B-FB07-1B4C-87A0-450B0637C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013" y="1527192"/>
                <a:ext cx="10515600" cy="627370"/>
              </a:xfrm>
              <a:blipFill>
                <a:blip r:embed="rId5"/>
                <a:stretch>
                  <a:fillRect l="-1086" t="-160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0BA9AA-D56F-F748-95A2-CC82E9567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287" y="868178"/>
            <a:ext cx="3807515" cy="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1A34-4D17-424D-BFB3-49747259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F42B-F9CA-F044-8985-241206C32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Adaptive integration identified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17 </m:t>
                    </m:r>
                  </m:oMath>
                </a14:m>
                <a:r>
                  <a:rPr lang="en-US" dirty="0"/>
                  <a:t>km is the smallest step size necessary when integrating a telescope’s line of sight (Python, Mac OS).</a:t>
                </a:r>
              </a:p>
              <a:p>
                <a:r>
                  <a:rPr lang="en-US" dirty="0"/>
                  <a:t>Atmospheric scale height can be determined from an X-ray horizon crossing with Newton’s method.</a:t>
                </a:r>
              </a:p>
              <a:p>
                <a:r>
                  <a:rPr lang="en-US" dirty="0"/>
                  <a:t>Above results correspond to a specific low-Earth orbit, but this analysis can be done for any circular orbit around any spherical planet modeled with an exponential atmosphere.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F42B-F9CA-F044-8985-241206C32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4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BF53-7E96-9745-8912-C5A8B772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23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E9D-4202-3A4E-82FB-1908252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F0DF36B6-39F7-A740-95AD-65079670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8" y="1642089"/>
            <a:ext cx="3928672" cy="4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7C6E-4918-F54A-8ABE-3AB8A684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Beer’s Law in Earth’s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951-B2AD-3F4F-BD3C-7095441E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584107"/>
            <a:ext cx="10515600" cy="1844893"/>
          </a:xfrm>
        </p:spPr>
        <p:txBody>
          <a:bodyPr/>
          <a:lstStyle/>
          <a:p>
            <a:r>
              <a:rPr lang="en-US" dirty="0"/>
              <a:t>Transmittance vs time curve is a property of both the orbit geometry and the planet’s atmosphere</a:t>
            </a:r>
          </a:p>
          <a:p>
            <a:r>
              <a:rPr lang="en-US" dirty="0"/>
              <a:t>Transmittance vs tangent altitude curve is a property of an atmosphere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CF80699-63D1-7948-8EC4-B0170870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84" y="3517900"/>
            <a:ext cx="3968751" cy="297656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A1B8BA-FA6B-8848-ACF1-61F21889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549" y="3429000"/>
            <a:ext cx="408516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1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41E-5B97-2443-BFD9-DE48CAD8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Transmittance vs time for different scale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B389-BA72-374B-8AE1-5CA6C79F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5C99C3-7F6A-0147-9891-28D12865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84" y="1825625"/>
            <a:ext cx="4944831" cy="37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E9B5-A4B6-9E4A-9213-15BFC70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30213"/>
            <a:ext cx="10515600" cy="1325563"/>
          </a:xfrm>
        </p:spPr>
        <p:txBody>
          <a:bodyPr/>
          <a:lstStyle/>
          <a:p>
            <a:r>
              <a:rPr lang="en-US" dirty="0"/>
              <a:t>Dimensionless Parameters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2DB2D17-59F6-2F43-818D-0DC1C3C5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4" y="2224086"/>
            <a:ext cx="5238749" cy="3929062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0C8D960-86E5-6F4E-A7F2-3AD4DF83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6" y="2224086"/>
            <a:ext cx="5238749" cy="3929062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D2A4FDB-9346-B945-A6B3-B6471DD2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624" y="1555776"/>
            <a:ext cx="2113443" cy="496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99FB13-41BF-8146-A681-9CAE76CC8649}"/>
              </a:ext>
            </a:extLst>
          </p:cNvPr>
          <p:cNvSpPr txBox="1">
            <a:spLocks/>
          </p:cNvSpPr>
          <p:nvPr/>
        </p:nvSpPr>
        <p:spPr>
          <a:xfrm>
            <a:off x="695325" y="1584107"/>
            <a:ext cx="8793449" cy="63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promising example is the non-dimensional altitude: </a:t>
            </a:r>
          </a:p>
        </p:txBody>
      </p:sp>
    </p:spTree>
    <p:extLst>
      <p:ext uri="{BB962C8B-B14F-4D97-AF65-F5344CB8AC3E}">
        <p14:creationId xmlns:p14="http://schemas.microsoft.com/office/powerpoint/2010/main" val="353499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C766-82A6-7340-8A30-D2BB6588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Contribution to optical depth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77BC8E-261E-2B4A-9646-7D5EC486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214153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5470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0253-ADA7-DD40-8201-2B0E96F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80BC102-AC89-EC4C-98D0-8AA4C822B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512" y="1690687"/>
            <a:ext cx="4843014" cy="435133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0B5890-9479-6C4A-85C8-420D8375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8" y="1690687"/>
            <a:ext cx="588931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9104-B11C-B34A-AE3D-CB9B774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 Dictionaries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B9F083F-6E9B-5A44-ACCF-E1B4C4F39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4" y="2045253"/>
            <a:ext cx="5571932" cy="355311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37E471F-FBA8-0446-9403-4795713F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253"/>
            <a:ext cx="5890986" cy="35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B20D-20DB-6A48-BAED-0E311126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Crossing Geometry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EF6D2C5-D3BF-F242-A7B7-7A06DD67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862" y="1457325"/>
            <a:ext cx="5257800" cy="394335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06795C9-FF35-6541-8844-4E78B91E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05" y="2064790"/>
            <a:ext cx="3840865" cy="2728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E03AD-0874-E74D-A7AC-48B2DE308779}"/>
              </a:ext>
            </a:extLst>
          </p:cNvPr>
          <p:cNvSpPr txBox="1"/>
          <p:nvPr/>
        </p:nvSpPr>
        <p:spPr>
          <a:xfrm>
            <a:off x="7218805" y="5147847"/>
            <a:ext cx="384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We consider a “</a:t>
            </a:r>
            <a:r>
              <a:rPr lang="en-US" dirty="0"/>
              <a:t>t</a:t>
            </a:r>
            <a:r>
              <a:rPr lang="en-US" b="0" dirty="0"/>
              <a:t>wo</a:t>
            </a:r>
            <a:r>
              <a:rPr lang="en-US" dirty="0"/>
              <a:t>-dimensional” horizon crossing where the source is “in” the plane of the orbit</a:t>
            </a:r>
            <a:endParaRPr lang="en-US" b="0" dirty="0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BA75C542-3F36-7249-BC92-7C199484C5EF}"/>
              </a:ext>
            </a:extLst>
          </p:cNvPr>
          <p:cNvSpPr/>
          <p:nvPr/>
        </p:nvSpPr>
        <p:spPr>
          <a:xfrm>
            <a:off x="1318595" y="2396711"/>
            <a:ext cx="198782" cy="19878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9A64254B-EB97-434A-8FA8-C8ACA35E2324}"/>
              </a:ext>
            </a:extLst>
          </p:cNvPr>
          <p:cNvSpPr/>
          <p:nvPr/>
        </p:nvSpPr>
        <p:spPr>
          <a:xfrm>
            <a:off x="1219204" y="3301517"/>
            <a:ext cx="198782" cy="1987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30CE-7D16-6242-B5DB-2801FCDE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horizon crossing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27ACC-2091-FD4E-A37C-F80B4B67A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2752"/>
                <a:ext cx="5257800" cy="3146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Assumptions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analytical formulas describing the geometry: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Source is in the orbital plane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Satellite is in a circular orbit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Orbited planet is a sphere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27ACC-2091-FD4E-A37C-F80B4B67A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2752"/>
                <a:ext cx="5257800" cy="3146580"/>
              </a:xfrm>
              <a:blipFill>
                <a:blip r:embed="rId3"/>
                <a:stretch>
                  <a:fillRect l="-1928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975399-FF49-BA41-ADA5-046C3F31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99" y="2008516"/>
            <a:ext cx="3990975" cy="2835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A76DA-2A20-4B47-8431-A3F138487219}"/>
              </a:ext>
            </a:extLst>
          </p:cNvPr>
          <p:cNvSpPr txBox="1"/>
          <p:nvPr/>
        </p:nvSpPr>
        <p:spPr>
          <a:xfrm>
            <a:off x="8036243" y="4999332"/>
            <a:ext cx="2968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known in remote sensing as a “limb-looking geometry”</a:t>
            </a:r>
          </a:p>
        </p:txBody>
      </p:sp>
    </p:spTree>
    <p:extLst>
      <p:ext uri="{BB962C8B-B14F-4D97-AF65-F5344CB8AC3E}">
        <p14:creationId xmlns:p14="http://schemas.microsoft.com/office/powerpoint/2010/main" val="33639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426-E4D7-0647-90F1-9C48E181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limb-looking geometry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656577E-7808-8F46-935C-9C14C1EA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30" y="1966701"/>
            <a:ext cx="5064695" cy="3301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8A764-20E0-274D-828D-9BCB402A8ED8}"/>
                  </a:ext>
                </a:extLst>
              </p:cNvPr>
              <p:cNvSpPr txBox="1"/>
              <p:nvPr/>
            </p:nvSpPr>
            <p:spPr>
              <a:xfrm>
                <a:off x="523775" y="2955585"/>
                <a:ext cx="61406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position on the line of sight is described in terms of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Distance along the line of sight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: Radial altitude above the planet’s surface (0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8A764-20E0-274D-828D-9BCB402A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5" y="2955585"/>
                <a:ext cx="6140692" cy="1323439"/>
              </a:xfrm>
              <a:prstGeom prst="rect">
                <a:avLst/>
              </a:prstGeom>
              <a:blipFill>
                <a:blip r:embed="rId3"/>
                <a:stretch>
                  <a:fillRect l="-1033" t="-2857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660E2C-2A92-C747-B96C-8AFB18019E30}"/>
                  </a:ext>
                </a:extLst>
              </p:cNvPr>
              <p:cNvSpPr txBox="1"/>
              <p:nvPr/>
            </p:nvSpPr>
            <p:spPr>
              <a:xfrm>
                <a:off x="523774" y="1720653"/>
                <a:ext cx="363708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Tangent altitude: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𝑜𝑟𝑏𝑖𝑡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660E2C-2A92-C747-B96C-8AFB18019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4" y="1720653"/>
                <a:ext cx="3637086" cy="984885"/>
              </a:xfrm>
              <a:prstGeom prst="rect">
                <a:avLst/>
              </a:prstGeom>
              <a:blipFill>
                <a:blip r:embed="rId4"/>
                <a:stretch>
                  <a:fillRect l="-1742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A09F2D-B1BF-7C41-B4F6-B2556EF96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70" y="4654995"/>
            <a:ext cx="4578313" cy="684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5BA73-80B9-D245-96D0-C3FCB7948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212" y="3416420"/>
            <a:ext cx="862979" cy="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E497-6A72-2642-B3AC-ACBEBF8A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52"/>
            <a:ext cx="10515600" cy="1325563"/>
          </a:xfrm>
        </p:spPr>
        <p:txBody>
          <a:bodyPr/>
          <a:lstStyle/>
          <a:p>
            <a:r>
              <a:rPr lang="en-US" dirty="0"/>
              <a:t>X-ray Absorption in Planetary Atmospheres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50487B-13CE-434D-9D6D-20700221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4" y="1390997"/>
            <a:ext cx="9445487" cy="3822640"/>
          </a:xfrm>
        </p:spPr>
        <p:txBody>
          <a:bodyPr>
            <a:normAutofit/>
          </a:bodyPr>
          <a:lstStyle/>
          <a:p>
            <a:r>
              <a:rPr lang="en-US" dirty="0"/>
              <a:t>The “Radiative Transfer Equation” can be written as</a:t>
            </a:r>
          </a:p>
          <a:p>
            <a:r>
              <a:rPr lang="en-US" dirty="0"/>
              <a:t>The solution is known as “Beer’s Law”:</a:t>
            </a:r>
          </a:p>
          <a:p>
            <a:r>
              <a:rPr lang="en-US" dirty="0"/>
              <a:t>Transmittance along the entire line of sight:</a:t>
            </a:r>
          </a:p>
          <a:p>
            <a:endParaRPr lang="en-US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52C7855-897C-6945-BCC3-AFE6A979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24" y="1182728"/>
            <a:ext cx="1310336" cy="92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F2EDA-8C23-B84A-976A-CB7E8BBD6668}"/>
                  </a:ext>
                </a:extLst>
              </p:cNvPr>
              <p:cNvSpPr txBox="1"/>
              <p:nvPr/>
            </p:nvSpPr>
            <p:spPr>
              <a:xfrm>
                <a:off x="593219" y="3257069"/>
                <a:ext cx="6063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/>
                  <a:t>Non-dimensional optical depth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Photoelectric absorption cross (</a:t>
                </a:r>
                <a:r>
                  <a:rPr lang="en-US" sz="2000" dirty="0" err="1"/>
                  <a:t>Balucinska</a:t>
                </a:r>
                <a:r>
                  <a:rPr lang="en-US" sz="2000" dirty="0"/>
                  <a:t>-Church and McCammon, 1992).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Atmospheric density as a function of altitude.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 Atmospheric scale height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F2EDA-8C23-B84A-976A-CB7E8BBD6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9" y="3257069"/>
                <a:ext cx="6063127" cy="1631216"/>
              </a:xfrm>
              <a:prstGeom prst="rect">
                <a:avLst/>
              </a:prstGeom>
              <a:blipFill>
                <a:blip r:embed="rId5"/>
                <a:stretch>
                  <a:fillRect l="-1044" t="-2326" r="-835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029241-FA1B-8040-B8AB-1425F7B7F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107" y="2474733"/>
            <a:ext cx="1250122" cy="263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361AB8-9380-7F48-AC20-DF3CB52FE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323" y="4146743"/>
            <a:ext cx="1861821" cy="342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115394-0618-6B42-BB79-EE5697633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346" y="3113404"/>
            <a:ext cx="2642014" cy="650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DCC9F7-C904-7F49-A21E-BC532B332500}"/>
              </a:ext>
            </a:extLst>
          </p:cNvPr>
          <p:cNvSpPr txBox="1"/>
          <p:nvPr/>
        </p:nvSpPr>
        <p:spPr>
          <a:xfrm>
            <a:off x="180235" y="60848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“Soft” X-rays (1-10 keV) are solely absorbed by atmospheric constituents. Scattering is negligible.</a:t>
            </a:r>
          </a:p>
        </p:txBody>
      </p:sp>
      <p:sp>
        <p:nvSpPr>
          <p:cNvPr id="14" name="Left-Up Arrow 13">
            <a:extLst>
              <a:ext uri="{FF2B5EF4-FFF2-40B4-BE49-F238E27FC236}">
                <a16:creationId xmlns:a16="http://schemas.microsoft.com/office/drawing/2014/main" id="{2E0C7E07-3E93-7441-833F-A1675619EAEE}"/>
              </a:ext>
            </a:extLst>
          </p:cNvPr>
          <p:cNvSpPr/>
          <p:nvPr/>
        </p:nvSpPr>
        <p:spPr>
          <a:xfrm rot="10800000">
            <a:off x="352513" y="3776408"/>
            <a:ext cx="240705" cy="230840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B83F-7E87-8D4D-9688-41D92DD832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7719" y="1950362"/>
            <a:ext cx="1728629" cy="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FAA-F1E5-9B46-A114-CC44BEF8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04"/>
            <a:ext cx="10515600" cy="1325563"/>
          </a:xfrm>
        </p:spPr>
        <p:txBody>
          <a:bodyPr/>
          <a:lstStyle/>
          <a:p>
            <a:r>
              <a:rPr lang="en-US" dirty="0"/>
              <a:t>Motivation for numerical integration with adaptive step sizes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25E6A46C-9041-C144-95CB-5779553E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886" y="2621953"/>
            <a:ext cx="5084233" cy="38131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2F4D7-8692-1348-8CD7-753DC460A8EF}"/>
              </a:ext>
            </a:extLst>
          </p:cNvPr>
          <p:cNvSpPr txBox="1"/>
          <p:nvPr/>
        </p:nvSpPr>
        <p:spPr>
          <a:xfrm>
            <a:off x="838200" y="1570767"/>
            <a:ext cx="10194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Smallest step sizes are needed near the middle of the telescopic line of 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683E3-A48F-BA4B-8438-99454005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72" y="4334381"/>
            <a:ext cx="729411" cy="19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4F907-30EC-5743-9DA7-E0679297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920" y="4043548"/>
            <a:ext cx="2588762" cy="57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43987-860B-0B4B-89E2-23AB32B27199}"/>
              </a:ext>
            </a:extLst>
          </p:cNvPr>
          <p:cNvSpPr txBox="1"/>
          <p:nvPr/>
        </p:nvSpPr>
        <p:spPr>
          <a:xfrm>
            <a:off x="8638119" y="3491044"/>
            <a:ext cx="256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Optical Depth: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FA435-9F06-E447-818B-9A9EE2BDA8FA}"/>
              </a:ext>
            </a:extLst>
          </p:cNvPr>
          <p:cNvSpPr/>
          <p:nvPr/>
        </p:nvSpPr>
        <p:spPr>
          <a:xfrm>
            <a:off x="3710609" y="3950783"/>
            <a:ext cx="159026" cy="92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B060-E802-4046-8941-457B59F2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 (Simpson’s Rule)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9F3632-3279-A54A-80B8-819C3478F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485" y="1443553"/>
            <a:ext cx="8763030" cy="3236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E4EDC-D36B-7345-9765-1AA7CB04E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67312"/>
                <a:ext cx="9639315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Estimate of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Continually cut the integration domain in halves until desired optical depth tolerance is achieved.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E4EDC-D36B-7345-9765-1AA7CB04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312"/>
                <a:ext cx="9639315" cy="1325563"/>
              </a:xfrm>
              <a:prstGeom prst="rect">
                <a:avLst/>
              </a:prstGeom>
              <a:blipFill>
                <a:blip r:embed="rId4"/>
                <a:stretch>
                  <a:fillRect l="-1184" t="-1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14D306-DE80-F549-8BAB-059295F0D310}"/>
              </a:ext>
            </a:extLst>
          </p:cNvPr>
          <p:cNvSpPr txBox="1"/>
          <p:nvPr/>
        </p:nvSpPr>
        <p:spPr>
          <a:xfrm>
            <a:off x="7536608" y="4465527"/>
            <a:ext cx="294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Chapra</a:t>
            </a:r>
            <a:r>
              <a:rPr lang="en-US" dirty="0"/>
              <a:t> and </a:t>
            </a:r>
            <a:r>
              <a:rPr lang="en-US" dirty="0" err="1"/>
              <a:t>Canale</a:t>
            </a:r>
            <a:r>
              <a:rPr lang="en-US" dirty="0"/>
              <a:t>, 2013 [8]</a:t>
            </a:r>
          </a:p>
        </p:txBody>
      </p:sp>
    </p:spTree>
    <p:extLst>
      <p:ext uri="{BB962C8B-B14F-4D97-AF65-F5344CB8AC3E}">
        <p14:creationId xmlns:p14="http://schemas.microsoft.com/office/powerpoint/2010/main" val="214620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AC96-7D02-C240-9778-F6A73A8C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58"/>
            <a:ext cx="7254252" cy="1325563"/>
          </a:xfrm>
        </p:spPr>
        <p:txBody>
          <a:bodyPr/>
          <a:lstStyle/>
          <a:p>
            <a:r>
              <a:rPr lang="en-US" dirty="0"/>
              <a:t>Results of Adaptive Quadrature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1BB35-5B54-ED40-AEAB-D799556FB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95206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∼17 </m:t>
                    </m:r>
                  </m:oMath>
                </a14:m>
                <a:r>
                  <a:rPr lang="en-US" dirty="0"/>
                  <a:t>km is the smallest step size necessary for an optical depth accuracy of 1e-7 </a:t>
                </a:r>
              </a:p>
              <a:p>
                <a:r>
                  <a:rPr lang="en-US" dirty="0"/>
                  <a:t>Not very fast in Python, but provides insight into a numerical integration scheme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1BB35-5B54-ED40-AEAB-D799556FB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95206"/>
                <a:ext cx="5257800" cy="4351338"/>
              </a:xfrm>
              <a:blipFill>
                <a:blip r:embed="rId3"/>
                <a:stretch>
                  <a:fillRect l="-1923" t="-2326" r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9AAAC29-E586-634D-91E8-A47FBC17F0C2}"/>
              </a:ext>
            </a:extLst>
          </p:cNvPr>
          <p:cNvSpPr txBox="1"/>
          <p:nvPr/>
        </p:nvSpPr>
        <p:spPr>
          <a:xfrm>
            <a:off x="838200" y="584654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“standard LEO” used in this paper is a circular low-Earth orbit with an altitude of 420 km.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D6DB9D0-A331-0B42-981A-ED4C02A4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584" y="3768615"/>
            <a:ext cx="3758887" cy="281916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81C629D-FAB8-3B42-BD85-58CB36ECB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52" y="949449"/>
            <a:ext cx="3758888" cy="28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49A9-70EE-E347-BA49-4C815C73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dirty="0"/>
              <a:t>Atmospheric Science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AF73C-E395-A547-8C57-C9D2B1294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477" y="1326776"/>
                <a:ext cx="10626323" cy="11677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determine an atmospheric parameter from horizon crossing data?</a:t>
                </a:r>
              </a:p>
              <a:p>
                <a:pPr lvl="1"/>
                <a:r>
                  <a:rPr lang="en-US" b="0" dirty="0"/>
                  <a:t>Data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are detected at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AF73C-E395-A547-8C57-C9D2B1294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477" y="1326776"/>
                <a:ext cx="10626323" cy="1167764"/>
              </a:xfrm>
              <a:blipFill>
                <a:blip r:embed="rId2"/>
                <a:stretch>
                  <a:fillRect l="-1193" t="-11828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BFBF8BC-2313-AF44-A8FE-EB4802B4BF70}"/>
              </a:ext>
            </a:extLst>
          </p:cNvPr>
          <p:cNvGrpSpPr/>
          <p:nvPr/>
        </p:nvGrpSpPr>
        <p:grpSpPr>
          <a:xfrm>
            <a:off x="3748967" y="2652339"/>
            <a:ext cx="4694066" cy="3795387"/>
            <a:chOff x="2603344" y="2705558"/>
            <a:chExt cx="4694066" cy="3795387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9637759-95D7-1841-9E40-1D422DF5B8EB}"/>
                </a:ext>
              </a:extLst>
            </p:cNvPr>
            <p:cNvSpPr/>
            <p:nvPr/>
          </p:nvSpPr>
          <p:spPr>
            <a:xfrm rot="5400000">
              <a:off x="4570075" y="4103507"/>
              <a:ext cx="437585" cy="3230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C1E99DB-16B2-6B43-A466-6D455BEDB201}"/>
                </a:ext>
              </a:extLst>
            </p:cNvPr>
            <p:cNvSpPr/>
            <p:nvPr/>
          </p:nvSpPr>
          <p:spPr>
            <a:xfrm>
              <a:off x="2603344" y="4738770"/>
              <a:ext cx="4694066" cy="93200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6CF598-41D2-AC47-B1F9-FDF02103591F}"/>
                    </a:ext>
                  </a:extLst>
                </p:cNvPr>
                <p:cNvSpPr txBox="1"/>
                <p:nvPr/>
              </p:nvSpPr>
              <p:spPr>
                <a:xfrm>
                  <a:off x="2852562" y="5793059"/>
                  <a:ext cx="41956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Equation is linear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, and nonlinear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6CF598-41D2-AC47-B1F9-FDF021035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562" y="5793059"/>
                  <a:ext cx="4195628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1506"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54A4F1-A00D-B141-A98A-D2D50F31E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005" y="2705558"/>
              <a:ext cx="3044522" cy="3928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439B99-CD4F-214A-9F80-E93CE7D48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5005" y="3329574"/>
              <a:ext cx="3044522" cy="6264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9AAB5E-8AFC-234E-91A3-7FF03BD33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6984" y="5040043"/>
              <a:ext cx="3926785" cy="329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73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794</Words>
  <Application>Microsoft Macintosh PowerPoint</Application>
  <PresentationFormat>Widescreen</PresentationFormat>
  <Paragraphs>78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Simplified Model of an X-ray Horizon Crossing</vt:lpstr>
      <vt:lpstr>Horizon Crossing Geometry</vt:lpstr>
      <vt:lpstr>Simplified horizon crossing geometry</vt:lpstr>
      <vt:lpstr>Simplified limb-looking geometry</vt:lpstr>
      <vt:lpstr>X-ray Absorption in Planetary Atmospheres </vt:lpstr>
      <vt:lpstr>Motivation for numerical integration with adaptive step sizes</vt:lpstr>
      <vt:lpstr>Adaptive Quadrature (Simpson’s Rule)</vt:lpstr>
      <vt:lpstr>Results of Adaptive Quadrature</vt:lpstr>
      <vt:lpstr>Atmospheric Science Problem</vt:lpstr>
      <vt:lpstr>Nonlinear Equation Solving:</vt:lpstr>
      <vt:lpstr>Conclusion</vt:lpstr>
      <vt:lpstr>Thank You</vt:lpstr>
      <vt:lpstr>References</vt:lpstr>
      <vt:lpstr>Beer’s Law in Earth’s Atmosphere</vt:lpstr>
      <vt:lpstr>Transmittance vs time for different scale heights</vt:lpstr>
      <vt:lpstr>Dimensionless Parameters</vt:lpstr>
      <vt:lpstr>Percent Contribution to optical depth</vt:lpstr>
      <vt:lpstr>Adaptive Quadrature</vt:lpstr>
      <vt:lpstr>Planet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Horizon Crossing Model</dc:title>
  <dc:creator>Ruhl, Nathaniel</dc:creator>
  <cp:lastModifiedBy>Ruhl, Nathaniel</cp:lastModifiedBy>
  <cp:revision>24</cp:revision>
  <dcterms:created xsi:type="dcterms:W3CDTF">2022-04-17T01:10:55Z</dcterms:created>
  <dcterms:modified xsi:type="dcterms:W3CDTF">2022-04-27T18:37:20Z</dcterms:modified>
</cp:coreProperties>
</file>