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D81D-7E0E-4A06-BB78-24A3F3A5D490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D5F-0DBF-409E-BBE3-2A601D20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39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D81D-7E0E-4A06-BB78-24A3F3A5D490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D5F-0DBF-409E-BBE3-2A601D20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5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D81D-7E0E-4A06-BB78-24A3F3A5D490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D5F-0DBF-409E-BBE3-2A601D20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04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D81D-7E0E-4A06-BB78-24A3F3A5D490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D5F-0DBF-409E-BBE3-2A601D20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357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D81D-7E0E-4A06-BB78-24A3F3A5D490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D5F-0DBF-409E-BBE3-2A601D20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384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D81D-7E0E-4A06-BB78-24A3F3A5D490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D5F-0DBF-409E-BBE3-2A601D20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069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D81D-7E0E-4A06-BB78-24A3F3A5D490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D5F-0DBF-409E-BBE3-2A601D20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5153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D81D-7E0E-4A06-BB78-24A3F3A5D490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D5F-0DBF-409E-BBE3-2A601D20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115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D81D-7E0E-4A06-BB78-24A3F3A5D490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D5F-0DBF-409E-BBE3-2A601D20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62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D81D-7E0E-4A06-BB78-24A3F3A5D490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D5F-0DBF-409E-BBE3-2A601D20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01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9D81D-7E0E-4A06-BB78-24A3F3A5D490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1CD5F-0DBF-409E-BBE3-2A601D20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038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9D81D-7E0E-4A06-BB78-24A3F3A5D490}" type="datetimeFigureOut">
              <a:rPr lang="en-GB" smtClean="0"/>
              <a:t>04/04/2024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1CD5F-0DBF-409E-BBE3-2A601D20B9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908F4-602B-C4DD-8C6F-C0F9404CC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FAF9F-0C31-CF3C-E0C6-CD875BAF3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67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D56B-CF9F-D98E-59F4-F1E2C522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30A9-3F51-981F-6F33-EC420B902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kind of model would you use for the following settings? (</a:t>
            </a:r>
            <a:r>
              <a:rPr lang="en-US" dirty="0" err="1"/>
              <a:t>Lagrangian</a:t>
            </a:r>
            <a:r>
              <a:rPr lang="en-US" dirty="0"/>
              <a:t>/Eulerian)</a:t>
            </a:r>
          </a:p>
          <a:p>
            <a:endParaRPr lang="en-US" dirty="0"/>
          </a:p>
          <a:p>
            <a:r>
              <a:rPr lang="en-US" dirty="0"/>
              <a:t>SARS spread within Istanbul</a:t>
            </a:r>
          </a:p>
          <a:p>
            <a:r>
              <a:rPr lang="en-US" dirty="0"/>
              <a:t>Spread of artemisinin—resistant malaria from Asia to Africa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851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CDE9-4939-2AE1-A503-D1DE39C0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5981-45CC-0B43-A9C9-F439AFC0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/>
          <a:lstStyle/>
          <a:p>
            <a:r>
              <a:rPr lang="en-US" dirty="0"/>
              <a:t>What is the degree of node 5?</a:t>
            </a:r>
          </a:p>
          <a:p>
            <a:r>
              <a:rPr lang="en-US" dirty="0"/>
              <a:t>Which of these nodes would have the highest closeness centrality?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ADD21C-A0C6-7297-5D37-4A82E5220F97}"/>
              </a:ext>
            </a:extLst>
          </p:cNvPr>
          <p:cNvSpPr/>
          <p:nvPr/>
        </p:nvSpPr>
        <p:spPr>
          <a:xfrm>
            <a:off x="7199586" y="1690688"/>
            <a:ext cx="504497" cy="558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E7F014-BE1F-4CEB-C04E-92379DD22D95}"/>
              </a:ext>
            </a:extLst>
          </p:cNvPr>
          <p:cNvSpPr/>
          <p:nvPr/>
        </p:nvSpPr>
        <p:spPr>
          <a:xfrm>
            <a:off x="8445062" y="1690688"/>
            <a:ext cx="504497" cy="558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BEACBB-1592-C5CE-7F8F-6C3115880274}"/>
              </a:ext>
            </a:extLst>
          </p:cNvPr>
          <p:cNvSpPr/>
          <p:nvPr/>
        </p:nvSpPr>
        <p:spPr>
          <a:xfrm>
            <a:off x="7993117" y="4039751"/>
            <a:ext cx="504497" cy="558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DA31CC-19D0-0040-338F-4F5794640969}"/>
              </a:ext>
            </a:extLst>
          </p:cNvPr>
          <p:cNvSpPr/>
          <p:nvPr/>
        </p:nvSpPr>
        <p:spPr>
          <a:xfrm>
            <a:off x="10284372" y="2673405"/>
            <a:ext cx="504497" cy="558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521277-4942-2088-F31F-A72CD1BD94FC}"/>
              </a:ext>
            </a:extLst>
          </p:cNvPr>
          <p:cNvSpPr/>
          <p:nvPr/>
        </p:nvSpPr>
        <p:spPr>
          <a:xfrm>
            <a:off x="6642537" y="4064356"/>
            <a:ext cx="504497" cy="558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52E2A3-10D7-ED0D-1815-585892BA32DB}"/>
              </a:ext>
            </a:extLst>
          </p:cNvPr>
          <p:cNvSpPr/>
          <p:nvPr/>
        </p:nvSpPr>
        <p:spPr>
          <a:xfrm>
            <a:off x="9385739" y="3722031"/>
            <a:ext cx="504497" cy="558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85155D-F7B4-1675-7BB1-8B2F3ED294FE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6894786" y="2249214"/>
            <a:ext cx="557049" cy="18151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9C8779-2C71-6550-7989-2E8F6649180A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704083" y="1969951"/>
            <a:ext cx="7409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EE640-34B6-E2A5-A5D4-6801A1D99066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7630201" y="2167420"/>
            <a:ext cx="615165" cy="18723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EE1A7F-6E6F-71A5-77C7-CDA716CBDB63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H="1">
            <a:off x="8497614" y="4001294"/>
            <a:ext cx="888125" cy="3177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3D06EC-E9AE-B63B-5698-186593B5949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8949559" y="1969951"/>
            <a:ext cx="1334813" cy="982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9DB0FB-4CC7-576B-D85F-487F25F37252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7630201" y="2167420"/>
            <a:ext cx="1829420" cy="16364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09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A048-EC9C-5EFE-06AD-C6E4909F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974DA-188B-9372-B8D2-686055EA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wanted to model the spread of an emerging disease across countries, over the course of months and years, which of the following datasets might be most appropriate?</a:t>
            </a:r>
          </a:p>
          <a:p>
            <a:pPr lvl="1"/>
            <a:r>
              <a:rPr lang="en-US" dirty="0"/>
              <a:t>GPS tracker data</a:t>
            </a:r>
          </a:p>
          <a:p>
            <a:pPr lvl="1"/>
            <a:r>
              <a:rPr lang="en-US" dirty="0"/>
              <a:t>Call detail records</a:t>
            </a:r>
          </a:p>
          <a:p>
            <a:pPr lvl="1"/>
            <a:r>
              <a:rPr lang="en-US" dirty="0"/>
              <a:t>Census data</a:t>
            </a:r>
          </a:p>
        </p:txBody>
      </p:sp>
    </p:spTree>
    <p:extLst>
      <p:ext uri="{BB962C8B-B14F-4D97-AF65-F5344CB8AC3E}">
        <p14:creationId xmlns:p14="http://schemas.microsoft.com/office/powerpoint/2010/main" val="4194324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B019-BA28-16D8-CE92-63B6802D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4D05-5671-2D9B-3A22-B84E808C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model formulation would this transmission term best fit within?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Lagrangian</a:t>
            </a:r>
            <a:endParaRPr lang="en-US" dirty="0"/>
          </a:p>
          <a:p>
            <a:r>
              <a:rPr lang="en-US" dirty="0"/>
              <a:t>Eulerian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74F257-226E-47A2-67B1-46597A057846}"/>
                  </a:ext>
                </a:extLst>
              </p:cNvPr>
              <p:cNvSpPr txBox="1"/>
              <p:nvPr/>
            </p:nvSpPr>
            <p:spPr>
              <a:xfrm>
                <a:off x="2753711" y="2556057"/>
                <a:ext cx="6096000" cy="97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(.5∗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5∗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74F257-226E-47A2-67B1-46597A057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711" y="2556057"/>
                <a:ext cx="6096000" cy="972254"/>
              </a:xfrm>
              <a:prstGeom prst="rect">
                <a:avLst/>
              </a:prstGeom>
              <a:blipFill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74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D56B-CF9F-D98E-59F4-F1E2C5220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30A9-3F51-981F-6F33-EC420B90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566" y="1804604"/>
            <a:ext cx="10515600" cy="4351338"/>
          </a:xfrm>
        </p:spPr>
        <p:txBody>
          <a:bodyPr/>
          <a:lstStyle/>
          <a:p>
            <a:r>
              <a:rPr lang="en-US" dirty="0"/>
              <a:t>What kind of model would you use for the following settings? (</a:t>
            </a:r>
            <a:r>
              <a:rPr lang="en-US" dirty="0" err="1"/>
              <a:t>Lagrangian</a:t>
            </a:r>
            <a:r>
              <a:rPr lang="en-US" dirty="0"/>
              <a:t>/Eulerian)</a:t>
            </a:r>
          </a:p>
          <a:p>
            <a:endParaRPr lang="en-US" dirty="0"/>
          </a:p>
          <a:p>
            <a:r>
              <a:rPr lang="en-US" dirty="0"/>
              <a:t>SARS spread within Istanbul</a:t>
            </a:r>
          </a:p>
          <a:p>
            <a:pPr lvl="1"/>
            <a:r>
              <a:rPr lang="en-US" dirty="0" err="1"/>
              <a:t>Lagrangian</a:t>
            </a:r>
            <a:r>
              <a:rPr lang="en-US" dirty="0"/>
              <a:t>; short term mobility across short distances</a:t>
            </a:r>
          </a:p>
          <a:p>
            <a:r>
              <a:rPr lang="en-US" dirty="0"/>
              <a:t>Spread of artemisinin—resistant malaria from Asia to Africa</a:t>
            </a:r>
          </a:p>
          <a:p>
            <a:pPr lvl="1"/>
            <a:r>
              <a:rPr lang="en-US" dirty="0"/>
              <a:t>Eulerian: Long distance mobility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71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CDE9-4939-2AE1-A503-D1DE39C0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5981-45CC-0B43-A9C9-F439AFC07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/>
          <a:lstStyle/>
          <a:p>
            <a:r>
              <a:rPr lang="en-US" dirty="0"/>
              <a:t>What is the degree of node 5?</a:t>
            </a:r>
          </a:p>
          <a:p>
            <a:pPr lvl="1"/>
            <a:r>
              <a:rPr lang="en-US" dirty="0"/>
              <a:t>2</a:t>
            </a:r>
          </a:p>
          <a:p>
            <a:r>
              <a:rPr lang="en-US" dirty="0"/>
              <a:t>Which of these nodes would have the highest closeness centrality?</a:t>
            </a:r>
          </a:p>
          <a:p>
            <a:pPr lvl="1"/>
            <a:r>
              <a:rPr lang="en-US" dirty="0"/>
              <a:t>1: it is the ”closest” to the largest number of nodes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1ADD21C-A0C6-7297-5D37-4A82E5220F97}"/>
              </a:ext>
            </a:extLst>
          </p:cNvPr>
          <p:cNvSpPr/>
          <p:nvPr/>
        </p:nvSpPr>
        <p:spPr>
          <a:xfrm>
            <a:off x="7199586" y="1690688"/>
            <a:ext cx="504497" cy="558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E7F014-BE1F-4CEB-C04E-92379DD22D95}"/>
              </a:ext>
            </a:extLst>
          </p:cNvPr>
          <p:cNvSpPr/>
          <p:nvPr/>
        </p:nvSpPr>
        <p:spPr>
          <a:xfrm>
            <a:off x="8445062" y="1690688"/>
            <a:ext cx="504497" cy="558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BEACBB-1592-C5CE-7F8F-6C3115880274}"/>
              </a:ext>
            </a:extLst>
          </p:cNvPr>
          <p:cNvSpPr/>
          <p:nvPr/>
        </p:nvSpPr>
        <p:spPr>
          <a:xfrm>
            <a:off x="7993117" y="4039751"/>
            <a:ext cx="504497" cy="558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DA31CC-19D0-0040-338F-4F5794640969}"/>
              </a:ext>
            </a:extLst>
          </p:cNvPr>
          <p:cNvSpPr/>
          <p:nvPr/>
        </p:nvSpPr>
        <p:spPr>
          <a:xfrm>
            <a:off x="10284372" y="2673405"/>
            <a:ext cx="504497" cy="558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A521277-4942-2088-F31F-A72CD1BD94FC}"/>
              </a:ext>
            </a:extLst>
          </p:cNvPr>
          <p:cNvSpPr/>
          <p:nvPr/>
        </p:nvSpPr>
        <p:spPr>
          <a:xfrm>
            <a:off x="6642537" y="4064356"/>
            <a:ext cx="504497" cy="558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52E2A3-10D7-ED0D-1815-585892BA32DB}"/>
              </a:ext>
            </a:extLst>
          </p:cNvPr>
          <p:cNvSpPr/>
          <p:nvPr/>
        </p:nvSpPr>
        <p:spPr>
          <a:xfrm>
            <a:off x="9385739" y="3722031"/>
            <a:ext cx="504497" cy="558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85155D-F7B4-1675-7BB1-8B2F3ED294FE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6894786" y="2249214"/>
            <a:ext cx="557049" cy="181514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9C8779-2C71-6550-7989-2E8F6649180A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7704083" y="1969951"/>
            <a:ext cx="740979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9EE640-34B6-E2A5-A5D4-6801A1D99066}"/>
              </a:ext>
            </a:extLst>
          </p:cNvPr>
          <p:cNvCxnSpPr>
            <a:cxnSpLocks/>
            <a:stCxn id="4" idx="5"/>
            <a:endCxn id="6" idx="0"/>
          </p:cNvCxnSpPr>
          <p:nvPr/>
        </p:nvCxnSpPr>
        <p:spPr>
          <a:xfrm>
            <a:off x="7630201" y="2167420"/>
            <a:ext cx="615165" cy="187233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EE1A7F-6E6F-71A5-77C7-CDA716CBDB63}"/>
              </a:ext>
            </a:extLst>
          </p:cNvPr>
          <p:cNvCxnSpPr>
            <a:cxnSpLocks/>
            <a:stCxn id="9" idx="2"/>
            <a:endCxn id="6" idx="6"/>
          </p:cNvCxnSpPr>
          <p:nvPr/>
        </p:nvCxnSpPr>
        <p:spPr>
          <a:xfrm flipH="1">
            <a:off x="8497614" y="4001294"/>
            <a:ext cx="888125" cy="31772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3D06EC-E9AE-B63B-5698-186593B59497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8949559" y="1969951"/>
            <a:ext cx="1334813" cy="9827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9DB0FB-4CC7-576B-D85F-487F25F37252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7630201" y="2167420"/>
            <a:ext cx="1829420" cy="163640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851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4A048-EC9C-5EFE-06AD-C6E4909F3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974DA-188B-9372-B8D2-686055EA7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wanted to model the spread of an emerging disease across countries, over the course of months and years, which of the following datasets might be most appropriate?</a:t>
            </a:r>
          </a:p>
          <a:p>
            <a:pPr lvl="1"/>
            <a:r>
              <a:rPr lang="en-US" dirty="0"/>
              <a:t>Census data; only dataset that includes cross-country movement over years</a:t>
            </a:r>
          </a:p>
        </p:txBody>
      </p:sp>
    </p:spTree>
    <p:extLst>
      <p:ext uri="{BB962C8B-B14F-4D97-AF65-F5344CB8AC3E}">
        <p14:creationId xmlns:p14="http://schemas.microsoft.com/office/powerpoint/2010/main" val="2087549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B019-BA28-16D8-CE92-63B6802D0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4D05-5671-2D9B-3A22-B84E808CA0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model formulation would this transmission term best fit within?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Lagrangian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74F257-226E-47A2-67B1-46597A057846}"/>
                  </a:ext>
                </a:extLst>
              </p:cNvPr>
              <p:cNvSpPr txBox="1"/>
              <p:nvPr/>
            </p:nvSpPr>
            <p:spPr>
              <a:xfrm>
                <a:off x="2753711" y="2556057"/>
                <a:ext cx="6096000" cy="97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(.5∗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5∗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+.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5∗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74F257-226E-47A2-67B1-46597A057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711" y="2556057"/>
                <a:ext cx="6096000" cy="972254"/>
              </a:xfrm>
              <a:prstGeom prst="rect">
                <a:avLst/>
              </a:prstGeom>
              <a:blipFill>
                <a:blip r:embed="rId2"/>
                <a:stretch>
                  <a:fillRect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802202"/>
      </p:ext>
    </p:extLst>
  </p:cSld>
  <p:clrMapOvr>
    <a:masterClrMapping/>
  </p:clrMapOvr>
</p:sld>
</file>

<file path=ppt/theme/theme1.xml><?xml version="1.0" encoding="utf-8"?>
<a:theme xmlns:a="http://schemas.openxmlformats.org/drawingml/2006/main" name="Lectur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theme" id="{AB72DDDC-9FD6-F841-AAB6-D56E0A0EFB1B}" vid="{A1E75BA0-D33C-4041-A9DC-DA74400011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theme</Template>
  <TotalTime>13</TotalTime>
  <Words>292</Words>
  <Application>Microsoft Macintosh PowerPoint</Application>
  <PresentationFormat>Widescreen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Franklin Gothic Book</vt:lpstr>
      <vt:lpstr>Franklin Gothic Medium</vt:lpstr>
      <vt:lpstr>Lecture theme</vt:lpstr>
      <vt:lpstr>Quiz Review</vt:lpstr>
      <vt:lpstr>Q1</vt:lpstr>
      <vt:lpstr>Q2</vt:lpstr>
      <vt:lpstr>Q3</vt:lpstr>
      <vt:lpstr>Q4</vt:lpstr>
      <vt:lpstr>Q1</vt:lpstr>
      <vt:lpstr>Q2</vt:lpstr>
      <vt:lpstr>Q3</vt:lpstr>
      <vt:lpstr>Q4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Review</dc:title>
  <dc:creator>Ruktanonchai, Nick</dc:creator>
  <cp:lastModifiedBy>Ruktanonchai, Nick</cp:lastModifiedBy>
  <cp:revision>2</cp:revision>
  <dcterms:created xsi:type="dcterms:W3CDTF">2024-04-04T15:54:08Z</dcterms:created>
  <dcterms:modified xsi:type="dcterms:W3CDTF">2024-04-04T17:33:09Z</dcterms:modified>
</cp:coreProperties>
</file>