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3" r:id="rId8"/>
    <p:sldId id="264" r:id="rId9"/>
    <p:sldId id="265" r:id="rId10"/>
    <p:sldId id="266" r:id="rId11"/>
    <p:sldId id="262"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FFFFFF"/>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2"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A56A6B-2AC7-4D5B-AB58-CF5735522E1F}"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7F599-C1AE-4CA0-848F-3075BD046C86}" type="slidenum">
              <a:rPr lang="en-US" smtClean="0"/>
              <a:t>‹#›</a:t>
            </a:fld>
            <a:endParaRPr lang="en-US"/>
          </a:p>
        </p:txBody>
      </p:sp>
    </p:spTree>
    <p:extLst>
      <p:ext uri="{BB962C8B-B14F-4D97-AF65-F5344CB8AC3E}">
        <p14:creationId xmlns:p14="http://schemas.microsoft.com/office/powerpoint/2010/main" val="4034401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A56A6B-2AC7-4D5B-AB58-CF5735522E1F}"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7F599-C1AE-4CA0-848F-3075BD046C86}" type="slidenum">
              <a:rPr lang="en-US" smtClean="0"/>
              <a:t>‹#›</a:t>
            </a:fld>
            <a:endParaRPr lang="en-US"/>
          </a:p>
        </p:txBody>
      </p:sp>
    </p:spTree>
    <p:extLst>
      <p:ext uri="{BB962C8B-B14F-4D97-AF65-F5344CB8AC3E}">
        <p14:creationId xmlns:p14="http://schemas.microsoft.com/office/powerpoint/2010/main" val="3374529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A56A6B-2AC7-4D5B-AB58-CF5735522E1F}"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7F599-C1AE-4CA0-848F-3075BD046C8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50881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A56A6B-2AC7-4D5B-AB58-CF5735522E1F}"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7F599-C1AE-4CA0-848F-3075BD046C86}" type="slidenum">
              <a:rPr lang="en-US" smtClean="0"/>
              <a:t>‹#›</a:t>
            </a:fld>
            <a:endParaRPr lang="en-US"/>
          </a:p>
        </p:txBody>
      </p:sp>
    </p:spTree>
    <p:extLst>
      <p:ext uri="{BB962C8B-B14F-4D97-AF65-F5344CB8AC3E}">
        <p14:creationId xmlns:p14="http://schemas.microsoft.com/office/powerpoint/2010/main" val="2796787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A56A6B-2AC7-4D5B-AB58-CF5735522E1F}"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7F599-C1AE-4CA0-848F-3075BD046C8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985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A56A6B-2AC7-4D5B-AB58-CF5735522E1F}"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7F599-C1AE-4CA0-848F-3075BD046C86}" type="slidenum">
              <a:rPr lang="en-US" smtClean="0"/>
              <a:t>‹#›</a:t>
            </a:fld>
            <a:endParaRPr lang="en-US"/>
          </a:p>
        </p:txBody>
      </p:sp>
    </p:spTree>
    <p:extLst>
      <p:ext uri="{BB962C8B-B14F-4D97-AF65-F5344CB8AC3E}">
        <p14:creationId xmlns:p14="http://schemas.microsoft.com/office/powerpoint/2010/main" val="1883042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A56A6B-2AC7-4D5B-AB58-CF5735522E1F}"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7F599-C1AE-4CA0-848F-3075BD046C86}" type="slidenum">
              <a:rPr lang="en-US" smtClean="0"/>
              <a:t>‹#›</a:t>
            </a:fld>
            <a:endParaRPr lang="en-US"/>
          </a:p>
        </p:txBody>
      </p:sp>
    </p:spTree>
    <p:extLst>
      <p:ext uri="{BB962C8B-B14F-4D97-AF65-F5344CB8AC3E}">
        <p14:creationId xmlns:p14="http://schemas.microsoft.com/office/powerpoint/2010/main" val="3645627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A56A6B-2AC7-4D5B-AB58-CF5735522E1F}"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7F599-C1AE-4CA0-848F-3075BD046C86}" type="slidenum">
              <a:rPr lang="en-US" smtClean="0"/>
              <a:t>‹#›</a:t>
            </a:fld>
            <a:endParaRPr lang="en-US"/>
          </a:p>
        </p:txBody>
      </p:sp>
    </p:spTree>
    <p:extLst>
      <p:ext uri="{BB962C8B-B14F-4D97-AF65-F5344CB8AC3E}">
        <p14:creationId xmlns:p14="http://schemas.microsoft.com/office/powerpoint/2010/main" val="1835280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A56A6B-2AC7-4D5B-AB58-CF5735522E1F}"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7F599-C1AE-4CA0-848F-3075BD046C86}" type="slidenum">
              <a:rPr lang="en-US" smtClean="0"/>
              <a:t>‹#›</a:t>
            </a:fld>
            <a:endParaRPr lang="en-US"/>
          </a:p>
        </p:txBody>
      </p:sp>
    </p:spTree>
    <p:extLst>
      <p:ext uri="{BB962C8B-B14F-4D97-AF65-F5344CB8AC3E}">
        <p14:creationId xmlns:p14="http://schemas.microsoft.com/office/powerpoint/2010/main" val="366004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A56A6B-2AC7-4D5B-AB58-CF5735522E1F}"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7F599-C1AE-4CA0-848F-3075BD046C86}" type="slidenum">
              <a:rPr lang="en-US" smtClean="0"/>
              <a:t>‹#›</a:t>
            </a:fld>
            <a:endParaRPr lang="en-US"/>
          </a:p>
        </p:txBody>
      </p:sp>
    </p:spTree>
    <p:extLst>
      <p:ext uri="{BB962C8B-B14F-4D97-AF65-F5344CB8AC3E}">
        <p14:creationId xmlns:p14="http://schemas.microsoft.com/office/powerpoint/2010/main" val="839904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A56A6B-2AC7-4D5B-AB58-CF5735522E1F}"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7F599-C1AE-4CA0-848F-3075BD046C86}" type="slidenum">
              <a:rPr lang="en-US" smtClean="0"/>
              <a:t>‹#›</a:t>
            </a:fld>
            <a:endParaRPr lang="en-US"/>
          </a:p>
        </p:txBody>
      </p:sp>
    </p:spTree>
    <p:extLst>
      <p:ext uri="{BB962C8B-B14F-4D97-AF65-F5344CB8AC3E}">
        <p14:creationId xmlns:p14="http://schemas.microsoft.com/office/powerpoint/2010/main" val="411933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A56A6B-2AC7-4D5B-AB58-CF5735522E1F}" type="datetimeFigureOut">
              <a:rPr lang="en-US" smtClean="0"/>
              <a:t>4/24/2020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7F599-C1AE-4CA0-848F-3075BD046C86}" type="slidenum">
              <a:rPr lang="en-US" smtClean="0"/>
              <a:t>‹#›</a:t>
            </a:fld>
            <a:endParaRPr lang="en-US"/>
          </a:p>
        </p:txBody>
      </p:sp>
    </p:spTree>
    <p:extLst>
      <p:ext uri="{BB962C8B-B14F-4D97-AF65-F5344CB8AC3E}">
        <p14:creationId xmlns:p14="http://schemas.microsoft.com/office/powerpoint/2010/main" val="359368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A56A6B-2AC7-4D5B-AB58-CF5735522E1F}" type="datetimeFigureOut">
              <a:rPr lang="en-US" smtClean="0"/>
              <a:t>4/24/2020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7F599-C1AE-4CA0-848F-3075BD046C86}" type="slidenum">
              <a:rPr lang="en-US" smtClean="0"/>
              <a:t>‹#›</a:t>
            </a:fld>
            <a:endParaRPr lang="en-US"/>
          </a:p>
        </p:txBody>
      </p:sp>
    </p:spTree>
    <p:extLst>
      <p:ext uri="{BB962C8B-B14F-4D97-AF65-F5344CB8AC3E}">
        <p14:creationId xmlns:p14="http://schemas.microsoft.com/office/powerpoint/2010/main" val="708460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56A6B-2AC7-4D5B-AB58-CF5735522E1F}" type="datetimeFigureOut">
              <a:rPr lang="en-US" smtClean="0"/>
              <a:t>4/24/2020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7F599-C1AE-4CA0-848F-3075BD046C86}" type="slidenum">
              <a:rPr lang="en-US" smtClean="0"/>
              <a:t>‹#›</a:t>
            </a:fld>
            <a:endParaRPr lang="en-US"/>
          </a:p>
        </p:txBody>
      </p:sp>
    </p:spTree>
    <p:extLst>
      <p:ext uri="{BB962C8B-B14F-4D97-AF65-F5344CB8AC3E}">
        <p14:creationId xmlns:p14="http://schemas.microsoft.com/office/powerpoint/2010/main" val="36209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A56A6B-2AC7-4D5B-AB58-CF5735522E1F}"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7F599-C1AE-4CA0-848F-3075BD046C86}" type="slidenum">
              <a:rPr lang="en-US" smtClean="0"/>
              <a:t>‹#›</a:t>
            </a:fld>
            <a:endParaRPr lang="en-US"/>
          </a:p>
        </p:txBody>
      </p:sp>
    </p:spTree>
    <p:extLst>
      <p:ext uri="{BB962C8B-B14F-4D97-AF65-F5344CB8AC3E}">
        <p14:creationId xmlns:p14="http://schemas.microsoft.com/office/powerpoint/2010/main" val="2180659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A56A6B-2AC7-4D5B-AB58-CF5735522E1F}"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7F599-C1AE-4CA0-848F-3075BD046C86}" type="slidenum">
              <a:rPr lang="en-US" smtClean="0"/>
              <a:t>‹#›</a:t>
            </a:fld>
            <a:endParaRPr lang="en-US"/>
          </a:p>
        </p:txBody>
      </p:sp>
    </p:spTree>
    <p:extLst>
      <p:ext uri="{BB962C8B-B14F-4D97-AF65-F5344CB8AC3E}">
        <p14:creationId xmlns:p14="http://schemas.microsoft.com/office/powerpoint/2010/main" val="326259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A56A6B-2AC7-4D5B-AB58-CF5735522E1F}" type="datetimeFigureOut">
              <a:rPr lang="en-US" smtClean="0"/>
              <a:t>4/24/2020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7F599-C1AE-4CA0-848F-3075BD046C86}" type="slidenum">
              <a:rPr lang="en-US" smtClean="0"/>
              <a:t>‹#›</a:t>
            </a:fld>
            <a:endParaRPr lang="en-US"/>
          </a:p>
        </p:txBody>
      </p:sp>
    </p:spTree>
    <p:extLst>
      <p:ext uri="{BB962C8B-B14F-4D97-AF65-F5344CB8AC3E}">
        <p14:creationId xmlns:p14="http://schemas.microsoft.com/office/powerpoint/2010/main" val="1375702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reisanar/datasets.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A60D-67F2-4757-AEE7-6154EF9F27FE}"/>
              </a:ext>
            </a:extLst>
          </p:cNvPr>
          <p:cNvSpPr>
            <a:spLocks noGrp="1"/>
          </p:cNvSpPr>
          <p:nvPr>
            <p:ph type="ctrTitle"/>
          </p:nvPr>
        </p:nvSpPr>
        <p:spPr>
          <a:xfrm>
            <a:off x="1507067" y="736155"/>
            <a:ext cx="7766936" cy="1646302"/>
          </a:xfrm>
        </p:spPr>
        <p:txBody>
          <a:bodyPr/>
          <a:lstStyle/>
          <a:p>
            <a:r>
              <a:rPr lang="en-US" dirty="0"/>
              <a:t>Cereal Success	</a:t>
            </a:r>
          </a:p>
        </p:txBody>
      </p:sp>
      <p:sp>
        <p:nvSpPr>
          <p:cNvPr id="3" name="Subtitle 2">
            <a:extLst>
              <a:ext uri="{FF2B5EF4-FFF2-40B4-BE49-F238E27FC236}">
                <a16:creationId xmlns:a16="http://schemas.microsoft.com/office/drawing/2014/main" id="{D52E4F6C-8308-42FA-8E90-2A91BB7F462C}"/>
              </a:ext>
            </a:extLst>
          </p:cNvPr>
          <p:cNvSpPr>
            <a:spLocks noGrp="1"/>
          </p:cNvSpPr>
          <p:nvPr>
            <p:ph type="subTitle" idx="1"/>
          </p:nvPr>
        </p:nvSpPr>
        <p:spPr>
          <a:xfrm>
            <a:off x="1507067" y="2258717"/>
            <a:ext cx="7766936" cy="1096899"/>
          </a:xfrm>
        </p:spPr>
        <p:txBody>
          <a:bodyPr/>
          <a:lstStyle/>
          <a:p>
            <a:r>
              <a:rPr lang="en-US" dirty="0"/>
              <a:t>Nick Ruocco</a:t>
            </a:r>
          </a:p>
        </p:txBody>
      </p:sp>
      <p:pic>
        <p:nvPicPr>
          <p:cNvPr id="4" name="Picture 3">
            <a:extLst>
              <a:ext uri="{FF2B5EF4-FFF2-40B4-BE49-F238E27FC236}">
                <a16:creationId xmlns:a16="http://schemas.microsoft.com/office/drawing/2014/main" id="{FD6844BB-790B-4FC0-A89B-7ED5BAAB4DAC}"/>
              </a:ext>
            </a:extLst>
          </p:cNvPr>
          <p:cNvPicPr>
            <a:picLocks noChangeAspect="1"/>
          </p:cNvPicPr>
          <p:nvPr/>
        </p:nvPicPr>
        <p:blipFill>
          <a:blip r:embed="rId2"/>
          <a:stretch>
            <a:fillRect/>
          </a:stretch>
        </p:blipFill>
        <p:spPr>
          <a:xfrm>
            <a:off x="1250394" y="2818202"/>
            <a:ext cx="6283656" cy="3314679"/>
          </a:xfrm>
          <a:prstGeom prst="rect">
            <a:avLst/>
          </a:prstGeom>
        </p:spPr>
      </p:pic>
    </p:spTree>
    <p:extLst>
      <p:ext uri="{BB962C8B-B14F-4D97-AF65-F5344CB8AC3E}">
        <p14:creationId xmlns:p14="http://schemas.microsoft.com/office/powerpoint/2010/main" val="33749368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6BCC-2355-49AF-99AD-8F11234A6184}"/>
              </a:ext>
            </a:extLst>
          </p:cNvPr>
          <p:cNvSpPr>
            <a:spLocks noGrp="1"/>
          </p:cNvSpPr>
          <p:nvPr>
            <p:ph type="title"/>
          </p:nvPr>
        </p:nvSpPr>
        <p:spPr>
          <a:xfrm>
            <a:off x="839788" y="457200"/>
            <a:ext cx="3932237" cy="782320"/>
          </a:xfrm>
        </p:spPr>
        <p:txBody>
          <a:bodyPr/>
          <a:lstStyle/>
          <a:p>
            <a:r>
              <a:rPr lang="en-US" dirty="0"/>
              <a:t>Shelf placement</a:t>
            </a:r>
          </a:p>
        </p:txBody>
      </p:sp>
      <p:sp>
        <p:nvSpPr>
          <p:cNvPr id="4" name="Text Placeholder 3">
            <a:extLst>
              <a:ext uri="{FF2B5EF4-FFF2-40B4-BE49-F238E27FC236}">
                <a16:creationId xmlns:a16="http://schemas.microsoft.com/office/drawing/2014/main" id="{4DE1E147-FE13-4A95-8B06-E1C234FC09FA}"/>
              </a:ext>
            </a:extLst>
          </p:cNvPr>
          <p:cNvSpPr>
            <a:spLocks noGrp="1"/>
          </p:cNvSpPr>
          <p:nvPr>
            <p:ph type="body" sz="half" idx="2"/>
          </p:nvPr>
        </p:nvSpPr>
        <p:spPr>
          <a:xfrm>
            <a:off x="839787" y="1207436"/>
            <a:ext cx="3932237" cy="5135880"/>
          </a:xfrm>
        </p:spPr>
        <p:txBody>
          <a:bodyPr>
            <a:normAutofit/>
          </a:bodyPr>
          <a:lstStyle/>
          <a:p>
            <a:pPr marL="171450" indent="-171450">
              <a:buFont typeface="Wingdings" panose="05000000000000000000" pitchFamily="2" charset="2"/>
              <a:buChar char="Ø"/>
            </a:pPr>
            <a:r>
              <a:rPr lang="en-US" dirty="0"/>
              <a:t>Admittedly this one is a bit strange to observe as there are only 3 possible values,  shelf 1, 2 or  3 (from bottom to top).  </a:t>
            </a:r>
          </a:p>
          <a:p>
            <a:pPr marL="171450" indent="-171450">
              <a:buFont typeface="Wingdings" panose="05000000000000000000" pitchFamily="2" charset="2"/>
              <a:buChar char="Ø"/>
            </a:pPr>
            <a:r>
              <a:rPr lang="en-US" dirty="0"/>
              <a:t>But, upon observation there is another pattern that can be seen.</a:t>
            </a:r>
          </a:p>
          <a:p>
            <a:pPr marL="171450" indent="-171450">
              <a:buFont typeface="Wingdings" panose="05000000000000000000" pitchFamily="2" charset="2"/>
              <a:buChar char="Ø"/>
            </a:pPr>
            <a:r>
              <a:rPr lang="en-US" dirty="0"/>
              <a:t>It is clear that ratings tend to be higher for cereals on the 3</a:t>
            </a:r>
            <a:r>
              <a:rPr lang="en-US" baseline="30000" dirty="0"/>
              <a:t>rd</a:t>
            </a:r>
            <a:r>
              <a:rPr lang="en-US" dirty="0"/>
              <a:t> shelf and 1</a:t>
            </a:r>
            <a:r>
              <a:rPr lang="en-US" baseline="30000" dirty="0"/>
              <a:t>st</a:t>
            </a:r>
            <a:r>
              <a:rPr lang="en-US" dirty="0"/>
              <a:t> shelf. But the appears to be a dip in popularity for cereals on the second shelf.  </a:t>
            </a:r>
          </a:p>
          <a:p>
            <a:pPr marL="171450" indent="-171450">
              <a:buFont typeface="Wingdings" panose="05000000000000000000" pitchFamily="2" charset="2"/>
              <a:buChar char="Ø"/>
            </a:pPr>
            <a:r>
              <a:rPr lang="en-US" dirty="0"/>
              <a:t>The pattern is present most clearly in General Mills(red), Nabisco(green), Kellogg's(yellow), and Quaker Oats(dark blue) and post(blue) . </a:t>
            </a:r>
          </a:p>
          <a:p>
            <a:pPr marL="171450" indent="-171450">
              <a:buFont typeface="Wingdings" panose="05000000000000000000" pitchFamily="2" charset="2"/>
              <a:buChar char="Ø"/>
            </a:pPr>
            <a:r>
              <a:rPr lang="en-US" dirty="0"/>
              <a:t>Ralston Purina (pink) does break the trend but it also only has 8  entries and could be considered an outlier. </a:t>
            </a:r>
          </a:p>
          <a:p>
            <a:pPr marL="171450" indent="-171450">
              <a:buFont typeface="Wingdings" panose="05000000000000000000" pitchFamily="2" charset="2"/>
              <a:buChar char="Ø"/>
            </a:pPr>
            <a:r>
              <a:rPr lang="en-US" dirty="0"/>
              <a:t>Especially since Nabisco has only 6 entries and follows this pattern as well. </a:t>
            </a:r>
          </a:p>
          <a:p>
            <a:pPr marL="171450" indent="-171450">
              <a:buFont typeface="Wingdings" panose="05000000000000000000" pitchFamily="2" charset="2"/>
              <a:buChar char="Ø"/>
            </a:pPr>
            <a:r>
              <a:rPr lang="en-US" dirty="0"/>
              <a:t>So shelf placement could be more influential than I thought. </a:t>
            </a:r>
          </a:p>
        </p:txBody>
      </p:sp>
      <p:pic>
        <p:nvPicPr>
          <p:cNvPr id="5" name="Picture 4">
            <a:extLst>
              <a:ext uri="{FF2B5EF4-FFF2-40B4-BE49-F238E27FC236}">
                <a16:creationId xmlns:a16="http://schemas.microsoft.com/office/drawing/2014/main" id="{F464E397-30D1-4507-8B9F-9566A6A6FA2F}"/>
              </a:ext>
            </a:extLst>
          </p:cNvPr>
          <p:cNvPicPr>
            <a:picLocks noChangeAspect="1"/>
          </p:cNvPicPr>
          <p:nvPr/>
        </p:nvPicPr>
        <p:blipFill>
          <a:blip r:embed="rId2"/>
          <a:stretch>
            <a:fillRect/>
          </a:stretch>
        </p:blipFill>
        <p:spPr>
          <a:xfrm>
            <a:off x="4574656" y="848360"/>
            <a:ext cx="7393566" cy="4562887"/>
          </a:xfrm>
          <a:prstGeom prst="rect">
            <a:avLst/>
          </a:prstGeom>
        </p:spPr>
      </p:pic>
      <p:pic>
        <p:nvPicPr>
          <p:cNvPr id="3" name="Picture 2">
            <a:extLst>
              <a:ext uri="{FF2B5EF4-FFF2-40B4-BE49-F238E27FC236}">
                <a16:creationId xmlns:a16="http://schemas.microsoft.com/office/drawing/2014/main" id="{BE276F6E-6F31-429D-AF42-3700A2D3D846}"/>
              </a:ext>
            </a:extLst>
          </p:cNvPr>
          <p:cNvPicPr>
            <a:picLocks noChangeAspect="1"/>
          </p:cNvPicPr>
          <p:nvPr/>
        </p:nvPicPr>
        <p:blipFill rotWithShape="1">
          <a:blip r:embed="rId3"/>
          <a:srcRect l="12143" r="16470"/>
          <a:stretch/>
        </p:blipFill>
        <p:spPr>
          <a:xfrm>
            <a:off x="9589051" y="5176202"/>
            <a:ext cx="1189922" cy="1666875"/>
          </a:xfrm>
          <a:prstGeom prst="rect">
            <a:avLst/>
          </a:prstGeom>
        </p:spPr>
      </p:pic>
      <p:pic>
        <p:nvPicPr>
          <p:cNvPr id="6" name="Picture 5">
            <a:extLst>
              <a:ext uri="{FF2B5EF4-FFF2-40B4-BE49-F238E27FC236}">
                <a16:creationId xmlns:a16="http://schemas.microsoft.com/office/drawing/2014/main" id="{F6FB3F74-EE63-4F27-B22F-CEFC1E73CF8E}"/>
              </a:ext>
            </a:extLst>
          </p:cNvPr>
          <p:cNvPicPr>
            <a:picLocks noChangeAspect="1"/>
          </p:cNvPicPr>
          <p:nvPr/>
        </p:nvPicPr>
        <p:blipFill>
          <a:blip r:embed="rId4"/>
          <a:stretch>
            <a:fillRect/>
          </a:stretch>
        </p:blipFill>
        <p:spPr>
          <a:xfrm>
            <a:off x="5395654" y="5109373"/>
            <a:ext cx="1189922" cy="1733704"/>
          </a:xfrm>
          <a:prstGeom prst="rect">
            <a:avLst/>
          </a:prstGeom>
        </p:spPr>
      </p:pic>
    </p:spTree>
    <p:extLst>
      <p:ext uri="{BB962C8B-B14F-4D97-AF65-F5344CB8AC3E}">
        <p14:creationId xmlns:p14="http://schemas.microsoft.com/office/powerpoint/2010/main" val="584974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42B0330-3B2D-4828-AE89-4F6F81F19E9D}"/>
              </a:ext>
            </a:extLst>
          </p:cNvPr>
          <p:cNvPicPr>
            <a:picLocks noChangeAspect="1"/>
          </p:cNvPicPr>
          <p:nvPr/>
        </p:nvPicPr>
        <p:blipFill>
          <a:blip r:embed="rId2"/>
          <a:stretch>
            <a:fillRect/>
          </a:stretch>
        </p:blipFill>
        <p:spPr>
          <a:xfrm>
            <a:off x="4569344" y="408822"/>
            <a:ext cx="7449491" cy="4597400"/>
          </a:xfrm>
          <a:prstGeom prst="rect">
            <a:avLst/>
          </a:prstGeom>
        </p:spPr>
      </p:pic>
      <p:sp>
        <p:nvSpPr>
          <p:cNvPr id="5" name="Title 4">
            <a:extLst>
              <a:ext uri="{FF2B5EF4-FFF2-40B4-BE49-F238E27FC236}">
                <a16:creationId xmlns:a16="http://schemas.microsoft.com/office/drawing/2014/main" id="{145651E2-C43C-4611-9A7B-983E4FFDD97E}"/>
              </a:ext>
            </a:extLst>
          </p:cNvPr>
          <p:cNvSpPr>
            <a:spLocks noGrp="1"/>
          </p:cNvSpPr>
          <p:nvPr>
            <p:ph type="title"/>
          </p:nvPr>
        </p:nvSpPr>
        <p:spPr>
          <a:xfrm>
            <a:off x="839789" y="457200"/>
            <a:ext cx="3488372" cy="762000"/>
          </a:xfrm>
        </p:spPr>
        <p:txBody>
          <a:bodyPr/>
          <a:lstStyle/>
          <a:p>
            <a:r>
              <a:rPr lang="en-US" dirty="0"/>
              <a:t>Calories</a:t>
            </a:r>
          </a:p>
        </p:txBody>
      </p:sp>
      <p:sp>
        <p:nvSpPr>
          <p:cNvPr id="7" name="Text Placeholder 6">
            <a:extLst>
              <a:ext uri="{FF2B5EF4-FFF2-40B4-BE49-F238E27FC236}">
                <a16:creationId xmlns:a16="http://schemas.microsoft.com/office/drawing/2014/main" id="{49BE90F2-C733-41E8-91DD-D9BEB7A7BB85}"/>
              </a:ext>
            </a:extLst>
          </p:cNvPr>
          <p:cNvSpPr>
            <a:spLocks noGrp="1"/>
          </p:cNvSpPr>
          <p:nvPr>
            <p:ph type="body" sz="half" idx="2"/>
          </p:nvPr>
        </p:nvSpPr>
        <p:spPr>
          <a:xfrm>
            <a:off x="516515" y="1422400"/>
            <a:ext cx="3932237" cy="3423492"/>
          </a:xfrm>
        </p:spPr>
        <p:txBody>
          <a:bodyPr>
            <a:normAutofit/>
          </a:bodyPr>
          <a:lstStyle/>
          <a:p>
            <a:pPr marL="285750" indent="-285750">
              <a:buFont typeface="Wingdings" panose="05000000000000000000" pitchFamily="2" charset="2"/>
              <a:buChar char="Ø"/>
            </a:pPr>
            <a:r>
              <a:rPr lang="en-US" sz="1500" dirty="0"/>
              <a:t>Once again we see a negative trend for the manufacturers.  The pattern lines drop drastically even before reaching the average calorie checkpoint line. </a:t>
            </a:r>
          </a:p>
          <a:p>
            <a:pPr marL="285750" indent="-285750">
              <a:buFont typeface="Wingdings" panose="05000000000000000000" pitchFamily="2" charset="2"/>
              <a:buChar char="Ø"/>
            </a:pPr>
            <a:r>
              <a:rPr lang="en-US" sz="1500" dirty="0"/>
              <a:t>This does make sense as calories are the culmination of every other health factor and is usually the first thing a person observes when buying food.  </a:t>
            </a:r>
          </a:p>
          <a:p>
            <a:pPr marL="285750" indent="-285750">
              <a:buFont typeface="Wingdings" panose="05000000000000000000" pitchFamily="2" charset="2"/>
              <a:buChar char="Ø"/>
            </a:pPr>
            <a:r>
              <a:rPr lang="en-US" sz="1500" dirty="0"/>
              <a:t>And anything over 100 calories is generally seen as unhealthy, and thus undesirable and lower rated. </a:t>
            </a:r>
          </a:p>
          <a:p>
            <a:endParaRPr lang="en-US" dirty="0"/>
          </a:p>
          <a:p>
            <a:endParaRPr lang="en-US" dirty="0"/>
          </a:p>
        </p:txBody>
      </p:sp>
      <p:pic>
        <p:nvPicPr>
          <p:cNvPr id="2" name="Picture 1">
            <a:extLst>
              <a:ext uri="{FF2B5EF4-FFF2-40B4-BE49-F238E27FC236}">
                <a16:creationId xmlns:a16="http://schemas.microsoft.com/office/drawing/2014/main" id="{7B50A77A-943F-4CF0-90B3-5959057B375F}"/>
              </a:ext>
            </a:extLst>
          </p:cNvPr>
          <p:cNvPicPr>
            <a:picLocks noChangeAspect="1"/>
          </p:cNvPicPr>
          <p:nvPr/>
        </p:nvPicPr>
        <p:blipFill rotWithShape="1">
          <a:blip r:embed="rId3"/>
          <a:srcRect l="11258" r="10525"/>
          <a:stretch/>
        </p:blipFill>
        <p:spPr>
          <a:xfrm>
            <a:off x="5423858" y="4675953"/>
            <a:ext cx="1395663" cy="2228203"/>
          </a:xfrm>
          <a:prstGeom prst="rect">
            <a:avLst/>
          </a:prstGeom>
        </p:spPr>
      </p:pic>
      <p:pic>
        <p:nvPicPr>
          <p:cNvPr id="3" name="Picture 2">
            <a:extLst>
              <a:ext uri="{FF2B5EF4-FFF2-40B4-BE49-F238E27FC236}">
                <a16:creationId xmlns:a16="http://schemas.microsoft.com/office/drawing/2014/main" id="{BB7DCBF8-E224-4C24-8C80-E7EDA5331688}"/>
              </a:ext>
            </a:extLst>
          </p:cNvPr>
          <p:cNvPicPr>
            <a:picLocks noChangeAspect="1"/>
          </p:cNvPicPr>
          <p:nvPr/>
        </p:nvPicPr>
        <p:blipFill rotWithShape="1">
          <a:blip r:embed="rId4"/>
          <a:srcRect l="17762" r="14030"/>
          <a:stretch/>
        </p:blipFill>
        <p:spPr>
          <a:xfrm>
            <a:off x="9444538" y="4845892"/>
            <a:ext cx="1395663" cy="2046191"/>
          </a:xfrm>
          <a:prstGeom prst="rect">
            <a:avLst/>
          </a:prstGeom>
        </p:spPr>
      </p:pic>
    </p:spTree>
    <p:extLst>
      <p:ext uri="{BB962C8B-B14F-4D97-AF65-F5344CB8AC3E}">
        <p14:creationId xmlns:p14="http://schemas.microsoft.com/office/powerpoint/2010/main" val="115118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69AA-5E80-475C-97EF-3B82E567AB17}"/>
              </a:ext>
            </a:extLst>
          </p:cNvPr>
          <p:cNvSpPr>
            <a:spLocks noGrp="1"/>
          </p:cNvSpPr>
          <p:nvPr>
            <p:ph type="title"/>
          </p:nvPr>
        </p:nvSpPr>
        <p:spPr>
          <a:xfrm>
            <a:off x="838200" y="365125"/>
            <a:ext cx="2983992" cy="878459"/>
          </a:xfrm>
        </p:spPr>
        <p:txBody>
          <a:bodyPr/>
          <a:lstStyle/>
          <a:p>
            <a:r>
              <a:rPr lang="en-US"/>
              <a:t>Conclusion</a:t>
            </a:r>
            <a:endParaRPr lang="en-US" dirty="0"/>
          </a:p>
        </p:txBody>
      </p:sp>
      <p:sp>
        <p:nvSpPr>
          <p:cNvPr id="21" name="TextBox 20">
            <a:extLst>
              <a:ext uri="{FF2B5EF4-FFF2-40B4-BE49-F238E27FC236}">
                <a16:creationId xmlns:a16="http://schemas.microsoft.com/office/drawing/2014/main" id="{B48C09CD-E2FC-49E2-BD6D-EF75E9D35959}"/>
              </a:ext>
            </a:extLst>
          </p:cNvPr>
          <p:cNvSpPr txBox="1"/>
          <p:nvPr/>
        </p:nvSpPr>
        <p:spPr>
          <a:xfrm>
            <a:off x="898493" y="4881818"/>
            <a:ext cx="8101128" cy="1754326"/>
          </a:xfrm>
          <a:prstGeom prst="rect">
            <a:avLst/>
          </a:prstGeom>
          <a:noFill/>
        </p:spPr>
        <p:txBody>
          <a:bodyPr wrap="square" rtlCol="0">
            <a:spAutoFit/>
          </a:bodyPr>
          <a:lstStyle/>
          <a:p>
            <a:r>
              <a:rPr lang="en-US" dirty="0"/>
              <a:t>We can observe this by simply looking at the rankings of the cereals. These cereals are arranged by rating and the most consistently changing variable  is the calorie count. Every other variable jumps around in values, and while there is some evidence of their influence.   Calories are the most consistently changing and increasing as the overall rating for each cereal decreases. This was a pattern also shown in its’ graphing last slide.</a:t>
            </a:r>
          </a:p>
        </p:txBody>
      </p:sp>
      <p:pic>
        <p:nvPicPr>
          <p:cNvPr id="24" name="Picture 23">
            <a:extLst>
              <a:ext uri="{FF2B5EF4-FFF2-40B4-BE49-F238E27FC236}">
                <a16:creationId xmlns:a16="http://schemas.microsoft.com/office/drawing/2014/main" id="{15BB2793-34F5-4241-B133-1C575E9CD1A1}"/>
              </a:ext>
            </a:extLst>
          </p:cNvPr>
          <p:cNvPicPr>
            <a:picLocks noChangeAspect="1"/>
          </p:cNvPicPr>
          <p:nvPr/>
        </p:nvPicPr>
        <p:blipFill>
          <a:blip r:embed="rId2"/>
          <a:stretch>
            <a:fillRect/>
          </a:stretch>
        </p:blipFill>
        <p:spPr>
          <a:xfrm>
            <a:off x="509607" y="1707219"/>
            <a:ext cx="10515600" cy="2710964"/>
          </a:xfrm>
          <a:prstGeom prst="rect">
            <a:avLst/>
          </a:prstGeom>
        </p:spPr>
      </p:pic>
      <p:pic>
        <p:nvPicPr>
          <p:cNvPr id="26" name="Picture 25">
            <a:extLst>
              <a:ext uri="{FF2B5EF4-FFF2-40B4-BE49-F238E27FC236}">
                <a16:creationId xmlns:a16="http://schemas.microsoft.com/office/drawing/2014/main" id="{FE4F153A-3565-4BD1-AC35-E43E78569FA6}"/>
              </a:ext>
            </a:extLst>
          </p:cNvPr>
          <p:cNvPicPr>
            <a:picLocks noChangeAspect="1"/>
          </p:cNvPicPr>
          <p:nvPr/>
        </p:nvPicPr>
        <p:blipFill>
          <a:blip r:embed="rId3"/>
          <a:stretch>
            <a:fillRect/>
          </a:stretch>
        </p:blipFill>
        <p:spPr>
          <a:xfrm>
            <a:off x="10135167" y="4881818"/>
            <a:ext cx="1158340" cy="1780186"/>
          </a:xfrm>
          <a:prstGeom prst="rect">
            <a:avLst/>
          </a:prstGeom>
        </p:spPr>
      </p:pic>
    </p:spTree>
    <p:extLst>
      <p:ext uri="{BB962C8B-B14F-4D97-AF65-F5344CB8AC3E}">
        <p14:creationId xmlns:p14="http://schemas.microsoft.com/office/powerpoint/2010/main" val="3647296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FAA4B8-25AD-4AC9-AD75-5C14E48DD27E}"/>
              </a:ext>
            </a:extLst>
          </p:cNvPr>
          <p:cNvSpPr>
            <a:spLocks noGrp="1"/>
          </p:cNvSpPr>
          <p:nvPr>
            <p:ph type="title"/>
          </p:nvPr>
        </p:nvSpPr>
        <p:spPr/>
        <p:txBody>
          <a:bodyPr/>
          <a:lstStyle/>
          <a:p>
            <a:r>
              <a:rPr lang="en-US"/>
              <a:t>Conclusion</a:t>
            </a:r>
          </a:p>
        </p:txBody>
      </p:sp>
      <p:sp>
        <p:nvSpPr>
          <p:cNvPr id="6" name="Content Placeholder 5">
            <a:extLst>
              <a:ext uri="{FF2B5EF4-FFF2-40B4-BE49-F238E27FC236}">
                <a16:creationId xmlns:a16="http://schemas.microsoft.com/office/drawing/2014/main" id="{BDF0A0FC-D735-4519-9D83-D40DE7D4B666}"/>
              </a:ext>
            </a:extLst>
          </p:cNvPr>
          <p:cNvSpPr>
            <a:spLocks noGrp="1"/>
          </p:cNvSpPr>
          <p:nvPr>
            <p:ph idx="1"/>
          </p:nvPr>
        </p:nvSpPr>
        <p:spPr/>
        <p:txBody>
          <a:bodyPr/>
          <a:lstStyle/>
          <a:p>
            <a:r>
              <a:rPr lang="en-US" dirty="0"/>
              <a:t>Out of all of these variables I conclude that calorie count has the greatest influence on a cereal’s rating. </a:t>
            </a:r>
          </a:p>
          <a:p>
            <a:r>
              <a:rPr lang="en-US" dirty="0"/>
              <a:t>It is one of the first things advertised on any box, and is the cumulative measurement of all of the other ingredients and how they effect one another</a:t>
            </a:r>
          </a:p>
          <a:p>
            <a:r>
              <a:rPr lang="en-US" dirty="0"/>
              <a:t>Calories take into account sugar, carbs, and protein. All individually have a strong effect on ratings. But when used together in the form of calories, the result is calories having a stronger influence than any other factor. The higher amount of calories, the lower the rating. </a:t>
            </a:r>
          </a:p>
          <a:p>
            <a:r>
              <a:rPr lang="en-US" dirty="0"/>
              <a:t>From all of these simple observations I believe my conclusion that calorie count is the most greatest influencer of a cereal’s rating, is supported. </a:t>
            </a:r>
          </a:p>
          <a:p>
            <a:endParaRPr lang="en-US" dirty="0"/>
          </a:p>
        </p:txBody>
      </p:sp>
      <p:pic>
        <p:nvPicPr>
          <p:cNvPr id="2" name="Picture 1">
            <a:extLst>
              <a:ext uri="{FF2B5EF4-FFF2-40B4-BE49-F238E27FC236}">
                <a16:creationId xmlns:a16="http://schemas.microsoft.com/office/drawing/2014/main" id="{BA0DE62E-B9C6-4DF4-B009-464ADB6C3961}"/>
              </a:ext>
            </a:extLst>
          </p:cNvPr>
          <p:cNvPicPr>
            <a:picLocks noChangeAspect="1"/>
          </p:cNvPicPr>
          <p:nvPr/>
        </p:nvPicPr>
        <p:blipFill>
          <a:blip r:embed="rId2"/>
          <a:stretch>
            <a:fillRect/>
          </a:stretch>
        </p:blipFill>
        <p:spPr>
          <a:xfrm>
            <a:off x="4975668" y="540327"/>
            <a:ext cx="1838826" cy="1505168"/>
          </a:xfrm>
          <a:prstGeom prst="rect">
            <a:avLst/>
          </a:prstGeom>
        </p:spPr>
      </p:pic>
    </p:spTree>
    <p:extLst>
      <p:ext uri="{BB962C8B-B14F-4D97-AF65-F5344CB8AC3E}">
        <p14:creationId xmlns:p14="http://schemas.microsoft.com/office/powerpoint/2010/main" val="257821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F8BFE-26E6-4B18-A19D-31DC4C16F287}"/>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B43F8DDE-22AA-4D1B-A7EA-6BB8DAEDE701}"/>
              </a:ext>
            </a:extLst>
          </p:cNvPr>
          <p:cNvSpPr>
            <a:spLocks noGrp="1"/>
          </p:cNvSpPr>
          <p:nvPr>
            <p:ph idx="1"/>
          </p:nvPr>
        </p:nvSpPr>
        <p:spPr/>
        <p:txBody>
          <a:bodyPr>
            <a:normAutofit/>
          </a:bodyPr>
          <a:lstStyle/>
          <a:p>
            <a:r>
              <a:rPr lang="en-US" dirty="0"/>
              <a:t>Cereal, it’s the breakfast choice of millions of people.</a:t>
            </a:r>
          </a:p>
          <a:p>
            <a:r>
              <a:rPr lang="en-US" dirty="0"/>
              <a:t>But with so many brands and choices, the question arises, why do people choose a certain cereal over others? What factor attracts people the most?  That is what I am trying to discover.</a:t>
            </a:r>
          </a:p>
          <a:p>
            <a:r>
              <a:rPr lang="en-US" dirty="0"/>
              <a:t>I will be using the dataset Cereals_2, which is a modified version of a modified version of the Cereals dataset retrieved from </a:t>
            </a:r>
            <a:r>
              <a:rPr lang="en-US" dirty="0">
                <a:hlinkClick r:id="rId2"/>
              </a:rPr>
              <a:t>https://github.com/reisanar/datasets.git</a:t>
            </a:r>
            <a:r>
              <a:rPr lang="en-US" dirty="0"/>
              <a:t>. To try ascertain what variable has the biggest influence on a cereals overall rating.  </a:t>
            </a:r>
          </a:p>
          <a:p>
            <a:r>
              <a:rPr lang="en-US" dirty="0"/>
              <a:t>I will  also be utilizing the </a:t>
            </a:r>
            <a:r>
              <a:rPr lang="en-US" dirty="0" err="1"/>
              <a:t>tidyverse</a:t>
            </a:r>
            <a:r>
              <a:rPr lang="en-US" dirty="0"/>
              <a:t> library package.</a:t>
            </a:r>
          </a:p>
        </p:txBody>
      </p:sp>
    </p:spTree>
    <p:extLst>
      <p:ext uri="{BB962C8B-B14F-4D97-AF65-F5344CB8AC3E}">
        <p14:creationId xmlns:p14="http://schemas.microsoft.com/office/powerpoint/2010/main" val="2735627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2881-2E3B-4DCE-9C98-9569208A62C4}"/>
              </a:ext>
            </a:extLst>
          </p:cNvPr>
          <p:cNvSpPr>
            <a:spLocks noGrp="1"/>
          </p:cNvSpPr>
          <p:nvPr>
            <p:ph type="title"/>
          </p:nvPr>
        </p:nvSpPr>
        <p:spPr/>
        <p:txBody>
          <a:bodyPr/>
          <a:lstStyle/>
          <a:p>
            <a:r>
              <a:rPr lang="en-US" dirty="0"/>
              <a:t>Ingredients</a:t>
            </a:r>
          </a:p>
        </p:txBody>
      </p:sp>
      <p:sp>
        <p:nvSpPr>
          <p:cNvPr id="3" name="Content Placeholder 2">
            <a:extLst>
              <a:ext uri="{FF2B5EF4-FFF2-40B4-BE49-F238E27FC236}">
                <a16:creationId xmlns:a16="http://schemas.microsoft.com/office/drawing/2014/main" id="{48FFA225-FB03-4A7F-B80B-91557A47242D}"/>
              </a:ext>
            </a:extLst>
          </p:cNvPr>
          <p:cNvSpPr>
            <a:spLocks noGrp="1"/>
          </p:cNvSpPr>
          <p:nvPr>
            <p:ph idx="1"/>
          </p:nvPr>
        </p:nvSpPr>
        <p:spPr/>
        <p:txBody>
          <a:bodyPr>
            <a:normAutofit fontScale="92500" lnSpcReduction="10000"/>
          </a:bodyPr>
          <a:lstStyle/>
          <a:p>
            <a:r>
              <a:rPr lang="en-US" dirty="0"/>
              <a:t>The dataset contains 76 observations, each in the form of a different cereal, and 9 variables. </a:t>
            </a:r>
          </a:p>
          <a:p>
            <a:pPr lvl="1"/>
            <a:r>
              <a:rPr lang="en-US" sz="1600" dirty="0"/>
              <a:t>1. Name: Name of cereal</a:t>
            </a:r>
          </a:p>
          <a:p>
            <a:pPr lvl="1"/>
            <a:r>
              <a:rPr lang="en-US" sz="1600" dirty="0"/>
              <a:t>2. </a:t>
            </a:r>
            <a:r>
              <a:rPr lang="en-US" sz="1600" dirty="0" err="1"/>
              <a:t>mfr</a:t>
            </a:r>
            <a:r>
              <a:rPr lang="en-US" sz="1600" dirty="0"/>
              <a:t>: Manufacturer of cereal where  G = General Mills; K = </a:t>
            </a:r>
            <a:r>
              <a:rPr lang="en-US" sz="1600" dirty="0" err="1"/>
              <a:t>Kelloggs</a:t>
            </a:r>
            <a:r>
              <a:rPr lang="en-US" sz="1600" dirty="0"/>
              <a:t>; N = Nabisco; P = Post; Q = Quaker Oats; R = Ralston Purina</a:t>
            </a:r>
          </a:p>
          <a:p>
            <a:pPr lvl="1"/>
            <a:r>
              <a:rPr lang="en-US" sz="1600" dirty="0"/>
              <a:t>3. calories: calories per serving</a:t>
            </a:r>
          </a:p>
          <a:p>
            <a:pPr lvl="1"/>
            <a:r>
              <a:rPr lang="en-US" sz="1600" dirty="0"/>
              <a:t>4. protein: grams of protein</a:t>
            </a:r>
          </a:p>
          <a:p>
            <a:pPr lvl="1"/>
            <a:r>
              <a:rPr lang="en-US" sz="1600" dirty="0"/>
              <a:t>5. fiber: grams of dietary fiber</a:t>
            </a:r>
          </a:p>
          <a:p>
            <a:pPr lvl="1"/>
            <a:r>
              <a:rPr lang="en-US" sz="1600" dirty="0"/>
              <a:t>6. carbo: grams of complex carbohydrates</a:t>
            </a:r>
          </a:p>
          <a:p>
            <a:pPr lvl="1"/>
            <a:r>
              <a:rPr lang="en-US" sz="1600" dirty="0"/>
              <a:t>7. sugars: grams of sugars</a:t>
            </a:r>
          </a:p>
          <a:p>
            <a:pPr lvl="1"/>
            <a:r>
              <a:rPr lang="en-US" sz="1600" dirty="0"/>
              <a:t>8. shelf: display shelf (1, 2, or 3, counting from the floor)</a:t>
            </a:r>
          </a:p>
          <a:p>
            <a:pPr lvl="1"/>
            <a:r>
              <a:rPr lang="en-US" sz="1600" dirty="0"/>
              <a:t>9. rating: the rating of the cereals from consumer reports.\</a:t>
            </a:r>
          </a:p>
          <a:p>
            <a:pPr marL="457200" lvl="1" indent="0">
              <a:buNone/>
            </a:pPr>
            <a:endParaRPr lang="en-US" sz="1600" dirty="0"/>
          </a:p>
        </p:txBody>
      </p:sp>
    </p:spTree>
    <p:extLst>
      <p:ext uri="{BB962C8B-B14F-4D97-AF65-F5344CB8AC3E}">
        <p14:creationId xmlns:p14="http://schemas.microsoft.com/office/powerpoint/2010/main" val="2974381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D8EBD-870E-485E-BA61-44BB44319889}"/>
              </a:ext>
            </a:extLst>
          </p:cNvPr>
          <p:cNvSpPr>
            <a:spLocks noGrp="1"/>
          </p:cNvSpPr>
          <p:nvPr>
            <p:ph type="title"/>
          </p:nvPr>
        </p:nvSpPr>
        <p:spPr>
          <a:xfrm>
            <a:off x="677334" y="609600"/>
            <a:ext cx="8596668" cy="896737"/>
          </a:xfrm>
        </p:spPr>
        <p:txBody>
          <a:bodyPr/>
          <a:lstStyle/>
          <a:p>
            <a:r>
              <a:rPr lang="en-US" dirty="0"/>
              <a:t>Nutrition Facts</a:t>
            </a:r>
          </a:p>
        </p:txBody>
      </p:sp>
      <p:sp>
        <p:nvSpPr>
          <p:cNvPr id="3" name="Content Placeholder 2">
            <a:extLst>
              <a:ext uri="{FF2B5EF4-FFF2-40B4-BE49-F238E27FC236}">
                <a16:creationId xmlns:a16="http://schemas.microsoft.com/office/drawing/2014/main" id="{21126F6D-87A7-4BB3-9B06-1F0DC51E8B12}"/>
              </a:ext>
            </a:extLst>
          </p:cNvPr>
          <p:cNvSpPr>
            <a:spLocks noGrp="1"/>
          </p:cNvSpPr>
          <p:nvPr>
            <p:ph idx="1"/>
          </p:nvPr>
        </p:nvSpPr>
        <p:spPr>
          <a:xfrm>
            <a:off x="228599" y="1825625"/>
            <a:ext cx="5481321" cy="4351338"/>
          </a:xfrm>
        </p:spPr>
        <p:txBody>
          <a:bodyPr>
            <a:normAutofit fontScale="85000" lnSpcReduction="20000"/>
          </a:bodyPr>
          <a:lstStyle/>
          <a:p>
            <a:r>
              <a:rPr lang="en-US" sz="2200" dirty="0"/>
              <a:t>I started the analysis by creating a few baseline variables that we can compare all the entries and companies to no matter their different scales.  I calculated the averages for ratings, proteins, sugars, carbos, fiber, calories, and shelf placement. All of these are measured in grams.  </a:t>
            </a:r>
          </a:p>
          <a:p>
            <a:r>
              <a:rPr lang="en-US" sz="2200" dirty="0"/>
              <a:t>avg_rating = 42.5 </a:t>
            </a:r>
          </a:p>
          <a:p>
            <a:r>
              <a:rPr lang="en-US" sz="2200" dirty="0"/>
              <a:t>avg_sugars = 7.1</a:t>
            </a:r>
          </a:p>
          <a:p>
            <a:r>
              <a:rPr lang="en-US" sz="2200" dirty="0"/>
              <a:t>avg_carbo = 14.8</a:t>
            </a:r>
          </a:p>
          <a:p>
            <a:r>
              <a:rPr lang="en-US" sz="2200" dirty="0"/>
              <a:t>avg_fiber =  2.2</a:t>
            </a:r>
          </a:p>
          <a:p>
            <a:r>
              <a:rPr lang="en-US" sz="2200" dirty="0"/>
              <a:t>avg_protein = 2.5</a:t>
            </a:r>
          </a:p>
          <a:p>
            <a:r>
              <a:rPr lang="en-US" sz="2200" dirty="0"/>
              <a:t>avg_calories = 107</a:t>
            </a:r>
          </a:p>
          <a:p>
            <a:r>
              <a:rPr lang="en-US" sz="2200" dirty="0"/>
              <a:t>avg_shelf = 2.21</a:t>
            </a:r>
          </a:p>
        </p:txBody>
      </p:sp>
      <p:grpSp>
        <p:nvGrpSpPr>
          <p:cNvPr id="21" name="Group 20">
            <a:extLst>
              <a:ext uri="{FF2B5EF4-FFF2-40B4-BE49-F238E27FC236}">
                <a16:creationId xmlns:a16="http://schemas.microsoft.com/office/drawing/2014/main" id="{A2B27E6D-2A72-456B-AF71-4A62C894C353}"/>
              </a:ext>
            </a:extLst>
          </p:cNvPr>
          <p:cNvGrpSpPr/>
          <p:nvPr/>
        </p:nvGrpSpPr>
        <p:grpSpPr>
          <a:xfrm>
            <a:off x="5848208" y="1903726"/>
            <a:ext cx="3425794" cy="4195135"/>
            <a:chOff x="6319520" y="1812229"/>
            <a:chExt cx="3425794" cy="4195135"/>
          </a:xfrm>
        </p:grpSpPr>
        <p:pic>
          <p:nvPicPr>
            <p:cNvPr id="12" name="Picture 11">
              <a:extLst>
                <a:ext uri="{FF2B5EF4-FFF2-40B4-BE49-F238E27FC236}">
                  <a16:creationId xmlns:a16="http://schemas.microsoft.com/office/drawing/2014/main" id="{C5011787-784F-4970-BF2E-E122A52C1658}"/>
                </a:ext>
              </a:extLst>
            </p:cNvPr>
            <p:cNvPicPr>
              <a:picLocks noChangeAspect="1"/>
            </p:cNvPicPr>
            <p:nvPr/>
          </p:nvPicPr>
          <p:blipFill rotWithShape="1">
            <a:blip r:embed="rId2"/>
            <a:srcRect l="25234" t="13408" r="23282" b="23649"/>
            <a:stretch/>
          </p:blipFill>
          <p:spPr>
            <a:xfrm>
              <a:off x="6319520" y="1812229"/>
              <a:ext cx="3425794" cy="3323987"/>
            </a:xfrm>
            <a:prstGeom prst="rect">
              <a:avLst/>
            </a:prstGeom>
            <a:ln w="28575">
              <a:solidFill>
                <a:schemeClr val="tx1"/>
              </a:solidFill>
            </a:ln>
          </p:spPr>
        </p:pic>
        <p:grpSp>
          <p:nvGrpSpPr>
            <p:cNvPr id="20" name="Group 19">
              <a:extLst>
                <a:ext uri="{FF2B5EF4-FFF2-40B4-BE49-F238E27FC236}">
                  <a16:creationId xmlns:a16="http://schemas.microsoft.com/office/drawing/2014/main" id="{C19FB6C8-D5A9-4DD8-93AA-2EC85C5DEC81}"/>
                </a:ext>
              </a:extLst>
            </p:cNvPr>
            <p:cNvGrpSpPr/>
            <p:nvPr/>
          </p:nvGrpSpPr>
          <p:grpSpPr>
            <a:xfrm>
              <a:off x="6319520" y="2683377"/>
              <a:ext cx="3425794" cy="3323987"/>
              <a:chOff x="6319520" y="2699419"/>
              <a:chExt cx="3425794" cy="3323987"/>
            </a:xfrm>
          </p:grpSpPr>
          <p:sp>
            <p:nvSpPr>
              <p:cNvPr id="5" name="TextBox 4">
                <a:extLst>
                  <a:ext uri="{FF2B5EF4-FFF2-40B4-BE49-F238E27FC236}">
                    <a16:creationId xmlns:a16="http://schemas.microsoft.com/office/drawing/2014/main" id="{657C9AFD-F8AB-4B6E-813E-5996B4D008C8}"/>
                  </a:ext>
                </a:extLst>
              </p:cNvPr>
              <p:cNvSpPr txBox="1"/>
              <p:nvPr/>
            </p:nvSpPr>
            <p:spPr>
              <a:xfrm>
                <a:off x="6319520" y="2699419"/>
                <a:ext cx="3425794" cy="3323987"/>
              </a:xfrm>
              <a:prstGeom prst="rect">
                <a:avLst/>
              </a:prstGeom>
              <a:solidFill>
                <a:srgbClr val="EBEBEB"/>
              </a:solidFill>
              <a:ln w="28575">
                <a:solidFill>
                  <a:schemeClr val="tx1"/>
                </a:solidFill>
              </a:ln>
            </p:spPr>
            <p:txBody>
              <a:bodyPr wrap="square" rtlCol="0">
                <a:spAutoFit/>
              </a:bodyPr>
              <a:lstStyle/>
              <a:p>
                <a:pPr marL="285750" indent="-285750">
                  <a:buFont typeface="Wingdings" panose="05000000000000000000" pitchFamily="2" charset="2"/>
                  <a:buChar char="Ø"/>
                </a:pPr>
                <a:r>
                  <a:rPr lang="en-US" sz="1400" dirty="0"/>
                  <a:t>The graphs I will utilize  contain  the individual entries of each manufacturer’s cereals to create a general trend line based on the behavior of the points. </a:t>
                </a:r>
              </a:p>
              <a:p>
                <a:pPr marL="285750" indent="-285750">
                  <a:buFont typeface="Wingdings" panose="05000000000000000000" pitchFamily="2" charset="2"/>
                  <a:buChar char="Ø"/>
                </a:pPr>
                <a:r>
                  <a:rPr lang="en-US" sz="1400" dirty="0"/>
                  <a:t> I chose to use this as it created a smoother and easier to understand visual on the graph to display the patterns for each manufacturer cereal rating.</a:t>
                </a:r>
              </a:p>
              <a:p>
                <a:pPr marL="285750" indent="-285750">
                  <a:buFont typeface="Wingdings" panose="05000000000000000000" pitchFamily="2" charset="2"/>
                  <a:buChar char="Ø"/>
                </a:pPr>
                <a:r>
                  <a:rPr lang="en-US" sz="1400" dirty="0"/>
                  <a:t> I also left the individual observation points in the graph as well. This was to also display the patterns these points followed alongside the smoothed and simplified trend line</a:t>
                </a:r>
              </a:p>
            </p:txBody>
          </p:sp>
          <p:cxnSp>
            <p:nvCxnSpPr>
              <p:cNvPr id="16" name="Straight Connector 15">
                <a:extLst>
                  <a:ext uri="{FF2B5EF4-FFF2-40B4-BE49-F238E27FC236}">
                    <a16:creationId xmlns:a16="http://schemas.microsoft.com/office/drawing/2014/main" id="{6B881185-E54A-49B0-A5F0-E2A508242CF1}"/>
                  </a:ext>
                </a:extLst>
              </p:cNvPr>
              <p:cNvCxnSpPr/>
              <p:nvPr/>
            </p:nvCxnSpPr>
            <p:spPr>
              <a:xfrm>
                <a:off x="6319520" y="3834063"/>
                <a:ext cx="342579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D78EAA32-DC7C-4DB3-B647-F8068A8AA37B}"/>
                  </a:ext>
                </a:extLst>
              </p:cNvPr>
              <p:cNvCxnSpPr/>
              <p:nvPr/>
            </p:nvCxnSpPr>
            <p:spPr>
              <a:xfrm>
                <a:off x="6319520" y="4864432"/>
                <a:ext cx="3425794" cy="0"/>
              </a:xfrm>
              <a:prstGeom prst="line">
                <a:avLst/>
              </a:prstGeom>
              <a:ln w="28575"/>
            </p:spPr>
            <p:style>
              <a:lnRef idx="1">
                <a:schemeClr val="dk1"/>
              </a:lnRef>
              <a:fillRef idx="0">
                <a:schemeClr val="dk1"/>
              </a:fillRef>
              <a:effectRef idx="0">
                <a:schemeClr val="dk1"/>
              </a:effectRef>
              <a:fontRef idx="minor">
                <a:schemeClr val="tx1"/>
              </a:fontRef>
            </p:style>
          </p:cxnSp>
        </p:grpSp>
      </p:grpSp>
      <p:sp>
        <p:nvSpPr>
          <p:cNvPr id="19" name="Title 1">
            <a:extLst>
              <a:ext uri="{FF2B5EF4-FFF2-40B4-BE49-F238E27FC236}">
                <a16:creationId xmlns:a16="http://schemas.microsoft.com/office/drawing/2014/main" id="{ECC6B9CE-C3BA-46F3-B2B0-D13B41E9FD62}"/>
              </a:ext>
            </a:extLst>
          </p:cNvPr>
          <p:cNvSpPr txBox="1">
            <a:spLocks/>
          </p:cNvSpPr>
          <p:nvPr/>
        </p:nvSpPr>
        <p:spPr>
          <a:xfrm>
            <a:off x="677334" y="596204"/>
            <a:ext cx="8596668" cy="89673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Nutrition Facts &amp; Graph Facts</a:t>
            </a:r>
          </a:p>
        </p:txBody>
      </p:sp>
    </p:spTree>
    <p:extLst>
      <p:ext uri="{BB962C8B-B14F-4D97-AF65-F5344CB8AC3E}">
        <p14:creationId xmlns:p14="http://schemas.microsoft.com/office/powerpoint/2010/main" val="3715129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8179CD-1EA1-48CB-BE33-91F2036BA51F}"/>
              </a:ext>
            </a:extLst>
          </p:cNvPr>
          <p:cNvPicPr>
            <a:picLocks noChangeAspect="1"/>
          </p:cNvPicPr>
          <p:nvPr/>
        </p:nvPicPr>
        <p:blipFill>
          <a:blip r:embed="rId2"/>
          <a:stretch>
            <a:fillRect/>
          </a:stretch>
        </p:blipFill>
        <p:spPr>
          <a:xfrm>
            <a:off x="353862" y="4166715"/>
            <a:ext cx="9067382" cy="2431026"/>
          </a:xfrm>
          <a:prstGeom prst="rect">
            <a:avLst/>
          </a:prstGeom>
        </p:spPr>
      </p:pic>
      <p:sp>
        <p:nvSpPr>
          <p:cNvPr id="2" name="Title 1">
            <a:extLst>
              <a:ext uri="{FF2B5EF4-FFF2-40B4-BE49-F238E27FC236}">
                <a16:creationId xmlns:a16="http://schemas.microsoft.com/office/drawing/2014/main" id="{AFD36568-1B69-4B4E-8412-09717B6EE13D}"/>
              </a:ext>
            </a:extLst>
          </p:cNvPr>
          <p:cNvSpPr>
            <a:spLocks noGrp="1"/>
          </p:cNvSpPr>
          <p:nvPr>
            <p:ph type="title"/>
          </p:nvPr>
        </p:nvSpPr>
        <p:spPr/>
        <p:txBody>
          <a:bodyPr/>
          <a:lstStyle/>
          <a:p>
            <a:r>
              <a:rPr lang="en-US" dirty="0"/>
              <a:t>Observation groups</a:t>
            </a:r>
          </a:p>
        </p:txBody>
      </p:sp>
      <p:sp>
        <p:nvSpPr>
          <p:cNvPr id="3" name="Content Placeholder 2">
            <a:extLst>
              <a:ext uri="{FF2B5EF4-FFF2-40B4-BE49-F238E27FC236}">
                <a16:creationId xmlns:a16="http://schemas.microsoft.com/office/drawing/2014/main" id="{F03FA84E-1FD3-4D6D-BE6D-F8FB079AA4B4}"/>
              </a:ext>
            </a:extLst>
          </p:cNvPr>
          <p:cNvSpPr>
            <a:spLocks noGrp="1"/>
          </p:cNvSpPr>
          <p:nvPr>
            <p:ph idx="1"/>
          </p:nvPr>
        </p:nvSpPr>
        <p:spPr>
          <a:xfrm>
            <a:off x="677334" y="1663284"/>
            <a:ext cx="8596668" cy="3880773"/>
          </a:xfrm>
        </p:spPr>
        <p:txBody>
          <a:bodyPr/>
          <a:lstStyle/>
          <a:p>
            <a:r>
              <a:rPr lang="en-US" sz="2000" dirty="0"/>
              <a:t>We will be analyzing variables 3 through 8 to determine which has the biggest influence on variable 9, the overall rating.</a:t>
            </a:r>
          </a:p>
          <a:p>
            <a:r>
              <a:rPr lang="en-US" sz="2000" dirty="0"/>
              <a:t>We will also be grouping the entries by  their manufacturers as the classifiers for the cereals, instead of graphing and analyzing each cereal individually</a:t>
            </a:r>
          </a:p>
          <a:p>
            <a:r>
              <a:rPr lang="en-US" sz="2000" dirty="0"/>
              <a:t>Keep in mind that some manufacturers will have greater influence over the data set observations than others, due to having more entries in the dataset. </a:t>
            </a:r>
          </a:p>
          <a:p>
            <a:endParaRPr lang="en-US" dirty="0"/>
          </a:p>
          <a:p>
            <a:endParaRPr lang="en-US" dirty="0"/>
          </a:p>
        </p:txBody>
      </p:sp>
      <p:graphicFrame>
        <p:nvGraphicFramePr>
          <p:cNvPr id="4" name="Table 4">
            <a:extLst>
              <a:ext uri="{FF2B5EF4-FFF2-40B4-BE49-F238E27FC236}">
                <a16:creationId xmlns:a16="http://schemas.microsoft.com/office/drawing/2014/main" id="{4CDBB8CC-5515-43B9-99B4-3A700878C3D7}"/>
              </a:ext>
            </a:extLst>
          </p:cNvPr>
          <p:cNvGraphicFramePr>
            <a:graphicFrameLocks noGrp="1"/>
          </p:cNvGraphicFramePr>
          <p:nvPr>
            <p:extLst>
              <p:ext uri="{D42A27DB-BD31-4B8C-83A1-F6EECF244321}">
                <p14:modId xmlns:p14="http://schemas.microsoft.com/office/powerpoint/2010/main" val="2274987149"/>
              </p:ext>
            </p:extLst>
          </p:nvPr>
        </p:nvGraphicFramePr>
        <p:xfrm>
          <a:off x="1488944" y="4721097"/>
          <a:ext cx="2922635" cy="1645920"/>
        </p:xfrm>
        <a:graphic>
          <a:graphicData uri="http://schemas.openxmlformats.org/drawingml/2006/table">
            <a:tbl>
              <a:tblPr firstRow="1" bandRow="1">
                <a:tableStyleId>{5C22544A-7EE6-4342-B048-85BDC9FD1C3A}</a:tableStyleId>
              </a:tblPr>
              <a:tblGrid>
                <a:gridCol w="2922635">
                  <a:extLst>
                    <a:ext uri="{9D8B030D-6E8A-4147-A177-3AD203B41FA5}">
                      <a16:colId xmlns:a16="http://schemas.microsoft.com/office/drawing/2014/main" val="3744017269"/>
                    </a:ext>
                  </a:extLst>
                </a:gridCol>
              </a:tblGrid>
              <a:tr h="254551">
                <a:tc>
                  <a:txBody>
                    <a:bodyPr/>
                    <a:lstStyle/>
                    <a:p>
                      <a:r>
                        <a:rPr lang="en-US" sz="1200" dirty="0">
                          <a:solidFill>
                            <a:schemeClr val="tx1"/>
                          </a:solidFill>
                        </a:rPr>
                        <a:t>Kellogg's</a:t>
                      </a:r>
                    </a:p>
                  </a:txBody>
                  <a:tcPr>
                    <a:solidFill>
                      <a:srgbClr val="FFFFFF"/>
                    </a:solidFill>
                  </a:tcPr>
                </a:tc>
                <a:extLst>
                  <a:ext uri="{0D108BD9-81ED-4DB2-BD59-A6C34878D82A}">
                    <a16:rowId xmlns:a16="http://schemas.microsoft.com/office/drawing/2014/main" val="145143420"/>
                  </a:ext>
                </a:extLst>
              </a:tr>
              <a:tr h="254551">
                <a:tc>
                  <a:txBody>
                    <a:bodyPr/>
                    <a:lstStyle/>
                    <a:p>
                      <a:r>
                        <a:rPr lang="en-US" sz="1200" dirty="0"/>
                        <a:t>General Mills</a:t>
                      </a:r>
                    </a:p>
                  </a:txBody>
                  <a:tcPr>
                    <a:solidFill>
                      <a:srgbClr val="FAFAFA"/>
                    </a:solidFill>
                  </a:tcPr>
                </a:tc>
                <a:extLst>
                  <a:ext uri="{0D108BD9-81ED-4DB2-BD59-A6C34878D82A}">
                    <a16:rowId xmlns:a16="http://schemas.microsoft.com/office/drawing/2014/main" val="3921925662"/>
                  </a:ext>
                </a:extLst>
              </a:tr>
              <a:tr h="254551">
                <a:tc>
                  <a:txBody>
                    <a:bodyPr/>
                    <a:lstStyle/>
                    <a:p>
                      <a:r>
                        <a:rPr lang="en-US" sz="1200" dirty="0"/>
                        <a:t>Post</a:t>
                      </a:r>
                    </a:p>
                  </a:txBody>
                  <a:tcPr>
                    <a:solidFill>
                      <a:srgbClr val="FFFFFF"/>
                    </a:solidFill>
                  </a:tcPr>
                </a:tc>
                <a:extLst>
                  <a:ext uri="{0D108BD9-81ED-4DB2-BD59-A6C34878D82A}">
                    <a16:rowId xmlns:a16="http://schemas.microsoft.com/office/drawing/2014/main" val="775107400"/>
                  </a:ext>
                </a:extLst>
              </a:tr>
              <a:tr h="254551">
                <a:tc>
                  <a:txBody>
                    <a:bodyPr/>
                    <a:lstStyle/>
                    <a:p>
                      <a:r>
                        <a:rPr lang="en-US" sz="1200" dirty="0"/>
                        <a:t>Quaker Oats</a:t>
                      </a:r>
                    </a:p>
                  </a:txBody>
                  <a:tcPr>
                    <a:solidFill>
                      <a:srgbClr val="FAFAFA"/>
                    </a:solidFill>
                  </a:tcPr>
                </a:tc>
                <a:extLst>
                  <a:ext uri="{0D108BD9-81ED-4DB2-BD59-A6C34878D82A}">
                    <a16:rowId xmlns:a16="http://schemas.microsoft.com/office/drawing/2014/main" val="231031584"/>
                  </a:ext>
                </a:extLst>
              </a:tr>
              <a:tr h="254551">
                <a:tc>
                  <a:txBody>
                    <a:bodyPr/>
                    <a:lstStyle/>
                    <a:p>
                      <a:r>
                        <a:rPr lang="en-US" sz="1200" dirty="0"/>
                        <a:t>Ralston Purina</a:t>
                      </a:r>
                    </a:p>
                  </a:txBody>
                  <a:tcPr>
                    <a:solidFill>
                      <a:srgbClr val="FFFFFF"/>
                    </a:solidFill>
                  </a:tcPr>
                </a:tc>
                <a:extLst>
                  <a:ext uri="{0D108BD9-81ED-4DB2-BD59-A6C34878D82A}">
                    <a16:rowId xmlns:a16="http://schemas.microsoft.com/office/drawing/2014/main" val="4088183938"/>
                  </a:ext>
                </a:extLst>
              </a:tr>
              <a:tr h="254551">
                <a:tc>
                  <a:txBody>
                    <a:bodyPr/>
                    <a:lstStyle/>
                    <a:p>
                      <a:r>
                        <a:rPr lang="en-US" sz="1200" dirty="0"/>
                        <a:t>Nabisco</a:t>
                      </a:r>
                    </a:p>
                  </a:txBody>
                  <a:tcPr>
                    <a:solidFill>
                      <a:srgbClr val="FAFAFA"/>
                    </a:solidFill>
                  </a:tcPr>
                </a:tc>
                <a:extLst>
                  <a:ext uri="{0D108BD9-81ED-4DB2-BD59-A6C34878D82A}">
                    <a16:rowId xmlns:a16="http://schemas.microsoft.com/office/drawing/2014/main" val="3306364481"/>
                  </a:ext>
                </a:extLst>
              </a:tr>
            </a:tbl>
          </a:graphicData>
        </a:graphic>
      </p:graphicFrame>
    </p:spTree>
    <p:extLst>
      <p:ext uri="{BB962C8B-B14F-4D97-AF65-F5344CB8AC3E}">
        <p14:creationId xmlns:p14="http://schemas.microsoft.com/office/powerpoint/2010/main" val="72037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8EB5-27B2-4A98-AE5E-0A59084FB0E8}"/>
              </a:ext>
            </a:extLst>
          </p:cNvPr>
          <p:cNvSpPr>
            <a:spLocks noGrp="1"/>
          </p:cNvSpPr>
          <p:nvPr>
            <p:ph type="title"/>
          </p:nvPr>
        </p:nvSpPr>
        <p:spPr>
          <a:xfrm>
            <a:off x="839788" y="457200"/>
            <a:ext cx="3932237" cy="530225"/>
          </a:xfrm>
        </p:spPr>
        <p:txBody>
          <a:bodyPr>
            <a:normAutofit fontScale="90000"/>
          </a:bodyPr>
          <a:lstStyle/>
          <a:p>
            <a:r>
              <a:rPr lang="en-US" sz="3200" dirty="0"/>
              <a:t>Sugars</a:t>
            </a:r>
          </a:p>
        </p:txBody>
      </p:sp>
      <p:pic>
        <p:nvPicPr>
          <p:cNvPr id="15" name="Content Placeholder 14">
            <a:extLst>
              <a:ext uri="{FF2B5EF4-FFF2-40B4-BE49-F238E27FC236}">
                <a16:creationId xmlns:a16="http://schemas.microsoft.com/office/drawing/2014/main" id="{21109362-03B6-42FE-8404-A2D4FD2BB821}"/>
              </a:ext>
            </a:extLst>
          </p:cNvPr>
          <p:cNvPicPr>
            <a:picLocks noGrp="1" noChangeAspect="1"/>
          </p:cNvPicPr>
          <p:nvPr>
            <p:ph idx="1"/>
          </p:nvPr>
        </p:nvPicPr>
        <p:blipFill>
          <a:blip r:embed="rId2"/>
          <a:stretch>
            <a:fillRect/>
          </a:stretch>
        </p:blipFill>
        <p:spPr>
          <a:xfrm>
            <a:off x="4480797" y="457200"/>
            <a:ext cx="7223686" cy="4458046"/>
          </a:xfrm>
          <a:prstGeom prst="rect">
            <a:avLst/>
          </a:prstGeom>
        </p:spPr>
      </p:pic>
      <p:sp>
        <p:nvSpPr>
          <p:cNvPr id="7" name="TextBox 6">
            <a:extLst>
              <a:ext uri="{FF2B5EF4-FFF2-40B4-BE49-F238E27FC236}">
                <a16:creationId xmlns:a16="http://schemas.microsoft.com/office/drawing/2014/main" id="{E2FEA6BF-8AEF-4B90-9B70-A7E67EFFD1A9}"/>
              </a:ext>
            </a:extLst>
          </p:cNvPr>
          <p:cNvSpPr txBox="1"/>
          <p:nvPr/>
        </p:nvSpPr>
        <p:spPr>
          <a:xfrm>
            <a:off x="304799" y="987425"/>
            <a:ext cx="3753853" cy="4801314"/>
          </a:xfrm>
          <a:prstGeom prst="rect">
            <a:avLst/>
          </a:prstGeom>
          <a:noFill/>
        </p:spPr>
        <p:txBody>
          <a:bodyPr wrap="square" rtlCol="0">
            <a:spAutoFit/>
          </a:bodyPr>
          <a:lstStyle/>
          <a:p>
            <a:r>
              <a:rPr lang="en-US" dirty="0"/>
              <a:t>So our first observation is the effect of sugar on ratings. We can already see a negative trend.  </a:t>
            </a:r>
          </a:p>
          <a:p>
            <a:endParaRPr lang="en-US" dirty="0"/>
          </a:p>
          <a:p>
            <a:r>
              <a:rPr lang="en-US" dirty="0"/>
              <a:t>We can see the individual dots representing the actual entries from the data set. But we have them sorted by manufacturer.</a:t>
            </a:r>
          </a:p>
          <a:p>
            <a:endParaRPr lang="en-US" dirty="0"/>
          </a:p>
          <a:p>
            <a:r>
              <a:rPr lang="en-US" dirty="0"/>
              <a:t>The focus though is on the trend line created based on the individual manufacturers. </a:t>
            </a:r>
          </a:p>
          <a:p>
            <a:endParaRPr lang="en-US" dirty="0"/>
          </a:p>
          <a:p>
            <a:r>
              <a:rPr lang="en-US" dirty="0"/>
              <a:t>And as we can see for the large portion of these manufacturers, their ratings drop drastically in relation to increased sugar. </a:t>
            </a:r>
          </a:p>
        </p:txBody>
      </p:sp>
      <p:pic>
        <p:nvPicPr>
          <p:cNvPr id="5" name="Picture 4">
            <a:extLst>
              <a:ext uri="{FF2B5EF4-FFF2-40B4-BE49-F238E27FC236}">
                <a16:creationId xmlns:a16="http://schemas.microsoft.com/office/drawing/2014/main" id="{27B7BF0E-B5F8-4306-86CE-828338734D9D}"/>
              </a:ext>
            </a:extLst>
          </p:cNvPr>
          <p:cNvPicPr>
            <a:picLocks noChangeAspect="1"/>
          </p:cNvPicPr>
          <p:nvPr/>
        </p:nvPicPr>
        <p:blipFill rotWithShape="1">
          <a:blip r:embed="rId3"/>
          <a:srcRect l="17673" r="20919"/>
          <a:stretch/>
        </p:blipFill>
        <p:spPr>
          <a:xfrm>
            <a:off x="9972641" y="4991100"/>
            <a:ext cx="1146444" cy="1866900"/>
          </a:xfrm>
          <a:prstGeom prst="rect">
            <a:avLst/>
          </a:prstGeom>
        </p:spPr>
      </p:pic>
      <p:pic>
        <p:nvPicPr>
          <p:cNvPr id="6" name="Picture 5">
            <a:extLst>
              <a:ext uri="{FF2B5EF4-FFF2-40B4-BE49-F238E27FC236}">
                <a16:creationId xmlns:a16="http://schemas.microsoft.com/office/drawing/2014/main" id="{56DD8A91-9B96-44E4-8CCF-8A497DB076BF}"/>
              </a:ext>
            </a:extLst>
          </p:cNvPr>
          <p:cNvPicPr>
            <a:picLocks noChangeAspect="1"/>
          </p:cNvPicPr>
          <p:nvPr/>
        </p:nvPicPr>
        <p:blipFill rotWithShape="1">
          <a:blip r:embed="rId4"/>
          <a:srcRect l="17813" t="-2959" r="17064" b="2959"/>
          <a:stretch/>
        </p:blipFill>
        <p:spPr>
          <a:xfrm>
            <a:off x="5398168" y="4714875"/>
            <a:ext cx="1395663" cy="2143125"/>
          </a:xfrm>
          <a:prstGeom prst="rect">
            <a:avLst/>
          </a:prstGeom>
        </p:spPr>
      </p:pic>
    </p:spTree>
    <p:extLst>
      <p:ext uri="{BB962C8B-B14F-4D97-AF65-F5344CB8AC3E}">
        <p14:creationId xmlns:p14="http://schemas.microsoft.com/office/powerpoint/2010/main" val="182295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8CB3E9-CCD4-4FEC-8D94-1483F1370ECA}"/>
              </a:ext>
            </a:extLst>
          </p:cNvPr>
          <p:cNvPicPr>
            <a:picLocks noChangeAspect="1"/>
          </p:cNvPicPr>
          <p:nvPr/>
        </p:nvPicPr>
        <p:blipFill>
          <a:blip r:embed="rId2"/>
          <a:stretch>
            <a:fillRect/>
          </a:stretch>
        </p:blipFill>
        <p:spPr>
          <a:xfrm>
            <a:off x="5342298" y="626110"/>
            <a:ext cx="6849702" cy="4227244"/>
          </a:xfrm>
          <a:prstGeom prst="rect">
            <a:avLst/>
          </a:prstGeom>
        </p:spPr>
      </p:pic>
      <p:sp>
        <p:nvSpPr>
          <p:cNvPr id="2" name="Title 1">
            <a:extLst>
              <a:ext uri="{FF2B5EF4-FFF2-40B4-BE49-F238E27FC236}">
                <a16:creationId xmlns:a16="http://schemas.microsoft.com/office/drawing/2014/main" id="{E1D9A876-B33F-40F2-9419-BE7157832B33}"/>
              </a:ext>
            </a:extLst>
          </p:cNvPr>
          <p:cNvSpPr>
            <a:spLocks noGrp="1"/>
          </p:cNvSpPr>
          <p:nvPr>
            <p:ph type="title"/>
          </p:nvPr>
        </p:nvSpPr>
        <p:spPr>
          <a:xfrm>
            <a:off x="839788" y="457200"/>
            <a:ext cx="3932237" cy="644769"/>
          </a:xfrm>
        </p:spPr>
        <p:txBody>
          <a:bodyPr/>
          <a:lstStyle/>
          <a:p>
            <a:r>
              <a:rPr lang="en-US" dirty="0"/>
              <a:t>Carbohydrates	</a:t>
            </a:r>
          </a:p>
        </p:txBody>
      </p:sp>
      <p:sp>
        <p:nvSpPr>
          <p:cNvPr id="4" name="Text Placeholder 3">
            <a:extLst>
              <a:ext uri="{FF2B5EF4-FFF2-40B4-BE49-F238E27FC236}">
                <a16:creationId xmlns:a16="http://schemas.microsoft.com/office/drawing/2014/main" id="{7E12C07F-4F75-455C-A76F-2D0E95B5FA1F}"/>
              </a:ext>
            </a:extLst>
          </p:cNvPr>
          <p:cNvSpPr>
            <a:spLocks noGrp="1"/>
          </p:cNvSpPr>
          <p:nvPr>
            <p:ph type="body" sz="half" idx="2"/>
          </p:nvPr>
        </p:nvSpPr>
        <p:spPr>
          <a:xfrm>
            <a:off x="839788" y="1035245"/>
            <a:ext cx="4502510" cy="4798060"/>
          </a:xfrm>
        </p:spPr>
        <p:txBody>
          <a:bodyPr>
            <a:normAutofit/>
          </a:bodyPr>
          <a:lstStyle/>
          <a:p>
            <a:pPr marL="171450" indent="-171450">
              <a:buFont typeface="Wingdings" panose="05000000000000000000" pitchFamily="2" charset="2"/>
              <a:buChar char="Ø"/>
            </a:pPr>
            <a:r>
              <a:rPr lang="en-US" sz="1400" dirty="0"/>
              <a:t>Carbos or carbohydrates have a surprising trend to observe.</a:t>
            </a:r>
          </a:p>
          <a:p>
            <a:pPr marL="171450" indent="-171450">
              <a:buFont typeface="Wingdings" panose="05000000000000000000" pitchFamily="2" charset="2"/>
              <a:buChar char="Ø"/>
            </a:pPr>
            <a:r>
              <a:rPr lang="en-US" sz="1400" dirty="0"/>
              <a:t>Carbohydrates are generally associated with unhealthy foods.</a:t>
            </a:r>
          </a:p>
          <a:p>
            <a:pPr marL="171450" indent="-171450">
              <a:buFont typeface="Wingdings" panose="05000000000000000000" pitchFamily="2" charset="2"/>
              <a:buChar char="Ø"/>
            </a:pPr>
            <a:r>
              <a:rPr lang="en-US" sz="1400" dirty="0"/>
              <a:t>But we can observe a trend Most of the lines are following a drop and rise pattern.</a:t>
            </a:r>
          </a:p>
          <a:p>
            <a:pPr marL="171450" indent="-171450">
              <a:buFont typeface="Wingdings" panose="05000000000000000000" pitchFamily="2" charset="2"/>
              <a:buChar char="Ø"/>
            </a:pPr>
            <a:r>
              <a:rPr lang="en-US" sz="1400" dirty="0"/>
              <a:t>It seems many companies patterns have their cereal ratings increase as their carbohydrates do, and all in a similar fashion.</a:t>
            </a:r>
          </a:p>
          <a:p>
            <a:pPr marL="171450" indent="-171450">
              <a:buFont typeface="Wingdings" panose="05000000000000000000" pitchFamily="2" charset="2"/>
              <a:buChar char="Ø"/>
            </a:pPr>
            <a:r>
              <a:rPr lang="en-US" sz="1400" dirty="0"/>
              <a:t>Even if the changes aren’t as drastic amongst all the brands,  carbs may actually benefit a cereal rating after reaching a certain point. Even the lowest rated brands, in this case General Mills(red) ends with better ratings in their pattern line than they started. Just on the cusp of surpassing the average. </a:t>
            </a:r>
          </a:p>
        </p:txBody>
      </p:sp>
      <p:pic>
        <p:nvPicPr>
          <p:cNvPr id="3" name="Picture 2">
            <a:extLst>
              <a:ext uri="{FF2B5EF4-FFF2-40B4-BE49-F238E27FC236}">
                <a16:creationId xmlns:a16="http://schemas.microsoft.com/office/drawing/2014/main" id="{585690B1-6616-4F93-8BA3-5FD2CF3AF558}"/>
              </a:ext>
            </a:extLst>
          </p:cNvPr>
          <p:cNvPicPr>
            <a:picLocks noChangeAspect="1"/>
          </p:cNvPicPr>
          <p:nvPr/>
        </p:nvPicPr>
        <p:blipFill>
          <a:blip r:embed="rId3"/>
          <a:stretch>
            <a:fillRect/>
          </a:stretch>
        </p:blipFill>
        <p:spPr>
          <a:xfrm>
            <a:off x="5807797" y="4785286"/>
            <a:ext cx="1395914" cy="2002301"/>
          </a:xfrm>
          <a:prstGeom prst="rect">
            <a:avLst/>
          </a:prstGeom>
        </p:spPr>
      </p:pic>
      <p:pic>
        <p:nvPicPr>
          <p:cNvPr id="6" name="Picture 5">
            <a:extLst>
              <a:ext uri="{FF2B5EF4-FFF2-40B4-BE49-F238E27FC236}">
                <a16:creationId xmlns:a16="http://schemas.microsoft.com/office/drawing/2014/main" id="{60EC92EF-0F14-4CCC-9E0A-269AD990A4D6}"/>
              </a:ext>
            </a:extLst>
          </p:cNvPr>
          <p:cNvPicPr>
            <a:picLocks noChangeAspect="1"/>
          </p:cNvPicPr>
          <p:nvPr/>
        </p:nvPicPr>
        <p:blipFill rotWithShape="1">
          <a:blip r:embed="rId4"/>
          <a:srcRect l="16968" r="17897"/>
          <a:stretch/>
        </p:blipFill>
        <p:spPr>
          <a:xfrm>
            <a:off x="9844808" y="4714875"/>
            <a:ext cx="1395914" cy="2143125"/>
          </a:xfrm>
          <a:prstGeom prst="rect">
            <a:avLst/>
          </a:prstGeom>
        </p:spPr>
      </p:pic>
    </p:spTree>
    <p:extLst>
      <p:ext uri="{BB962C8B-B14F-4D97-AF65-F5344CB8AC3E}">
        <p14:creationId xmlns:p14="http://schemas.microsoft.com/office/powerpoint/2010/main" val="250132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8B956-1E90-431D-BDBA-B7C84EE1E111}"/>
              </a:ext>
            </a:extLst>
          </p:cNvPr>
          <p:cNvSpPr>
            <a:spLocks noGrp="1"/>
          </p:cNvSpPr>
          <p:nvPr>
            <p:ph type="title"/>
          </p:nvPr>
        </p:nvSpPr>
        <p:spPr>
          <a:xfrm>
            <a:off x="839788" y="457200"/>
            <a:ext cx="1823201" cy="560040"/>
          </a:xfrm>
        </p:spPr>
        <p:txBody>
          <a:bodyPr/>
          <a:lstStyle/>
          <a:p>
            <a:r>
              <a:rPr lang="en-US" dirty="0"/>
              <a:t>Protein</a:t>
            </a:r>
          </a:p>
        </p:txBody>
      </p:sp>
      <p:sp>
        <p:nvSpPr>
          <p:cNvPr id="4" name="Text Placeholder 3">
            <a:extLst>
              <a:ext uri="{FF2B5EF4-FFF2-40B4-BE49-F238E27FC236}">
                <a16:creationId xmlns:a16="http://schemas.microsoft.com/office/drawing/2014/main" id="{04E82D1D-034D-42F9-9630-A083D24A4BBB}"/>
              </a:ext>
            </a:extLst>
          </p:cNvPr>
          <p:cNvSpPr>
            <a:spLocks noGrp="1"/>
          </p:cNvSpPr>
          <p:nvPr>
            <p:ph type="body" sz="half" idx="2"/>
          </p:nvPr>
        </p:nvSpPr>
        <p:spPr>
          <a:xfrm>
            <a:off x="795912" y="1114871"/>
            <a:ext cx="3315019" cy="3904930"/>
          </a:xfrm>
        </p:spPr>
        <p:txBody>
          <a:bodyPr>
            <a:normAutofit/>
          </a:bodyPr>
          <a:lstStyle/>
          <a:p>
            <a:pPr marL="171450" indent="-171450">
              <a:buFont typeface="Wingdings" panose="05000000000000000000" pitchFamily="2" charset="2"/>
              <a:buChar char="Ø"/>
            </a:pPr>
            <a:r>
              <a:rPr lang="en-US" sz="1400" dirty="0"/>
              <a:t>Protein is generally considered to be a healthy component to food and thus a cereal with higher than average protein could benefit from that.</a:t>
            </a:r>
          </a:p>
          <a:p>
            <a:pPr marL="171450" indent="-171450">
              <a:buFont typeface="Wingdings" panose="05000000000000000000" pitchFamily="2" charset="2"/>
              <a:buChar char="Ø"/>
            </a:pPr>
            <a:r>
              <a:rPr lang="en-US" sz="1400" dirty="0"/>
              <a:t>This seems to be the case. Every manufacturer’s pattern line gradually increases along with its increases in protein. </a:t>
            </a:r>
          </a:p>
          <a:p>
            <a:pPr marL="171450" indent="-171450">
              <a:buFont typeface="Wingdings" panose="05000000000000000000" pitchFamily="2" charset="2"/>
              <a:buChar char="Ø"/>
            </a:pPr>
            <a:r>
              <a:rPr lang="en-US" sz="1400" dirty="0"/>
              <a:t>Nabisco(green) already starts with higher rating as they have extremely high fiber cereals. </a:t>
            </a:r>
          </a:p>
          <a:p>
            <a:pPr marL="171450" indent="-171450">
              <a:buFont typeface="Wingdings" panose="05000000000000000000" pitchFamily="2" charset="2"/>
              <a:buChar char="Ø"/>
            </a:pPr>
            <a:r>
              <a:rPr lang="en-US" sz="1400" dirty="0"/>
              <a:t>And the majority of other manufacturers with increasing protein.  end with far higher ratings than where their pattern started .</a:t>
            </a:r>
          </a:p>
          <a:p>
            <a:endParaRPr lang="en-US" dirty="0"/>
          </a:p>
          <a:p>
            <a:endParaRPr lang="en-US" dirty="0"/>
          </a:p>
        </p:txBody>
      </p:sp>
      <p:pic>
        <p:nvPicPr>
          <p:cNvPr id="6" name="Picture 5">
            <a:extLst>
              <a:ext uri="{FF2B5EF4-FFF2-40B4-BE49-F238E27FC236}">
                <a16:creationId xmlns:a16="http://schemas.microsoft.com/office/drawing/2014/main" id="{AB3DBAA5-03EA-418E-9105-D1CCBFE12DE3}"/>
              </a:ext>
            </a:extLst>
          </p:cNvPr>
          <p:cNvPicPr>
            <a:picLocks noChangeAspect="1"/>
          </p:cNvPicPr>
          <p:nvPr/>
        </p:nvPicPr>
        <p:blipFill>
          <a:blip r:embed="rId2"/>
          <a:stretch>
            <a:fillRect/>
          </a:stretch>
        </p:blipFill>
        <p:spPr>
          <a:xfrm>
            <a:off x="4347608" y="587375"/>
            <a:ext cx="7466925" cy="4608160"/>
          </a:xfrm>
          <a:prstGeom prst="rect">
            <a:avLst/>
          </a:prstGeom>
        </p:spPr>
      </p:pic>
      <p:pic>
        <p:nvPicPr>
          <p:cNvPr id="5" name="Picture 4">
            <a:extLst>
              <a:ext uri="{FF2B5EF4-FFF2-40B4-BE49-F238E27FC236}">
                <a16:creationId xmlns:a16="http://schemas.microsoft.com/office/drawing/2014/main" id="{95271582-AA91-4DA9-834D-92817E3CD15B}"/>
              </a:ext>
            </a:extLst>
          </p:cNvPr>
          <p:cNvPicPr>
            <a:picLocks noChangeAspect="1"/>
          </p:cNvPicPr>
          <p:nvPr/>
        </p:nvPicPr>
        <p:blipFill rotWithShape="1">
          <a:blip r:embed="rId3"/>
          <a:srcRect l="19939" r="14623"/>
          <a:stretch/>
        </p:blipFill>
        <p:spPr>
          <a:xfrm>
            <a:off x="9400673" y="5117432"/>
            <a:ext cx="1138990" cy="1740568"/>
          </a:xfrm>
          <a:prstGeom prst="rect">
            <a:avLst/>
          </a:prstGeom>
        </p:spPr>
      </p:pic>
      <p:pic>
        <p:nvPicPr>
          <p:cNvPr id="7" name="Picture 6">
            <a:extLst>
              <a:ext uri="{FF2B5EF4-FFF2-40B4-BE49-F238E27FC236}">
                <a16:creationId xmlns:a16="http://schemas.microsoft.com/office/drawing/2014/main" id="{9B4DEE53-72A8-406A-B1DC-BAB491D9997C}"/>
              </a:ext>
            </a:extLst>
          </p:cNvPr>
          <p:cNvPicPr>
            <a:picLocks noChangeAspect="1"/>
          </p:cNvPicPr>
          <p:nvPr/>
        </p:nvPicPr>
        <p:blipFill rotWithShape="1">
          <a:blip r:embed="rId4"/>
          <a:srcRect l="14055" r="14055"/>
          <a:stretch/>
        </p:blipFill>
        <p:spPr>
          <a:xfrm>
            <a:off x="5582653" y="5273639"/>
            <a:ext cx="1138989" cy="1584361"/>
          </a:xfrm>
          <a:prstGeom prst="rect">
            <a:avLst/>
          </a:prstGeom>
        </p:spPr>
      </p:pic>
    </p:spTree>
    <p:extLst>
      <p:ext uri="{BB962C8B-B14F-4D97-AF65-F5344CB8AC3E}">
        <p14:creationId xmlns:p14="http://schemas.microsoft.com/office/powerpoint/2010/main" val="425625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BBE-7D6D-4012-ADE3-E58664F24F0D}"/>
              </a:ext>
            </a:extLst>
          </p:cNvPr>
          <p:cNvSpPr>
            <a:spLocks noGrp="1"/>
          </p:cNvSpPr>
          <p:nvPr>
            <p:ph type="title"/>
          </p:nvPr>
        </p:nvSpPr>
        <p:spPr>
          <a:xfrm>
            <a:off x="839788" y="457200"/>
            <a:ext cx="3932237" cy="762000"/>
          </a:xfrm>
        </p:spPr>
        <p:txBody>
          <a:bodyPr/>
          <a:lstStyle/>
          <a:p>
            <a:r>
              <a:rPr lang="en-US" dirty="0"/>
              <a:t>Fiber</a:t>
            </a:r>
          </a:p>
        </p:txBody>
      </p:sp>
      <p:sp>
        <p:nvSpPr>
          <p:cNvPr id="4" name="Text Placeholder 3">
            <a:extLst>
              <a:ext uri="{FF2B5EF4-FFF2-40B4-BE49-F238E27FC236}">
                <a16:creationId xmlns:a16="http://schemas.microsoft.com/office/drawing/2014/main" id="{6579D695-7ADE-4229-B9E8-C41A67554127}"/>
              </a:ext>
            </a:extLst>
          </p:cNvPr>
          <p:cNvSpPr>
            <a:spLocks noGrp="1"/>
          </p:cNvSpPr>
          <p:nvPr>
            <p:ph type="body" sz="half" idx="2"/>
          </p:nvPr>
        </p:nvSpPr>
        <p:spPr>
          <a:xfrm>
            <a:off x="703680" y="1208783"/>
            <a:ext cx="3932237" cy="4104898"/>
          </a:xfrm>
        </p:spPr>
        <p:txBody>
          <a:bodyPr>
            <a:normAutofit fontScale="92500"/>
          </a:bodyPr>
          <a:lstStyle/>
          <a:p>
            <a:pPr marL="171450" indent="-171450">
              <a:buFont typeface="Wingdings" panose="05000000000000000000" pitchFamily="2" charset="2"/>
              <a:buChar char="Ø"/>
            </a:pPr>
            <a:r>
              <a:rPr lang="en-US" dirty="0"/>
              <a:t>Fiber is also considered to be a positive healthy factor, especially found in cereals.</a:t>
            </a:r>
          </a:p>
          <a:p>
            <a:pPr marL="171450" indent="-171450">
              <a:buFont typeface="Wingdings" panose="05000000000000000000" pitchFamily="2" charset="2"/>
              <a:buChar char="Ø"/>
            </a:pPr>
            <a:r>
              <a:rPr lang="en-US" dirty="0"/>
              <a:t>So how much does a high fiber diet benefit these cereals and their makers?</a:t>
            </a:r>
          </a:p>
          <a:p>
            <a:pPr marL="171450" indent="-171450">
              <a:buFont typeface="Wingdings" panose="05000000000000000000" pitchFamily="2" charset="2"/>
              <a:buChar char="Ø"/>
            </a:pPr>
            <a:r>
              <a:rPr lang="en-US" dirty="0"/>
              <a:t>Kellogg's line is a bit skewed here as it does have two highly rated cereals that are also high fiber. Those being All  Bran With Extra Fiber. As well as the case with Nabisco, having several high fiber cereals. </a:t>
            </a:r>
          </a:p>
          <a:p>
            <a:pPr marL="171450" indent="-171450">
              <a:buFont typeface="Wingdings" panose="05000000000000000000" pitchFamily="2" charset="2"/>
              <a:buChar char="Ø"/>
            </a:pPr>
            <a:r>
              <a:rPr lang="en-US" dirty="0"/>
              <a:t>It would appear that Fiber does overwhelmingly contribute to a cereal’s success. </a:t>
            </a:r>
          </a:p>
          <a:p>
            <a:pPr marL="171450" indent="-171450">
              <a:buFont typeface="Wingdings" panose="05000000000000000000" pitchFamily="2" charset="2"/>
              <a:buChar char="Ø"/>
            </a:pPr>
            <a:r>
              <a:rPr lang="en-US" dirty="0"/>
              <a:t>However we should remember that the higher number of Kellogg's cereals gives a wider range of ratings and patterns. </a:t>
            </a:r>
          </a:p>
          <a:p>
            <a:pPr marL="171450" indent="-171450">
              <a:buFont typeface="Wingdings" panose="05000000000000000000" pitchFamily="2" charset="2"/>
              <a:buChar char="Ø"/>
            </a:pPr>
            <a:r>
              <a:rPr lang="en-US" dirty="0"/>
              <a:t>There are only 2 cereals that have more than 10 grams of fiber.  While we have seen plenty of more successful cereals on other charts the majority being  lower fiber. </a:t>
            </a:r>
          </a:p>
          <a:p>
            <a:pPr marL="171450" indent="-171450">
              <a:buFont typeface="Wingdings" panose="05000000000000000000" pitchFamily="2" charset="2"/>
              <a:buChar char="Ø"/>
            </a:pPr>
            <a:r>
              <a:rPr lang="en-US" dirty="0"/>
              <a:t>Thus  I don’t believe fiber is as key to success as this graph implies when all the companies are on one graph. </a:t>
            </a:r>
          </a:p>
        </p:txBody>
      </p:sp>
      <p:pic>
        <p:nvPicPr>
          <p:cNvPr id="8" name="Picture 7">
            <a:extLst>
              <a:ext uri="{FF2B5EF4-FFF2-40B4-BE49-F238E27FC236}">
                <a16:creationId xmlns:a16="http://schemas.microsoft.com/office/drawing/2014/main" id="{263B2AAB-B97B-4C52-B60D-747CAAF5BA0C}"/>
              </a:ext>
            </a:extLst>
          </p:cNvPr>
          <p:cNvPicPr>
            <a:picLocks noChangeAspect="1"/>
          </p:cNvPicPr>
          <p:nvPr/>
        </p:nvPicPr>
        <p:blipFill>
          <a:blip r:embed="rId2"/>
          <a:stretch>
            <a:fillRect/>
          </a:stretch>
        </p:blipFill>
        <p:spPr>
          <a:xfrm>
            <a:off x="4635917" y="650497"/>
            <a:ext cx="7556083" cy="4663183"/>
          </a:xfrm>
          <a:prstGeom prst="rect">
            <a:avLst/>
          </a:prstGeom>
        </p:spPr>
      </p:pic>
      <p:pic>
        <p:nvPicPr>
          <p:cNvPr id="5" name="Picture 4">
            <a:extLst>
              <a:ext uri="{FF2B5EF4-FFF2-40B4-BE49-F238E27FC236}">
                <a16:creationId xmlns:a16="http://schemas.microsoft.com/office/drawing/2014/main" id="{B75ECC9A-50D2-40CF-8D0B-A09ADCF188B3}"/>
              </a:ext>
            </a:extLst>
          </p:cNvPr>
          <p:cNvPicPr>
            <a:picLocks noChangeAspect="1"/>
          </p:cNvPicPr>
          <p:nvPr/>
        </p:nvPicPr>
        <p:blipFill>
          <a:blip r:embed="rId3"/>
          <a:stretch>
            <a:fillRect/>
          </a:stretch>
        </p:blipFill>
        <p:spPr>
          <a:xfrm>
            <a:off x="5353070" y="5078497"/>
            <a:ext cx="1210324" cy="1779503"/>
          </a:xfrm>
          <a:prstGeom prst="rect">
            <a:avLst/>
          </a:prstGeom>
        </p:spPr>
      </p:pic>
      <p:pic>
        <p:nvPicPr>
          <p:cNvPr id="6" name="Picture 5">
            <a:extLst>
              <a:ext uri="{FF2B5EF4-FFF2-40B4-BE49-F238E27FC236}">
                <a16:creationId xmlns:a16="http://schemas.microsoft.com/office/drawing/2014/main" id="{AED3BE0F-95C1-4417-A28D-10A63423822B}"/>
              </a:ext>
            </a:extLst>
          </p:cNvPr>
          <p:cNvPicPr>
            <a:picLocks noChangeAspect="1"/>
          </p:cNvPicPr>
          <p:nvPr/>
        </p:nvPicPr>
        <p:blipFill rotWithShape="1">
          <a:blip r:embed="rId4"/>
          <a:srcRect l="20994" t="11821" r="20273" b="6057"/>
          <a:stretch/>
        </p:blipFill>
        <p:spPr>
          <a:xfrm>
            <a:off x="10277996" y="5165714"/>
            <a:ext cx="1210324" cy="1692285"/>
          </a:xfrm>
          <a:prstGeom prst="rect">
            <a:avLst/>
          </a:prstGeom>
        </p:spPr>
      </p:pic>
    </p:spTree>
    <p:extLst>
      <p:ext uri="{BB962C8B-B14F-4D97-AF65-F5344CB8AC3E}">
        <p14:creationId xmlns:p14="http://schemas.microsoft.com/office/powerpoint/2010/main" val="28581226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720</TotalTime>
  <Words>1405</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Cereal Success </vt:lpstr>
      <vt:lpstr>Background</vt:lpstr>
      <vt:lpstr>Ingredients</vt:lpstr>
      <vt:lpstr>Nutrition Facts</vt:lpstr>
      <vt:lpstr>Observation groups</vt:lpstr>
      <vt:lpstr>Sugars</vt:lpstr>
      <vt:lpstr>Carbohydrates </vt:lpstr>
      <vt:lpstr>Protein</vt:lpstr>
      <vt:lpstr>Fiber</vt:lpstr>
      <vt:lpstr>Shelf placement</vt:lpstr>
      <vt:lpstr>Calories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Cereal Success</dc:title>
  <dc:creator>Nick Ruocco</dc:creator>
  <cp:lastModifiedBy>Nick Ruocco</cp:lastModifiedBy>
  <cp:revision>48</cp:revision>
  <dcterms:created xsi:type="dcterms:W3CDTF">2020-04-23T18:56:03Z</dcterms:created>
  <dcterms:modified xsi:type="dcterms:W3CDTF">2020-04-24T20:37:09Z</dcterms:modified>
</cp:coreProperties>
</file>