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58" r:id="rId6"/>
    <p:sldId id="268" r:id="rId7"/>
    <p:sldId id="269" r:id="rId8"/>
    <p:sldId id="271" r:id="rId9"/>
    <p:sldId id="259" r:id="rId10"/>
    <p:sldId id="260" r:id="rId11"/>
    <p:sldId id="261" r:id="rId12"/>
    <p:sldId id="262" r:id="rId13"/>
    <p:sldId id="263" r:id="rId14"/>
    <p:sldId id="267"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4" autoAdjust="0"/>
    <p:restoredTop sz="94492" autoAdjust="0"/>
  </p:normalViewPr>
  <p:slideViewPr>
    <p:cSldViewPr>
      <p:cViewPr>
        <p:scale>
          <a:sx n="75" d="100"/>
          <a:sy n="75" d="100"/>
        </p:scale>
        <p:origin x="198" y="69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4E9E87-B9B9-4324-8110-FB781FB2AAAE}" type="doc">
      <dgm:prSet loTypeId="urn:microsoft.com/office/officeart/2005/8/layout/radial6" loCatId="cycle" qsTypeId="urn:microsoft.com/office/officeart/2005/8/quickstyle/simple1" qsCatId="simple" csTypeId="urn:microsoft.com/office/officeart/2005/8/colors/accent4_1" csCatId="accent4" phldr="1"/>
      <dgm:spPr/>
      <dgm:t>
        <a:bodyPr/>
        <a:lstStyle/>
        <a:p>
          <a:endParaRPr lang="en-US"/>
        </a:p>
      </dgm:t>
    </dgm:pt>
    <dgm:pt modelId="{170C0135-3A94-4623-AA81-735573228628}">
      <dgm:prSet phldrT="[Text]"/>
      <dgm:spPr/>
      <dgm:t>
        <a:bodyPr/>
        <a:lstStyle/>
        <a:p>
          <a:r>
            <a:rPr lang="en-US" dirty="0"/>
            <a:t>China #1</a:t>
          </a:r>
        </a:p>
      </dgm:t>
      <dgm:extLst>
        <a:ext uri="{E40237B7-FDA0-4F09-8148-C483321AD2D9}">
          <dgm14:cNvPr xmlns:dgm14="http://schemas.microsoft.com/office/drawing/2010/diagram" id="0" name="" title="Group A"/>
        </a:ext>
      </dgm:extLst>
    </dgm:pt>
    <dgm:pt modelId="{7EDBC624-DFE3-497D-829C-08721ACED330}" type="parTrans" cxnId="{22A430BA-B6E0-4052-AE0E-A81596E2528E}">
      <dgm:prSet/>
      <dgm:spPr/>
      <dgm:t>
        <a:bodyPr/>
        <a:lstStyle/>
        <a:p>
          <a:endParaRPr lang="en-US"/>
        </a:p>
      </dgm:t>
    </dgm:pt>
    <dgm:pt modelId="{D38474F5-0992-4D39-B19C-1F963AEBACD2}" type="sibTrans" cxnId="{22A430BA-B6E0-4052-AE0E-A81596E2528E}">
      <dgm:prSet/>
      <dgm:spPr/>
      <dgm:t>
        <a:bodyPr/>
        <a:lstStyle/>
        <a:p>
          <a:endParaRPr lang="en-US"/>
        </a:p>
      </dgm:t>
    </dgm:pt>
    <dgm:pt modelId="{B8E35523-DEC4-40C5-AD71-C446E3CF02A7}">
      <dgm:prSet phldrT="[Text]"/>
      <dgm:spPr/>
      <dgm:t>
        <a:bodyPr/>
        <a:lstStyle/>
        <a:p>
          <a:r>
            <a:rPr lang="en-US" dirty="0"/>
            <a:t>Indonesia #4</a:t>
          </a:r>
        </a:p>
      </dgm:t>
      <dgm:extLst>
        <a:ext uri="{E40237B7-FDA0-4F09-8148-C483321AD2D9}">
          <dgm14:cNvPr xmlns:dgm14="http://schemas.microsoft.com/office/drawing/2010/diagram" id="0" name="" title="Task 1"/>
        </a:ext>
      </dgm:extLst>
    </dgm:pt>
    <dgm:pt modelId="{E38275A8-6585-473D-8CD2-46E571691CE8}" type="parTrans" cxnId="{74BF261D-E0A3-43A7-83EB-85FEEF0798DA}">
      <dgm:prSet/>
      <dgm:spPr/>
      <dgm:t>
        <a:bodyPr/>
        <a:lstStyle/>
        <a:p>
          <a:endParaRPr lang="en-US"/>
        </a:p>
      </dgm:t>
    </dgm:pt>
    <dgm:pt modelId="{2EEF7558-FF6A-4D97-B16B-E787F09F42D0}" type="sibTrans" cxnId="{74BF261D-E0A3-43A7-83EB-85FEEF0798DA}">
      <dgm:prSet/>
      <dgm:spPr/>
      <dgm:t>
        <a:bodyPr/>
        <a:lstStyle/>
        <a:p>
          <a:endParaRPr lang="en-US"/>
        </a:p>
      </dgm:t>
      <dgm:extLst>
        <a:ext uri="{E40237B7-FDA0-4F09-8148-C483321AD2D9}">
          <dgm14:cNvPr xmlns:dgm14="http://schemas.microsoft.com/office/drawing/2010/diagram" id="0" name="" title="Colored circle connected to tasks"/>
        </a:ext>
      </dgm:extLst>
    </dgm:pt>
    <dgm:pt modelId="{2551E4CB-EB09-450C-9132-37387398D945}">
      <dgm:prSet phldrT="[Text]"/>
      <dgm:spPr/>
      <dgm:t>
        <a:bodyPr/>
        <a:lstStyle/>
        <a:p>
          <a:r>
            <a:rPr lang="en-US" dirty="0"/>
            <a:t>India #2</a:t>
          </a:r>
        </a:p>
      </dgm:t>
      <dgm:extLst>
        <a:ext uri="{E40237B7-FDA0-4F09-8148-C483321AD2D9}">
          <dgm14:cNvPr xmlns:dgm14="http://schemas.microsoft.com/office/drawing/2010/diagram" id="0" name="" title="Task 2"/>
        </a:ext>
      </dgm:extLst>
    </dgm:pt>
    <dgm:pt modelId="{FDDC1A66-5C2F-4161-9EE0-50E6AE6B3566}" type="parTrans" cxnId="{1C13D7DA-244F-475B-A626-FFEF1E3983D1}">
      <dgm:prSet/>
      <dgm:spPr/>
      <dgm:t>
        <a:bodyPr/>
        <a:lstStyle/>
        <a:p>
          <a:endParaRPr lang="en-US"/>
        </a:p>
      </dgm:t>
    </dgm:pt>
    <dgm:pt modelId="{B47B7453-52D0-4E8E-A0EE-5E0C42B9531D}" type="sibTrans" cxnId="{1C13D7DA-244F-475B-A626-FFEF1E3983D1}">
      <dgm:prSet/>
      <dgm:spPr/>
      <dgm:t>
        <a:bodyPr/>
        <a:lstStyle/>
        <a:p>
          <a:endParaRPr lang="en-US"/>
        </a:p>
      </dgm:t>
      <dgm:extLst>
        <a:ext uri="{E40237B7-FDA0-4F09-8148-C483321AD2D9}">
          <dgm14:cNvPr xmlns:dgm14="http://schemas.microsoft.com/office/drawing/2010/diagram" id="0" name="" title="Colored circle connected to tasks"/>
        </a:ext>
      </dgm:extLst>
    </dgm:pt>
    <dgm:pt modelId="{57FC35C8-C6CB-4C82-BE0F-B92E4ECAE64D}">
      <dgm:prSet phldrT="[Text]"/>
      <dgm:spPr/>
      <dgm:t>
        <a:bodyPr/>
        <a:lstStyle/>
        <a:p>
          <a:r>
            <a:rPr lang="en-US" dirty="0"/>
            <a:t>USA #3</a:t>
          </a:r>
        </a:p>
      </dgm:t>
      <dgm:extLst>
        <a:ext uri="{E40237B7-FDA0-4F09-8148-C483321AD2D9}">
          <dgm14:cNvPr xmlns:dgm14="http://schemas.microsoft.com/office/drawing/2010/diagram" id="0" name="" title="Task 3"/>
        </a:ext>
      </dgm:extLst>
    </dgm:pt>
    <dgm:pt modelId="{DCE6D27B-E846-4331-8F79-CDC1E8DDD09A}" type="parTrans" cxnId="{B410F203-BF34-4790-B774-CBB246AFFDF3}">
      <dgm:prSet/>
      <dgm:spPr/>
      <dgm:t>
        <a:bodyPr/>
        <a:lstStyle/>
        <a:p>
          <a:endParaRPr lang="en-US"/>
        </a:p>
      </dgm:t>
    </dgm:pt>
    <dgm:pt modelId="{E3DD98F3-578A-483D-B82A-920BD328FE4E}" type="sibTrans" cxnId="{B410F203-BF34-4790-B774-CBB246AFFDF3}">
      <dgm:prSet/>
      <dgm:spPr/>
      <dgm:t>
        <a:bodyPr/>
        <a:lstStyle/>
        <a:p>
          <a:endParaRPr lang="en-US"/>
        </a:p>
      </dgm:t>
      <dgm:extLst>
        <a:ext uri="{E40237B7-FDA0-4F09-8148-C483321AD2D9}">
          <dgm14:cNvPr xmlns:dgm14="http://schemas.microsoft.com/office/drawing/2010/diagram" id="0" name="" title="Colored circle connected to tasks"/>
        </a:ext>
      </dgm:extLst>
    </dgm:pt>
    <dgm:pt modelId="{061D020E-2B5D-4C0D-9DFD-684837CC0BCE}" type="pres">
      <dgm:prSet presAssocID="{D44E9E87-B9B9-4324-8110-FB781FB2AAAE}" presName="Name0" presStyleCnt="0">
        <dgm:presLayoutVars>
          <dgm:chMax val="1"/>
          <dgm:dir/>
          <dgm:animLvl val="ctr"/>
          <dgm:resizeHandles val="exact"/>
        </dgm:presLayoutVars>
      </dgm:prSet>
      <dgm:spPr/>
    </dgm:pt>
    <dgm:pt modelId="{698F6F3C-42F1-48FA-9425-25042679391F}" type="pres">
      <dgm:prSet presAssocID="{170C0135-3A94-4623-AA81-735573228628}" presName="centerShape" presStyleLbl="node0" presStyleIdx="0" presStyleCnt="1"/>
      <dgm:spPr/>
    </dgm:pt>
    <dgm:pt modelId="{5E4B35E6-EA27-424E-89EC-46D0A40F2772}" type="pres">
      <dgm:prSet presAssocID="{B8E35523-DEC4-40C5-AD71-C446E3CF02A7}" presName="node" presStyleLbl="node1" presStyleIdx="0" presStyleCnt="3">
        <dgm:presLayoutVars>
          <dgm:bulletEnabled val="1"/>
        </dgm:presLayoutVars>
      </dgm:prSet>
      <dgm:spPr/>
    </dgm:pt>
    <dgm:pt modelId="{8B180F40-4EFD-493D-838A-C88D7BCC1034}" type="pres">
      <dgm:prSet presAssocID="{B8E35523-DEC4-40C5-AD71-C446E3CF02A7}" presName="dummy" presStyleCnt="0"/>
      <dgm:spPr/>
    </dgm:pt>
    <dgm:pt modelId="{98E28826-978E-4A6B-8422-B9CC30E49F37}" type="pres">
      <dgm:prSet presAssocID="{2EEF7558-FF6A-4D97-B16B-E787F09F42D0}" presName="sibTrans" presStyleLbl="sibTrans2D1" presStyleIdx="0" presStyleCnt="3"/>
      <dgm:spPr/>
    </dgm:pt>
    <dgm:pt modelId="{8FAC1D8D-CE9C-45FC-86D2-26F007C6DD34}" type="pres">
      <dgm:prSet presAssocID="{2551E4CB-EB09-450C-9132-37387398D945}" presName="node" presStyleLbl="node1" presStyleIdx="1" presStyleCnt="3">
        <dgm:presLayoutVars>
          <dgm:bulletEnabled val="1"/>
        </dgm:presLayoutVars>
      </dgm:prSet>
      <dgm:spPr/>
    </dgm:pt>
    <dgm:pt modelId="{582D627C-FAD1-4F2D-897E-C08848385BAA}" type="pres">
      <dgm:prSet presAssocID="{2551E4CB-EB09-450C-9132-37387398D945}" presName="dummy" presStyleCnt="0"/>
      <dgm:spPr/>
    </dgm:pt>
    <dgm:pt modelId="{7BB1C934-CD6E-4389-AB60-D55326BC8302}" type="pres">
      <dgm:prSet presAssocID="{B47B7453-52D0-4E8E-A0EE-5E0C42B9531D}" presName="sibTrans" presStyleLbl="sibTrans2D1" presStyleIdx="1" presStyleCnt="3"/>
      <dgm:spPr/>
    </dgm:pt>
    <dgm:pt modelId="{5D851138-FE51-4A19-A149-11A0DEA29AF5}" type="pres">
      <dgm:prSet presAssocID="{57FC35C8-C6CB-4C82-BE0F-B92E4ECAE64D}" presName="node" presStyleLbl="node1" presStyleIdx="2" presStyleCnt="3">
        <dgm:presLayoutVars>
          <dgm:bulletEnabled val="1"/>
        </dgm:presLayoutVars>
      </dgm:prSet>
      <dgm:spPr/>
    </dgm:pt>
    <dgm:pt modelId="{87F2D62F-9758-428E-A82A-F136F721FE64}" type="pres">
      <dgm:prSet presAssocID="{57FC35C8-C6CB-4C82-BE0F-B92E4ECAE64D}" presName="dummy" presStyleCnt="0"/>
      <dgm:spPr/>
    </dgm:pt>
    <dgm:pt modelId="{0162A7CA-7E03-4A22-95EF-970E5873DB72}" type="pres">
      <dgm:prSet presAssocID="{E3DD98F3-578A-483D-B82A-920BD328FE4E}" presName="sibTrans" presStyleLbl="sibTrans2D1" presStyleIdx="2" presStyleCnt="3"/>
      <dgm:spPr/>
    </dgm:pt>
  </dgm:ptLst>
  <dgm:cxnLst>
    <dgm:cxn modelId="{B410F203-BF34-4790-B774-CBB246AFFDF3}" srcId="{170C0135-3A94-4623-AA81-735573228628}" destId="{57FC35C8-C6CB-4C82-BE0F-B92E4ECAE64D}" srcOrd="2" destOrd="0" parTransId="{DCE6D27B-E846-4331-8F79-CDC1E8DDD09A}" sibTransId="{E3DD98F3-578A-483D-B82A-920BD328FE4E}"/>
    <dgm:cxn modelId="{74BF261D-E0A3-43A7-83EB-85FEEF0798DA}" srcId="{170C0135-3A94-4623-AA81-735573228628}" destId="{B8E35523-DEC4-40C5-AD71-C446E3CF02A7}" srcOrd="0" destOrd="0" parTransId="{E38275A8-6585-473D-8CD2-46E571691CE8}" sibTransId="{2EEF7558-FF6A-4D97-B16B-E787F09F42D0}"/>
    <dgm:cxn modelId="{6CDC671E-280C-428C-8CDE-020C21062DCD}" type="presOf" srcId="{B47B7453-52D0-4E8E-A0EE-5E0C42B9531D}" destId="{7BB1C934-CD6E-4389-AB60-D55326BC8302}" srcOrd="0" destOrd="0" presId="urn:microsoft.com/office/officeart/2005/8/layout/radial6"/>
    <dgm:cxn modelId="{B3242627-1817-4128-948A-586A1D28CAEC}" type="presOf" srcId="{B8E35523-DEC4-40C5-AD71-C446E3CF02A7}" destId="{5E4B35E6-EA27-424E-89EC-46D0A40F2772}" srcOrd="0" destOrd="0" presId="urn:microsoft.com/office/officeart/2005/8/layout/radial6"/>
    <dgm:cxn modelId="{8854DE2B-B2DC-403D-BBB5-9DAEAD86C05D}" type="presOf" srcId="{2551E4CB-EB09-450C-9132-37387398D945}" destId="{8FAC1D8D-CE9C-45FC-86D2-26F007C6DD34}" srcOrd="0" destOrd="0" presId="urn:microsoft.com/office/officeart/2005/8/layout/radial6"/>
    <dgm:cxn modelId="{6659EF34-3EF6-4AEC-872C-F63DB702B33C}" type="presOf" srcId="{170C0135-3A94-4623-AA81-735573228628}" destId="{698F6F3C-42F1-48FA-9425-25042679391F}" srcOrd="0" destOrd="0" presId="urn:microsoft.com/office/officeart/2005/8/layout/radial6"/>
    <dgm:cxn modelId="{12D27D35-EFB9-4862-B45A-F4ECD3DD2B5A}" type="presOf" srcId="{57FC35C8-C6CB-4C82-BE0F-B92E4ECAE64D}" destId="{5D851138-FE51-4A19-A149-11A0DEA29AF5}" srcOrd="0" destOrd="0" presId="urn:microsoft.com/office/officeart/2005/8/layout/radial6"/>
    <dgm:cxn modelId="{AC35BE37-19DB-4CD7-BE2E-6D0C18095769}" type="presOf" srcId="{2EEF7558-FF6A-4D97-B16B-E787F09F42D0}" destId="{98E28826-978E-4A6B-8422-B9CC30E49F37}" srcOrd="0" destOrd="0" presId="urn:microsoft.com/office/officeart/2005/8/layout/radial6"/>
    <dgm:cxn modelId="{61768550-6FA2-421B-BF53-22E629655CE4}" type="presOf" srcId="{D44E9E87-B9B9-4324-8110-FB781FB2AAAE}" destId="{061D020E-2B5D-4C0D-9DFD-684837CC0BCE}" srcOrd="0" destOrd="0" presId="urn:microsoft.com/office/officeart/2005/8/layout/radial6"/>
    <dgm:cxn modelId="{22A430BA-B6E0-4052-AE0E-A81596E2528E}" srcId="{D44E9E87-B9B9-4324-8110-FB781FB2AAAE}" destId="{170C0135-3A94-4623-AA81-735573228628}" srcOrd="0" destOrd="0" parTransId="{7EDBC624-DFE3-497D-829C-08721ACED330}" sibTransId="{D38474F5-0992-4D39-B19C-1F963AEBACD2}"/>
    <dgm:cxn modelId="{51173CC8-36DE-4780-A234-53464D5D6F33}" type="presOf" srcId="{E3DD98F3-578A-483D-B82A-920BD328FE4E}" destId="{0162A7CA-7E03-4A22-95EF-970E5873DB72}" srcOrd="0" destOrd="0" presId="urn:microsoft.com/office/officeart/2005/8/layout/radial6"/>
    <dgm:cxn modelId="{1C13D7DA-244F-475B-A626-FFEF1E3983D1}" srcId="{170C0135-3A94-4623-AA81-735573228628}" destId="{2551E4CB-EB09-450C-9132-37387398D945}" srcOrd="1" destOrd="0" parTransId="{FDDC1A66-5C2F-4161-9EE0-50E6AE6B3566}" sibTransId="{B47B7453-52D0-4E8E-A0EE-5E0C42B9531D}"/>
    <dgm:cxn modelId="{2006E8EE-D69C-49C4-9C1A-63E4C2D2FE70}" type="presParOf" srcId="{061D020E-2B5D-4C0D-9DFD-684837CC0BCE}" destId="{698F6F3C-42F1-48FA-9425-25042679391F}" srcOrd="0" destOrd="0" presId="urn:microsoft.com/office/officeart/2005/8/layout/radial6"/>
    <dgm:cxn modelId="{EE444B99-244F-42E7-AA40-8FD32874A39D}" type="presParOf" srcId="{061D020E-2B5D-4C0D-9DFD-684837CC0BCE}" destId="{5E4B35E6-EA27-424E-89EC-46D0A40F2772}" srcOrd="1" destOrd="0" presId="urn:microsoft.com/office/officeart/2005/8/layout/radial6"/>
    <dgm:cxn modelId="{99419F13-53BB-4729-8707-844D77FAB6C9}" type="presParOf" srcId="{061D020E-2B5D-4C0D-9DFD-684837CC0BCE}" destId="{8B180F40-4EFD-493D-838A-C88D7BCC1034}" srcOrd="2" destOrd="0" presId="urn:microsoft.com/office/officeart/2005/8/layout/radial6"/>
    <dgm:cxn modelId="{72F9C11E-349E-41A4-8872-970B174ACBCC}" type="presParOf" srcId="{061D020E-2B5D-4C0D-9DFD-684837CC0BCE}" destId="{98E28826-978E-4A6B-8422-B9CC30E49F37}" srcOrd="3" destOrd="0" presId="urn:microsoft.com/office/officeart/2005/8/layout/radial6"/>
    <dgm:cxn modelId="{C371A4E7-D97D-4C5F-A2DA-7F6E5149F6DF}" type="presParOf" srcId="{061D020E-2B5D-4C0D-9DFD-684837CC0BCE}" destId="{8FAC1D8D-CE9C-45FC-86D2-26F007C6DD34}" srcOrd="4" destOrd="0" presId="urn:microsoft.com/office/officeart/2005/8/layout/radial6"/>
    <dgm:cxn modelId="{B5A8D312-8F6F-4318-93AB-0CB2020E478A}" type="presParOf" srcId="{061D020E-2B5D-4C0D-9DFD-684837CC0BCE}" destId="{582D627C-FAD1-4F2D-897E-C08848385BAA}" srcOrd="5" destOrd="0" presId="urn:microsoft.com/office/officeart/2005/8/layout/radial6"/>
    <dgm:cxn modelId="{7E8E1789-B60B-4405-8CD8-D17C409DA86A}" type="presParOf" srcId="{061D020E-2B5D-4C0D-9DFD-684837CC0BCE}" destId="{7BB1C934-CD6E-4389-AB60-D55326BC8302}" srcOrd="6" destOrd="0" presId="urn:microsoft.com/office/officeart/2005/8/layout/radial6"/>
    <dgm:cxn modelId="{A0E89A57-7782-4D03-A9CB-2788C16E7736}" type="presParOf" srcId="{061D020E-2B5D-4C0D-9DFD-684837CC0BCE}" destId="{5D851138-FE51-4A19-A149-11A0DEA29AF5}" srcOrd="7" destOrd="0" presId="urn:microsoft.com/office/officeart/2005/8/layout/radial6"/>
    <dgm:cxn modelId="{AD4ADAE1-D633-4009-8B9D-2CEF29E3F76C}" type="presParOf" srcId="{061D020E-2B5D-4C0D-9DFD-684837CC0BCE}" destId="{87F2D62F-9758-428E-A82A-F136F721FE64}" srcOrd="8" destOrd="0" presId="urn:microsoft.com/office/officeart/2005/8/layout/radial6"/>
    <dgm:cxn modelId="{6143C6D3-B1F0-4A53-B4E2-F06938629FAC}" type="presParOf" srcId="{061D020E-2B5D-4C0D-9DFD-684837CC0BCE}" destId="{0162A7CA-7E03-4A22-95EF-970E5873DB72}"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2A7CA-7E03-4A22-95EF-970E5873DB72}">
      <dsp:nvSpPr>
        <dsp:cNvPr id="0" name=""/>
        <dsp:cNvSpPr/>
      </dsp:nvSpPr>
      <dsp:spPr>
        <a:xfrm>
          <a:off x="554893" y="564188"/>
          <a:ext cx="3765425" cy="3765425"/>
        </a:xfrm>
        <a:prstGeom prst="blockArc">
          <a:avLst>
            <a:gd name="adj1" fmla="val 9000000"/>
            <a:gd name="adj2" fmla="val 16200000"/>
            <a:gd name="adj3" fmla="val 4639"/>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B1C934-CD6E-4389-AB60-D55326BC8302}">
      <dsp:nvSpPr>
        <dsp:cNvPr id="0" name=""/>
        <dsp:cNvSpPr/>
      </dsp:nvSpPr>
      <dsp:spPr>
        <a:xfrm>
          <a:off x="554893" y="564188"/>
          <a:ext cx="3765425" cy="3765425"/>
        </a:xfrm>
        <a:prstGeom prst="blockArc">
          <a:avLst>
            <a:gd name="adj1" fmla="val 1800000"/>
            <a:gd name="adj2" fmla="val 9000000"/>
            <a:gd name="adj3" fmla="val 4639"/>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E28826-978E-4A6B-8422-B9CC30E49F37}">
      <dsp:nvSpPr>
        <dsp:cNvPr id="0" name=""/>
        <dsp:cNvSpPr/>
      </dsp:nvSpPr>
      <dsp:spPr>
        <a:xfrm>
          <a:off x="554893" y="564188"/>
          <a:ext cx="3765425" cy="3765425"/>
        </a:xfrm>
        <a:prstGeom prst="blockArc">
          <a:avLst>
            <a:gd name="adj1" fmla="val 16200000"/>
            <a:gd name="adj2" fmla="val 1800000"/>
            <a:gd name="adj3" fmla="val 4639"/>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8F6F3C-42F1-48FA-9425-25042679391F}">
      <dsp:nvSpPr>
        <dsp:cNvPr id="0" name=""/>
        <dsp:cNvSpPr/>
      </dsp:nvSpPr>
      <dsp:spPr>
        <a:xfrm>
          <a:off x="1571113" y="1580408"/>
          <a:ext cx="1732985" cy="1732985"/>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China #1</a:t>
          </a:r>
        </a:p>
      </dsp:txBody>
      <dsp:txXfrm>
        <a:off x="1824903" y="1834198"/>
        <a:ext cx="1225405" cy="1225405"/>
      </dsp:txXfrm>
    </dsp:sp>
    <dsp:sp modelId="{5E4B35E6-EA27-424E-89EC-46D0A40F2772}">
      <dsp:nvSpPr>
        <dsp:cNvPr id="0" name=""/>
        <dsp:cNvSpPr/>
      </dsp:nvSpPr>
      <dsp:spPr>
        <a:xfrm>
          <a:off x="1831061" y="1314"/>
          <a:ext cx="1213089" cy="1213089"/>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Indonesia #4</a:t>
          </a:r>
        </a:p>
      </dsp:txBody>
      <dsp:txXfrm>
        <a:off x="2008714" y="178967"/>
        <a:ext cx="857783" cy="857783"/>
      </dsp:txXfrm>
    </dsp:sp>
    <dsp:sp modelId="{8FAC1D8D-CE9C-45FC-86D2-26F007C6DD34}">
      <dsp:nvSpPr>
        <dsp:cNvPr id="0" name=""/>
        <dsp:cNvSpPr/>
      </dsp:nvSpPr>
      <dsp:spPr>
        <a:xfrm>
          <a:off x="3423717" y="2759876"/>
          <a:ext cx="1213089" cy="1213089"/>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India #2</a:t>
          </a:r>
        </a:p>
      </dsp:txBody>
      <dsp:txXfrm>
        <a:off x="3601370" y="2937529"/>
        <a:ext cx="857783" cy="857783"/>
      </dsp:txXfrm>
    </dsp:sp>
    <dsp:sp modelId="{5D851138-FE51-4A19-A149-11A0DEA29AF5}">
      <dsp:nvSpPr>
        <dsp:cNvPr id="0" name=""/>
        <dsp:cNvSpPr/>
      </dsp:nvSpPr>
      <dsp:spPr>
        <a:xfrm>
          <a:off x="238404" y="2759876"/>
          <a:ext cx="1213089" cy="1213089"/>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USA #3</a:t>
          </a:r>
        </a:p>
      </dsp:txBody>
      <dsp:txXfrm>
        <a:off x="416057" y="2937529"/>
        <a:ext cx="857783" cy="85778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11/4/2024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11/4/2024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11</a:t>
            </a:fld>
            <a:endParaRPr lang="en-US"/>
          </a:p>
        </p:txBody>
      </p:sp>
    </p:spTree>
    <p:extLst>
      <p:ext uri="{BB962C8B-B14F-4D97-AF65-F5344CB8AC3E}">
        <p14:creationId xmlns:p14="http://schemas.microsoft.com/office/powerpoint/2010/main" val="29597380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11/4/2024</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11/4/2024</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11/4/2024</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11/4/2024</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11/4/2024</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11/4/2024</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11/4/2024</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11/4/2024</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11/4/2024</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11/4/2024</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11/4/2024</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11/4/2024</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joebeachcapital/food-waste/data"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Food Waste</a:t>
            </a:r>
          </a:p>
        </p:txBody>
      </p:sp>
      <p:sp>
        <p:nvSpPr>
          <p:cNvPr id="3" name="Subtitle 2"/>
          <p:cNvSpPr>
            <a:spLocks noGrp="1"/>
          </p:cNvSpPr>
          <p:nvPr>
            <p:ph type="subTitle" idx="1"/>
          </p:nvPr>
        </p:nvSpPr>
        <p:spPr/>
        <p:txBody>
          <a:bodyPr/>
          <a:lstStyle/>
          <a:p>
            <a:r>
              <a:rPr lang="en-US" dirty="0"/>
              <a:t>The Type of Food in Household and Retail Waste?</a:t>
            </a:r>
          </a:p>
        </p:txBody>
      </p:sp>
      <p:sp>
        <p:nvSpPr>
          <p:cNvPr id="4" name="TextBox 3">
            <a:extLst>
              <a:ext uri="{FF2B5EF4-FFF2-40B4-BE49-F238E27FC236}">
                <a16:creationId xmlns:a16="http://schemas.microsoft.com/office/drawing/2014/main" id="{473DBFAB-9B48-DCA4-0D96-C04F40698E7D}"/>
              </a:ext>
            </a:extLst>
          </p:cNvPr>
          <p:cNvSpPr txBox="1"/>
          <p:nvPr/>
        </p:nvSpPr>
        <p:spPr>
          <a:xfrm>
            <a:off x="8532812" y="5735854"/>
            <a:ext cx="3276600" cy="830997"/>
          </a:xfrm>
          <a:prstGeom prst="rect">
            <a:avLst/>
          </a:prstGeom>
          <a:noFill/>
        </p:spPr>
        <p:txBody>
          <a:bodyPr wrap="square" rtlCol="0">
            <a:spAutoFit/>
          </a:bodyPr>
          <a:lstStyle/>
          <a:p>
            <a:r>
              <a:rPr lang="en-US" dirty="0"/>
              <a:t>By: </a:t>
            </a:r>
            <a:r>
              <a:rPr lang="en-US" dirty="0" err="1"/>
              <a:t>Nyanchiew</a:t>
            </a:r>
            <a:r>
              <a:rPr lang="en-US" dirty="0"/>
              <a:t> Malual </a:t>
            </a:r>
            <a:r>
              <a:rPr lang="en-US" dirty="0" err="1"/>
              <a:t>Ruot</a:t>
            </a:r>
            <a:endParaRPr lang="en-US" dirty="0"/>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8226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6" name="Picture Placeholder 5" descr="An empty placeholder to add an image. Click on the placeholder and select the image that you wish to add"/>
          <p:cNvSpPr>
            <a:spLocks noGrp="1"/>
          </p:cNvSpPr>
          <p:nvPr>
            <p:ph type="pic" idx="1"/>
          </p:nvPr>
        </p:nvSpPr>
        <p:spPr/>
        <p:txBody>
          <a:bodyPr/>
          <a:lstStyle/>
          <a:p>
            <a:endParaRPr lang="en-US"/>
          </a:p>
        </p:txBody>
      </p:sp>
      <p:sp>
        <p:nvSpPr>
          <p:cNvPr id="4" name="Text Placeholder 3"/>
          <p:cNvSpPr>
            <a:spLocks noGrp="1"/>
          </p:cNvSpPr>
          <p:nvPr>
            <p:ph type="body" sz="half" idx="2"/>
          </p:nvPr>
        </p:nvSpPr>
        <p:spPr/>
        <p:txBody>
          <a:bodyPr>
            <a:normAutofit/>
          </a:bodyPr>
          <a:lstStyle/>
          <a:p>
            <a:endParaRPr lang="en-US" dirty="0"/>
          </a:p>
        </p:txBody>
      </p:sp>
    </p:spTree>
    <p:extLst>
      <p:ext uri="{BB962C8B-B14F-4D97-AF65-F5344CB8AC3E}">
        <p14:creationId xmlns:p14="http://schemas.microsoft.com/office/powerpoint/2010/main" val="154484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a:t>
            </a:r>
          </a:p>
        </p:txBody>
      </p:sp>
      <p:sp>
        <p:nvSpPr>
          <p:cNvPr id="6" name="Content Placeholder 5"/>
          <p:cNvSpPr>
            <a:spLocks noGrp="1"/>
          </p:cNvSpPr>
          <p:nvPr>
            <p:ph idx="1"/>
          </p:nvPr>
        </p:nvSpPr>
        <p:spPr/>
        <p:txBody>
          <a:bodyPr/>
          <a:lstStyle/>
          <a:p>
            <a:pPr marL="0" indent="0">
              <a:buNone/>
            </a:pPr>
            <a:r>
              <a:rPr lang="en-US" dirty="0"/>
              <a:t>Food waste is define as “food that is intended for food consumption but is discarded, lost, or uneaten at various stages of the supply chain.”</a:t>
            </a:r>
          </a:p>
          <a:p>
            <a:pPr marL="0" indent="0">
              <a:buNone/>
            </a:pPr>
            <a:r>
              <a:rPr lang="en-US" dirty="0"/>
              <a:t> Food waste is a big issue in the world and with significant social, economic environment consequence. Food waste occurs in every stage from production distribution, retail and household. </a:t>
            </a:r>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Which Country has the most food waste</a:t>
            </a:r>
          </a:p>
        </p:txBody>
      </p:sp>
      <p:pic>
        <p:nvPicPr>
          <p:cNvPr id="6" name="Content Placeholder 5" descr="A graph of blue rectangular bars">
            <a:extLst>
              <a:ext uri="{FF2B5EF4-FFF2-40B4-BE49-F238E27FC236}">
                <a16:creationId xmlns:a16="http://schemas.microsoft.com/office/drawing/2014/main" id="{F7D52A36-BFCC-D032-40D6-3DFA8C8EC9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388" y="1828800"/>
            <a:ext cx="8883550" cy="4100809"/>
          </a:xfrm>
        </p:spPr>
      </p:pic>
      <p:sp>
        <p:nvSpPr>
          <p:cNvPr id="7" name="TextBox 6">
            <a:extLst>
              <a:ext uri="{FF2B5EF4-FFF2-40B4-BE49-F238E27FC236}">
                <a16:creationId xmlns:a16="http://schemas.microsoft.com/office/drawing/2014/main" id="{7A432E02-6425-9EDB-3066-8645876F5F82}"/>
              </a:ext>
            </a:extLst>
          </p:cNvPr>
          <p:cNvSpPr txBox="1"/>
          <p:nvPr/>
        </p:nvSpPr>
        <p:spPr>
          <a:xfrm>
            <a:off x="8456612" y="1447800"/>
            <a:ext cx="3429000" cy="4524315"/>
          </a:xfrm>
          <a:prstGeom prst="rect">
            <a:avLst/>
          </a:prstGeom>
          <a:noFill/>
        </p:spPr>
        <p:txBody>
          <a:bodyPr wrap="square" rtlCol="0">
            <a:spAutoFit/>
          </a:bodyPr>
          <a:lstStyle/>
          <a:p>
            <a:r>
              <a:rPr lang="en-US" dirty="0"/>
              <a:t>These are the top 10 food waste countries where Malaysia lead number one.</a:t>
            </a:r>
          </a:p>
          <a:p>
            <a:endParaRPr lang="en-US" dirty="0"/>
          </a:p>
          <a:p>
            <a:endParaRPr lang="en-US" dirty="0"/>
          </a:p>
          <a:p>
            <a:r>
              <a:rPr lang="en-US" dirty="0"/>
              <a:t>This food waste could be because of consumers over purchasing and lack of knowledge of food waste in their country.</a:t>
            </a:r>
          </a:p>
        </p:txBody>
      </p:sp>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Region has the least food waste?</a:t>
            </a:r>
          </a:p>
        </p:txBody>
      </p:sp>
      <p:pic>
        <p:nvPicPr>
          <p:cNvPr id="4" name="Content Placeholder 3" descr="A graph of food waste by region&#10;&#10;Description automatically generated">
            <a:extLst>
              <a:ext uri="{FF2B5EF4-FFF2-40B4-BE49-F238E27FC236}">
                <a16:creationId xmlns:a16="http://schemas.microsoft.com/office/drawing/2014/main" id="{525461F8-CF79-486A-5514-B5F04832FD2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7012" y="1752600"/>
            <a:ext cx="4875212" cy="2978996"/>
          </a:xfrm>
        </p:spPr>
      </p:pic>
      <p:graphicFrame>
        <p:nvGraphicFramePr>
          <p:cNvPr id="7" name="Content Placeholder 6"/>
          <p:cNvGraphicFramePr>
            <a:graphicFrameLocks noGrp="1"/>
          </p:cNvGraphicFramePr>
          <p:nvPr>
            <p:ph sz="half" idx="2"/>
            <p:extLst>
              <p:ext uri="{D42A27DB-BD31-4B8C-83A1-F6EECF244321}">
                <p14:modId xmlns:p14="http://schemas.microsoft.com/office/powerpoint/2010/main" val="2537517362"/>
              </p:ext>
            </p:extLst>
          </p:nvPr>
        </p:nvGraphicFramePr>
        <p:xfrm>
          <a:off x="6094413" y="1600200"/>
          <a:ext cx="4572000" cy="3134022"/>
        </p:xfrm>
        <a:graphic>
          <a:graphicData uri="http://schemas.openxmlformats.org/drawingml/2006/table">
            <a:tbl>
              <a:tblPr firstRow="1" bandRow="1">
                <a:tableStyleId>{3B4B98B0-60AC-42C2-AFA5-B58CD77FA1E5}</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822085">
                <a:tc>
                  <a:txBody>
                    <a:bodyPr/>
                    <a:lstStyle/>
                    <a:p>
                      <a:r>
                        <a:rPr lang="en-US" dirty="0"/>
                        <a:t>Region</a:t>
                      </a:r>
                    </a:p>
                  </a:txBody>
                  <a:tcPr anchor="ctr"/>
                </a:tc>
                <a:tc>
                  <a:txBody>
                    <a:bodyPr/>
                    <a:lstStyle/>
                    <a:p>
                      <a:pPr algn="ctr"/>
                      <a:r>
                        <a:rPr lang="en-US" dirty="0"/>
                        <a:t>Amount of Waste</a:t>
                      </a:r>
                    </a:p>
                  </a:txBody>
                  <a:tcPr anchor="ctr"/>
                </a:tc>
                <a:tc>
                  <a:txBody>
                    <a:bodyPr/>
                    <a:lstStyle/>
                    <a:p>
                      <a:pPr algn="ctr"/>
                      <a:endParaRPr lang="en-US" dirty="0"/>
                    </a:p>
                  </a:txBody>
                  <a:tcPr anchor="ctr"/>
                </a:tc>
                <a:extLst>
                  <a:ext uri="{0D108BD9-81ED-4DB2-BD59-A6C34878D82A}">
                    <a16:rowId xmlns:a16="http://schemas.microsoft.com/office/drawing/2014/main" val="10000"/>
                  </a:ext>
                </a:extLst>
              </a:tr>
              <a:tr h="822085">
                <a:tc>
                  <a:txBody>
                    <a:bodyPr/>
                    <a:lstStyle/>
                    <a:p>
                      <a:r>
                        <a:rPr lang="en-US" dirty="0"/>
                        <a:t>New Zealand </a:t>
                      </a:r>
                    </a:p>
                  </a:txBody>
                  <a:tcPr anchor="ctr"/>
                </a:tc>
                <a:tc>
                  <a:txBody>
                    <a:bodyPr/>
                    <a:lstStyle/>
                    <a:p>
                      <a:pPr algn="ctr"/>
                      <a:r>
                        <a:rPr lang="en-US" dirty="0"/>
                        <a:t>0</a:t>
                      </a:r>
                    </a:p>
                  </a:txBody>
                  <a:tcPr anchor="ctr"/>
                </a:tc>
                <a:tc>
                  <a:txBody>
                    <a:bodyPr/>
                    <a:lstStyle/>
                    <a:p>
                      <a:pPr algn="ctr"/>
                      <a:endParaRPr lang="en-US" dirty="0"/>
                    </a:p>
                  </a:txBody>
                  <a:tcPr anchor="ctr"/>
                </a:tc>
                <a:extLst>
                  <a:ext uri="{0D108BD9-81ED-4DB2-BD59-A6C34878D82A}">
                    <a16:rowId xmlns:a16="http://schemas.microsoft.com/office/drawing/2014/main" val="10001"/>
                  </a:ext>
                </a:extLst>
              </a:tr>
              <a:tr h="665142">
                <a:tc>
                  <a:txBody>
                    <a:bodyPr/>
                    <a:lstStyle/>
                    <a:p>
                      <a:r>
                        <a:rPr lang="en-US" dirty="0"/>
                        <a:t>Polynesia</a:t>
                      </a:r>
                    </a:p>
                  </a:txBody>
                  <a:tcPr anchor="ctr"/>
                </a:tc>
                <a:tc>
                  <a:txBody>
                    <a:bodyPr/>
                    <a:lstStyle/>
                    <a:p>
                      <a:pPr algn="ctr"/>
                      <a:r>
                        <a:rPr lang="en-US" dirty="0"/>
                        <a:t>478</a:t>
                      </a:r>
                    </a:p>
                  </a:txBody>
                  <a:tcPr anchor="ctr"/>
                </a:tc>
                <a:tc>
                  <a:txBody>
                    <a:bodyPr/>
                    <a:lstStyle/>
                    <a:p>
                      <a:pPr algn="ctr"/>
                      <a:endParaRPr lang="en-US" dirty="0"/>
                    </a:p>
                  </a:txBody>
                  <a:tcPr anchor="ctr"/>
                </a:tc>
                <a:extLst>
                  <a:ext uri="{0D108BD9-81ED-4DB2-BD59-A6C34878D82A}">
                    <a16:rowId xmlns:a16="http://schemas.microsoft.com/office/drawing/2014/main" val="10002"/>
                  </a:ext>
                </a:extLst>
              </a:tr>
              <a:tr h="822085">
                <a:tc>
                  <a:txBody>
                    <a:bodyPr/>
                    <a:lstStyle/>
                    <a:p>
                      <a:r>
                        <a:rPr lang="en-US" dirty="0"/>
                        <a:t>North America </a:t>
                      </a:r>
                    </a:p>
                  </a:txBody>
                  <a:tcPr anchor="ctr"/>
                </a:tc>
                <a:tc>
                  <a:txBody>
                    <a:bodyPr/>
                    <a:lstStyle/>
                    <a:p>
                      <a:pPr algn="ctr"/>
                      <a:r>
                        <a:rPr lang="en-US" dirty="0"/>
                        <a:t>0</a:t>
                      </a:r>
                    </a:p>
                  </a:txBody>
                  <a:tcPr anchor="ctr"/>
                </a:tc>
                <a:tc>
                  <a:txBody>
                    <a:bodyPr/>
                    <a:lstStyle/>
                    <a:p>
                      <a:pPr algn="ctr"/>
                      <a:endParaRPr lang="en-US" dirty="0"/>
                    </a:p>
                  </a:txBody>
                  <a:tcPr anchor="ct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1432BF82-090B-2A77-B882-697CD4560705}"/>
              </a:ext>
            </a:extLst>
          </p:cNvPr>
          <p:cNvSpPr txBox="1"/>
          <p:nvPr/>
        </p:nvSpPr>
        <p:spPr>
          <a:xfrm>
            <a:off x="223365" y="4859849"/>
            <a:ext cx="9751060" cy="461665"/>
          </a:xfrm>
          <a:prstGeom prst="rect">
            <a:avLst/>
          </a:prstGeom>
          <a:noFill/>
        </p:spPr>
        <p:txBody>
          <a:bodyPr wrap="square" rtlCol="0">
            <a:spAutoFit/>
          </a:bodyPr>
          <a:lstStyle/>
          <a:p>
            <a:r>
              <a:rPr lang="en-US" dirty="0"/>
              <a:t>According to the dataset these are the least food waste in these 3 regions.</a:t>
            </a:r>
          </a:p>
        </p:txBody>
      </p:sp>
    </p:spTree>
    <p:extLst>
      <p:ext uri="{BB962C8B-B14F-4D97-AF65-F5344CB8AC3E}">
        <p14:creationId xmlns:p14="http://schemas.microsoft.com/office/powerpoint/2010/main" val="398066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two Regions have the highest Retail Waste?</a:t>
            </a:r>
          </a:p>
        </p:txBody>
      </p:sp>
      <p:pic>
        <p:nvPicPr>
          <p:cNvPr id="6" name="Content Placeholder 5" descr="A graph of a bar">
            <a:extLst>
              <a:ext uri="{FF2B5EF4-FFF2-40B4-BE49-F238E27FC236}">
                <a16:creationId xmlns:a16="http://schemas.microsoft.com/office/drawing/2014/main" id="{8787019D-AAF2-0D1B-35EF-FF67660D77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1122" y="1977610"/>
            <a:ext cx="5432173" cy="2902779"/>
          </a:xfrm>
        </p:spPr>
      </p:pic>
      <p:graphicFrame>
        <p:nvGraphicFramePr>
          <p:cNvPr id="5" name="Content Placeholder 4" descr="Radial cycle shows the relationship between 3 tasks to a group"/>
          <p:cNvGraphicFramePr>
            <a:graphicFrameLocks noGrp="1"/>
          </p:cNvGraphicFramePr>
          <p:nvPr>
            <p:ph sz="half" idx="2"/>
            <p:extLst>
              <p:ext uri="{D42A27DB-BD31-4B8C-83A1-F6EECF244321}">
                <p14:modId xmlns:p14="http://schemas.microsoft.com/office/powerpoint/2010/main" val="3705253633"/>
              </p:ext>
            </p:extLst>
          </p:nvPr>
        </p:nvGraphicFramePr>
        <p:xfrm>
          <a:off x="6094413" y="1600200"/>
          <a:ext cx="487521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06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260" y="1048624"/>
            <a:ext cx="9141619" cy="1751885"/>
          </a:xfrm>
        </p:spPr>
        <p:txBody>
          <a:bodyPr/>
          <a:lstStyle/>
          <a:p>
            <a:r>
              <a:rPr lang="en-US" dirty="0"/>
              <a:t>Inconclusion</a:t>
            </a:r>
          </a:p>
        </p:txBody>
      </p:sp>
      <p:sp>
        <p:nvSpPr>
          <p:cNvPr id="3" name="Text Placeholder 2"/>
          <p:cNvSpPr>
            <a:spLocks noGrp="1"/>
          </p:cNvSpPr>
          <p:nvPr>
            <p:ph type="body" idx="1"/>
          </p:nvPr>
        </p:nvSpPr>
        <p:spPr>
          <a:xfrm>
            <a:off x="1804077" y="3590843"/>
            <a:ext cx="9141619" cy="2428957"/>
          </a:xfrm>
        </p:spPr>
        <p:txBody>
          <a:bodyPr>
            <a:normAutofit/>
          </a:bodyPr>
          <a:lstStyle/>
          <a:p>
            <a:r>
              <a:rPr lang="en-US" dirty="0"/>
              <a:t>Malaysia has a huge issue when it comes to food waste. The USA, China, and India are highlighted for the large overall retail waste contribution. New Zealand and Polynesia tend to report lower food waste, but the date can be limited .</a:t>
            </a:r>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a:t>
            </a:r>
          </a:p>
        </p:txBody>
      </p:sp>
      <p:sp>
        <p:nvSpPr>
          <p:cNvPr id="12" name="Content Placeholder 11"/>
          <p:cNvSpPr>
            <a:spLocks noGrp="1"/>
          </p:cNvSpPr>
          <p:nvPr>
            <p:ph sz="half" idx="2"/>
          </p:nvPr>
        </p:nvSpPr>
        <p:spPr>
          <a:xfrm>
            <a:off x="1141412" y="1447800"/>
            <a:ext cx="9677400" cy="4724399"/>
          </a:xfrm>
        </p:spPr>
        <p:txBody>
          <a:bodyPr/>
          <a:lstStyle/>
          <a:p>
            <a:pPr>
              <a:buFontTx/>
              <a:buChar char="-"/>
            </a:pPr>
            <a:r>
              <a:rPr lang="en-US" dirty="0">
                <a:hlinkClick r:id="rId2"/>
              </a:rPr>
              <a:t>https://www.kaggle.com/datasets/joebeachcapital/food-waste/data</a:t>
            </a:r>
            <a:endParaRPr lang="en-US" dirty="0"/>
          </a:p>
          <a:p>
            <a:pPr>
              <a:buFontTx/>
              <a:buChar char="-"/>
            </a:pPr>
            <a:r>
              <a:rPr lang="en-US" dirty="0"/>
              <a:t>https://www.wri.org/insights/reducing-food-loss-and-food-waste</a:t>
            </a:r>
          </a:p>
        </p:txBody>
      </p:sp>
    </p:spTree>
    <p:extLst>
      <p:ext uri="{BB962C8B-B14F-4D97-AF65-F5344CB8AC3E}">
        <p14:creationId xmlns:p14="http://schemas.microsoft.com/office/powerpoint/2010/main" val="289162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283383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628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700CCB-20BA-4760-AB9F-AC3B63ED32E0}">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8942AA-0721-4324-BC2C-A3CB43F24E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93</TotalTime>
  <Words>273</Words>
  <Application>Microsoft Office PowerPoint</Application>
  <PresentationFormat>Custom</PresentationFormat>
  <Paragraphs>35</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Constantia</vt:lpstr>
      <vt:lpstr>Cooking 16x9</vt:lpstr>
      <vt:lpstr>Food Waste</vt:lpstr>
      <vt:lpstr>Introduction.</vt:lpstr>
      <vt:lpstr>Which Country has the most food waste</vt:lpstr>
      <vt:lpstr>Which Region has the least food waste?</vt:lpstr>
      <vt:lpstr>Which two Regions have the highest Retail Waste?</vt:lpstr>
      <vt:lpstr>Inconclusion</vt:lpstr>
      <vt:lpstr>Sources </vt:lpstr>
      <vt:lpstr>Add a Slide Title - 3</vt:lpstr>
      <vt:lpstr>PowerPoint Presentation</vt:lpstr>
      <vt:lpstr>Add a Slide Title - 4</vt:lpstr>
      <vt:lpstr>Add a Slide Title - 5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Chol Bading</dc:creator>
  <cp:lastModifiedBy>Chol Bading</cp:lastModifiedBy>
  <cp:revision>1</cp:revision>
  <dcterms:created xsi:type="dcterms:W3CDTF">2024-11-05T01:57:30Z</dcterms:created>
  <dcterms:modified xsi:type="dcterms:W3CDTF">2024-11-05T03:30:42Z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