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84048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64" autoAdjust="0"/>
    <p:restoredTop sz="86406"/>
  </p:normalViewPr>
  <p:slideViewPr>
    <p:cSldViewPr snapToGrid="0">
      <p:cViewPr>
        <p:scale>
          <a:sx n="40" d="100"/>
          <a:sy n="40" d="100"/>
        </p:scale>
        <p:origin x="786" y="-267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686639"/>
            <a:ext cx="32644080" cy="1209717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8250326"/>
            <a:ext cx="28803600" cy="8389194"/>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01D38C-6D2F-4239-BB5A-5C07E15A731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214549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1D38C-6D2F-4239-BB5A-5C07E15A731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198058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849967"/>
            <a:ext cx="828103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849967"/>
            <a:ext cx="24363045"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1D38C-6D2F-4239-BB5A-5C07E15A731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402055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1D38C-6D2F-4239-BB5A-5C07E15A731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127483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662680"/>
            <a:ext cx="33124140" cy="1445386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3253287"/>
            <a:ext cx="33124140" cy="76009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01D38C-6D2F-4239-BB5A-5C07E15A7316}"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396153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01D38C-6D2F-4239-BB5A-5C07E15A7316}"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164685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49974"/>
            <a:ext cx="3312414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517893"/>
            <a:ext cx="16247028"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692380"/>
            <a:ext cx="16247028"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517893"/>
            <a:ext cx="16327042"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692380"/>
            <a:ext cx="1632704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01D38C-6D2F-4239-BB5A-5C07E15A7316}"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75846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1D38C-6D2F-4239-BB5A-5C07E15A7316}"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409533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1D38C-6D2F-4239-BB5A-5C07E15A7316}"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20317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002961"/>
            <a:ext cx="19442430" cy="246930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B101D38C-6D2F-4239-BB5A-5C07E15A7316}"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207141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002961"/>
            <a:ext cx="19442430" cy="246930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B101D38C-6D2F-4239-BB5A-5C07E15A7316}"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19D5A-1B44-47D6-B8B6-A84141B5015B}" type="slidenum">
              <a:rPr lang="en-US" smtClean="0"/>
              <a:t>‹#›</a:t>
            </a:fld>
            <a:endParaRPr lang="en-US"/>
          </a:p>
        </p:txBody>
      </p:sp>
    </p:spTree>
    <p:extLst>
      <p:ext uri="{BB962C8B-B14F-4D97-AF65-F5344CB8AC3E}">
        <p14:creationId xmlns:p14="http://schemas.microsoft.com/office/powerpoint/2010/main" val="162943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849974"/>
            <a:ext cx="3312414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9249833"/>
            <a:ext cx="3312414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2205514"/>
            <a:ext cx="8641080" cy="1849967"/>
          </a:xfrm>
          <a:prstGeom prst="rect">
            <a:avLst/>
          </a:prstGeom>
        </p:spPr>
        <p:txBody>
          <a:bodyPr vert="horz" lIns="91440" tIns="45720" rIns="91440" bIns="45720" rtlCol="0" anchor="ctr"/>
          <a:lstStyle>
            <a:lvl1pPr algn="l">
              <a:defRPr sz="5040">
                <a:solidFill>
                  <a:schemeClr val="tx1">
                    <a:tint val="75000"/>
                  </a:schemeClr>
                </a:solidFill>
              </a:defRPr>
            </a:lvl1pPr>
          </a:lstStyle>
          <a:p>
            <a:fld id="{B101D38C-6D2F-4239-BB5A-5C07E15A7316}" type="datetimeFigureOut">
              <a:rPr lang="en-US" smtClean="0"/>
              <a:t>4/19/2019</a:t>
            </a:fld>
            <a:endParaRPr lang="en-US"/>
          </a:p>
        </p:txBody>
      </p:sp>
      <p:sp>
        <p:nvSpPr>
          <p:cNvPr id="5" name="Footer Placeholder 4"/>
          <p:cNvSpPr>
            <a:spLocks noGrp="1"/>
          </p:cNvSpPr>
          <p:nvPr>
            <p:ph type="ftr" sz="quarter" idx="3"/>
          </p:nvPr>
        </p:nvSpPr>
        <p:spPr>
          <a:xfrm>
            <a:off x="12721590" y="32205514"/>
            <a:ext cx="12961620" cy="18499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2205514"/>
            <a:ext cx="8641080" cy="1849967"/>
          </a:xfrm>
          <a:prstGeom prst="rect">
            <a:avLst/>
          </a:prstGeom>
        </p:spPr>
        <p:txBody>
          <a:bodyPr vert="horz" lIns="91440" tIns="45720" rIns="91440" bIns="45720" rtlCol="0" anchor="ctr"/>
          <a:lstStyle>
            <a:lvl1pPr algn="r">
              <a:defRPr sz="5040">
                <a:solidFill>
                  <a:schemeClr val="tx1">
                    <a:tint val="75000"/>
                  </a:schemeClr>
                </a:solidFill>
              </a:defRPr>
            </a:lvl1pPr>
          </a:lstStyle>
          <a:p>
            <a:fld id="{AAF19D5A-1B44-47D6-B8B6-A84141B5015B}" type="slidenum">
              <a:rPr lang="en-US" smtClean="0"/>
              <a:t>‹#›</a:t>
            </a:fld>
            <a:endParaRPr lang="en-US"/>
          </a:p>
        </p:txBody>
      </p:sp>
    </p:spTree>
    <p:extLst>
      <p:ext uri="{BB962C8B-B14F-4D97-AF65-F5344CB8AC3E}">
        <p14:creationId xmlns:p14="http://schemas.microsoft.com/office/powerpoint/2010/main" val="677241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6060397" y="29681286"/>
            <a:ext cx="11426390" cy="3724096"/>
          </a:xfrm>
          <a:prstGeom prst="rect">
            <a:avLst/>
          </a:prstGeom>
          <a:noFill/>
        </p:spPr>
        <p:txBody>
          <a:bodyPr wrap="square" rtlCol="0">
            <a:spAutoFit/>
          </a:bodyPr>
          <a:lstStyle/>
          <a:p>
            <a:pPr marL="457200" indent="-457200" algn="just">
              <a:spcAft>
                <a:spcPts val="1200"/>
              </a:spcAft>
            </a:pPr>
            <a:r>
              <a:rPr lang="en-US" sz="2400" dirty="0" smtClean="0">
                <a:latin typeface="Helvetica" panose="020B0604020202020204" pitchFamily="34" charset="0"/>
                <a:ea typeface="Tahoma" panose="020B0604030504040204" pitchFamily="34" charset="0"/>
                <a:cs typeface="Helvetica" panose="020B0604020202020204" pitchFamily="34" charset="0"/>
              </a:rPr>
              <a:t>B.M. </a:t>
            </a:r>
            <a:r>
              <a:rPr lang="en-US" sz="2400" dirty="0" smtClean="0">
                <a:latin typeface="Helvetica" panose="020B0604020202020204" pitchFamily="34" charset="0"/>
                <a:ea typeface="Tahoma" panose="020B0604030504040204" pitchFamily="34" charset="0"/>
                <a:cs typeface="Helvetica" panose="020B0604020202020204" pitchFamily="34" charset="0"/>
              </a:rPr>
              <a:t>Walsh, </a:t>
            </a:r>
            <a:r>
              <a:rPr lang="en-US" sz="2400" dirty="0" smtClean="0">
                <a:latin typeface="Helvetica" panose="020B0604020202020204" pitchFamily="34" charset="0"/>
                <a:ea typeface="Tahoma" panose="020B0604030504040204" pitchFamily="34" charset="0"/>
                <a:cs typeface="Helvetica" panose="020B0604020202020204" pitchFamily="34" charset="0"/>
              </a:rPr>
              <a:t>N.P. </a:t>
            </a:r>
            <a:r>
              <a:rPr lang="en-US" sz="2400" dirty="0" smtClean="0">
                <a:latin typeface="Helvetica" panose="020B0604020202020204" pitchFamily="34" charset="0"/>
                <a:ea typeface="Tahoma" panose="020B0604030504040204" pitchFamily="34" charset="0"/>
                <a:cs typeface="Helvetica" panose="020B0604020202020204" pitchFamily="34" charset="0"/>
              </a:rPr>
              <a:t>Barnes, &amp; B. Di </a:t>
            </a:r>
            <a:r>
              <a:rPr lang="en-US" sz="2400" dirty="0" err="1" smtClean="0">
                <a:latin typeface="Helvetica" panose="020B0604020202020204" pitchFamily="34" charset="0"/>
                <a:ea typeface="Tahoma" panose="020B0604030504040204" pitchFamily="34" charset="0"/>
                <a:cs typeface="Helvetica" panose="020B0604020202020204" pitchFamily="34" charset="0"/>
              </a:rPr>
              <a:t>Bartolo</a:t>
            </a:r>
            <a:r>
              <a:rPr lang="en-US" sz="2400" dirty="0" smtClean="0">
                <a:latin typeface="Helvetica" panose="020B0604020202020204" pitchFamily="34" charset="0"/>
                <a:ea typeface="Tahoma" panose="020B0604030504040204" pitchFamily="34" charset="0"/>
                <a:cs typeface="Helvetica" panose="020B0604020202020204" pitchFamily="34" charset="0"/>
              </a:rPr>
              <a:t>. </a:t>
            </a:r>
            <a:r>
              <a:rPr lang="en-US" sz="2400" dirty="0">
                <a:latin typeface="Helvetica" panose="020B0604020202020204" pitchFamily="34" charset="0"/>
                <a:ea typeface="Tahoma" panose="020B0604030504040204" pitchFamily="34" charset="0"/>
                <a:cs typeface="Helvetica" panose="020B0604020202020204" pitchFamily="34" charset="0"/>
              </a:rPr>
              <a:t>(1998). </a:t>
            </a:r>
            <a:r>
              <a:rPr lang="en-US" sz="2400" dirty="0" smtClean="0">
                <a:latin typeface="Helvetica" panose="020B0604020202020204" pitchFamily="34" charset="0"/>
                <a:ea typeface="Tahoma" panose="020B0604030504040204" pitchFamily="34" charset="0"/>
                <a:cs typeface="Helvetica" panose="020B0604020202020204" pitchFamily="34" charset="0"/>
              </a:rPr>
              <a:t>“Branching </a:t>
            </a:r>
            <a:r>
              <a:rPr lang="en-US" sz="2400" dirty="0">
                <a:latin typeface="Helvetica" panose="020B0604020202020204" pitchFamily="34" charset="0"/>
                <a:ea typeface="Tahoma" panose="020B0604030504040204" pitchFamily="34" charset="0"/>
                <a:cs typeface="Helvetica" panose="020B0604020202020204" pitchFamily="34" charset="0"/>
              </a:rPr>
              <a:t>Ratios, Cross Sections, and Radiative Lifetimes of Rare Earth Ions in Solids: Application to Tm3+ and Ho3+ Ions in </a:t>
            </a:r>
            <a:r>
              <a:rPr lang="en-US" sz="2400" dirty="0" smtClean="0">
                <a:latin typeface="Helvetica" panose="020B0604020202020204" pitchFamily="34" charset="0"/>
                <a:ea typeface="Tahoma" panose="020B0604030504040204" pitchFamily="34" charset="0"/>
                <a:cs typeface="Helvetica" panose="020B0604020202020204" pitchFamily="34" charset="0"/>
              </a:rPr>
              <a:t>LiYF4,” </a:t>
            </a:r>
            <a:r>
              <a:rPr lang="en-US" sz="2400" i="1" dirty="0">
                <a:latin typeface="Helvetica" panose="020B0604020202020204" pitchFamily="34" charset="0"/>
                <a:ea typeface="Tahoma" panose="020B0604030504040204" pitchFamily="34" charset="0"/>
                <a:cs typeface="Helvetica" panose="020B0604020202020204" pitchFamily="34" charset="0"/>
              </a:rPr>
              <a:t>Journal of Applied Physics</a:t>
            </a:r>
            <a:r>
              <a:rPr lang="en-US" sz="2400" dirty="0" smtClean="0">
                <a:latin typeface="Helvetica" panose="020B0604020202020204" pitchFamily="34" charset="0"/>
                <a:ea typeface="Tahoma" panose="020B0604030504040204" pitchFamily="34" charset="0"/>
                <a:cs typeface="Helvetica" panose="020B0604020202020204" pitchFamily="34" charset="0"/>
              </a:rPr>
              <a:t>. (BW98)</a:t>
            </a:r>
          </a:p>
          <a:p>
            <a:pPr marL="457200" indent="-457200" algn="just">
              <a:spcAft>
                <a:spcPts val="1200"/>
              </a:spcAft>
            </a:pPr>
            <a:r>
              <a:rPr lang="en-US" sz="2400" dirty="0" smtClean="0">
                <a:latin typeface="Helvetica" panose="020B0604020202020204" pitchFamily="34" charset="0"/>
                <a:ea typeface="Tahoma" panose="020B0604030504040204" pitchFamily="34" charset="0"/>
                <a:cs typeface="Helvetica" panose="020B0604020202020204" pitchFamily="34" charset="0"/>
              </a:rPr>
              <a:t>B.M. </a:t>
            </a:r>
            <a:r>
              <a:rPr lang="en-US" sz="2400" dirty="0">
                <a:latin typeface="Helvetica" panose="020B0604020202020204" pitchFamily="34" charset="0"/>
                <a:ea typeface="Tahoma" panose="020B0604030504040204" pitchFamily="34" charset="0"/>
                <a:cs typeface="Helvetica" panose="020B0604020202020204" pitchFamily="34" charset="0"/>
              </a:rPr>
              <a:t>Walsh, </a:t>
            </a:r>
            <a:r>
              <a:rPr lang="en-US" sz="2400" dirty="0" smtClean="0">
                <a:latin typeface="Helvetica" panose="020B0604020202020204" pitchFamily="34" charset="0"/>
                <a:ea typeface="Tahoma" panose="020B0604030504040204" pitchFamily="34" charset="0"/>
                <a:cs typeface="Helvetica" panose="020B0604020202020204" pitchFamily="34" charset="0"/>
              </a:rPr>
              <a:t>N.P. </a:t>
            </a:r>
            <a:r>
              <a:rPr lang="en-US" sz="2400" dirty="0" smtClean="0">
                <a:latin typeface="Helvetica" panose="020B0604020202020204" pitchFamily="34" charset="0"/>
                <a:ea typeface="Tahoma" panose="020B0604030504040204" pitchFamily="34" charset="0"/>
                <a:cs typeface="Helvetica" panose="020B0604020202020204" pitchFamily="34" charset="0"/>
              </a:rPr>
              <a:t>Barnes</a:t>
            </a:r>
            <a:r>
              <a:rPr lang="en-US" sz="2400" dirty="0">
                <a:latin typeface="Helvetica" panose="020B0604020202020204" pitchFamily="34" charset="0"/>
                <a:ea typeface="Tahoma" panose="020B0604030504040204" pitchFamily="34" charset="0"/>
                <a:cs typeface="Helvetica" panose="020B0604020202020204" pitchFamily="34" charset="0"/>
              </a:rPr>
              <a:t>, M. </a:t>
            </a:r>
            <a:r>
              <a:rPr lang="en-US" sz="2400" dirty="0" err="1">
                <a:latin typeface="Helvetica" panose="020B0604020202020204" pitchFamily="34" charset="0"/>
                <a:ea typeface="Tahoma" panose="020B0604030504040204" pitchFamily="34" charset="0"/>
                <a:cs typeface="Helvetica" panose="020B0604020202020204" pitchFamily="34" charset="0"/>
              </a:rPr>
              <a:t>Petros</a:t>
            </a:r>
            <a:r>
              <a:rPr lang="en-US" sz="2400" dirty="0">
                <a:latin typeface="Helvetica" panose="020B0604020202020204" pitchFamily="34" charset="0"/>
                <a:ea typeface="Tahoma" panose="020B0604030504040204" pitchFamily="34" charset="0"/>
                <a:cs typeface="Helvetica" panose="020B0604020202020204" pitchFamily="34" charset="0"/>
              </a:rPr>
              <a:t>, J. Yu, </a:t>
            </a:r>
            <a:r>
              <a:rPr lang="en-US" sz="2400" dirty="0" smtClean="0">
                <a:latin typeface="Helvetica" panose="020B0604020202020204" pitchFamily="34" charset="0"/>
                <a:ea typeface="Tahoma" panose="020B0604030504040204" pitchFamily="34" charset="0"/>
                <a:cs typeface="Helvetica" panose="020B0604020202020204" pitchFamily="34" charset="0"/>
              </a:rPr>
              <a:t>&amp; </a:t>
            </a:r>
            <a:r>
              <a:rPr lang="en-US" sz="2400" dirty="0">
                <a:latin typeface="Helvetica" panose="020B0604020202020204" pitchFamily="34" charset="0"/>
                <a:ea typeface="Tahoma" panose="020B0604030504040204" pitchFamily="34" charset="0"/>
                <a:cs typeface="Helvetica" panose="020B0604020202020204" pitchFamily="34" charset="0"/>
              </a:rPr>
              <a:t>U.N. </a:t>
            </a:r>
            <a:r>
              <a:rPr lang="en-US" sz="2400" dirty="0" smtClean="0">
                <a:latin typeface="Helvetica" panose="020B0604020202020204" pitchFamily="34" charset="0"/>
                <a:ea typeface="Tahoma" panose="020B0604030504040204" pitchFamily="34" charset="0"/>
                <a:cs typeface="Helvetica" panose="020B0604020202020204" pitchFamily="34" charset="0"/>
              </a:rPr>
              <a:t>Singh. (2004).  “</a:t>
            </a:r>
            <a:r>
              <a:rPr lang="en-US" sz="2400" dirty="0">
                <a:latin typeface="Helvetica" panose="020B0604020202020204" pitchFamily="34" charset="0"/>
                <a:ea typeface="Tahoma" panose="020B0604030504040204" pitchFamily="34" charset="0"/>
                <a:cs typeface="Helvetica" panose="020B0604020202020204" pitchFamily="34" charset="0"/>
              </a:rPr>
              <a:t>Spectroscopy and modeling of solid state lanthanide lasers: Application to trivalent Tm3+ and Ho3+ in YliF4 and LuLiF4,” </a:t>
            </a:r>
            <a:r>
              <a:rPr lang="en-US" sz="2400" i="1" dirty="0">
                <a:latin typeface="Helvetica" panose="020B0604020202020204" pitchFamily="34" charset="0"/>
                <a:ea typeface="Tahoma" panose="020B0604030504040204" pitchFamily="34" charset="0"/>
                <a:cs typeface="Helvetica" panose="020B0604020202020204" pitchFamily="34" charset="0"/>
              </a:rPr>
              <a:t>Journal of Applied </a:t>
            </a:r>
            <a:r>
              <a:rPr lang="en-US" sz="2400" i="1" dirty="0" smtClean="0">
                <a:latin typeface="Helvetica" panose="020B0604020202020204" pitchFamily="34" charset="0"/>
                <a:ea typeface="Tahoma" panose="020B0604030504040204" pitchFamily="34" charset="0"/>
                <a:cs typeface="Helvetica" panose="020B0604020202020204" pitchFamily="34" charset="0"/>
              </a:rPr>
              <a:t>Physics</a:t>
            </a:r>
            <a:r>
              <a:rPr lang="en-US" sz="2400" dirty="0" smtClean="0">
                <a:latin typeface="Helvetica" panose="020B0604020202020204" pitchFamily="34" charset="0"/>
                <a:ea typeface="Tahoma" panose="020B0604030504040204" pitchFamily="34" charset="0"/>
                <a:cs typeface="Helvetica" panose="020B0604020202020204" pitchFamily="34" charset="0"/>
              </a:rPr>
              <a:t>. (BW04)</a:t>
            </a:r>
          </a:p>
          <a:p>
            <a:pPr marL="457200" indent="-457200" algn="just">
              <a:spcAft>
                <a:spcPts val="1200"/>
              </a:spcAft>
            </a:pPr>
            <a:r>
              <a:rPr lang="en-US" sz="2400" dirty="0" smtClean="0">
                <a:latin typeface="Helvetica" panose="020B0604020202020204" pitchFamily="34" charset="0"/>
                <a:ea typeface="Tahoma" panose="020B0604030504040204" pitchFamily="34" charset="0"/>
                <a:cs typeface="Helvetica" panose="020B0604020202020204" pitchFamily="34" charset="0"/>
              </a:rPr>
              <a:t>O. </a:t>
            </a:r>
            <a:r>
              <a:rPr lang="en-US" sz="2400" dirty="0" err="1" smtClean="0">
                <a:latin typeface="Helvetica" panose="020B0604020202020204" pitchFamily="34" charset="0"/>
                <a:ea typeface="Tahoma" panose="020B0604030504040204" pitchFamily="34" charset="0"/>
                <a:cs typeface="Helvetica" panose="020B0604020202020204" pitchFamily="34" charset="0"/>
              </a:rPr>
              <a:t>Louchev</a:t>
            </a:r>
            <a:r>
              <a:rPr lang="en-US" sz="2400" dirty="0" smtClean="0">
                <a:latin typeface="Helvetica" panose="020B0604020202020204" pitchFamily="34" charset="0"/>
                <a:ea typeface="Tahoma" panose="020B0604030504040204" pitchFamily="34" charset="0"/>
                <a:cs typeface="Helvetica" panose="020B0604020202020204" pitchFamily="34" charset="0"/>
              </a:rPr>
              <a:t>, Y. Urata, N. Saito, &amp; S. Wada. (2007).  “Computational model for operation of 2 </a:t>
            </a:r>
            <a:r>
              <a:rPr lang="el-GR" sz="2400" dirty="0" smtClean="0">
                <a:latin typeface="Helvetica" panose="020B0604020202020204" pitchFamily="34" charset="0"/>
                <a:ea typeface="Tahoma" panose="020B0604030504040204" pitchFamily="34" charset="0"/>
                <a:cs typeface="Helvetica" panose="020B0604020202020204" pitchFamily="34" charset="0"/>
              </a:rPr>
              <a:t>μ</a:t>
            </a:r>
            <a:r>
              <a:rPr lang="en-US" sz="2400" dirty="0" smtClean="0">
                <a:latin typeface="Helvetica" panose="020B0604020202020204" pitchFamily="34" charset="0"/>
                <a:ea typeface="Tahoma" panose="020B0604030504040204" pitchFamily="34" charset="0"/>
                <a:cs typeface="Helvetica" panose="020B0604020202020204" pitchFamily="34" charset="0"/>
              </a:rPr>
              <a:t>m co-doped Tm, Ho solid state lasers,” </a:t>
            </a:r>
            <a:r>
              <a:rPr lang="en-US" sz="2400" i="1" dirty="0" smtClean="0">
                <a:latin typeface="Helvetica" panose="020B0604020202020204" pitchFamily="34" charset="0"/>
                <a:ea typeface="Tahoma" panose="020B0604030504040204" pitchFamily="34" charset="0"/>
                <a:cs typeface="Helvetica" panose="020B0604020202020204" pitchFamily="34" charset="0"/>
              </a:rPr>
              <a:t>Optical Society of America.</a:t>
            </a:r>
            <a:r>
              <a:rPr lang="en-US" sz="2400" dirty="0" smtClean="0">
                <a:latin typeface="Helvetica" panose="020B0604020202020204" pitchFamily="34" charset="0"/>
                <a:ea typeface="Tahoma" panose="020B0604030504040204" pitchFamily="34" charset="0"/>
                <a:cs typeface="Helvetica" panose="020B0604020202020204" pitchFamily="34" charset="0"/>
              </a:rPr>
              <a:t> (OL07)</a:t>
            </a:r>
            <a:endParaRPr lang="en-US" sz="2400" dirty="0">
              <a:latin typeface="Helvetica" panose="020B0604020202020204" pitchFamily="34" charset="0"/>
              <a:ea typeface="Tahoma" panose="020B0604030504040204" pitchFamily="34" charset="0"/>
              <a:cs typeface="Helvetica" panose="020B0604020202020204" pitchFamily="34" charset="0"/>
            </a:endParaRPr>
          </a:p>
        </p:txBody>
      </p:sp>
      <p:sp>
        <p:nvSpPr>
          <p:cNvPr id="2" name="TextBox 1"/>
          <p:cNvSpPr txBox="1"/>
          <p:nvPr/>
        </p:nvSpPr>
        <p:spPr>
          <a:xfrm>
            <a:off x="1" y="744582"/>
            <a:ext cx="38404798" cy="1554272"/>
          </a:xfrm>
          <a:prstGeom prst="rect">
            <a:avLst/>
          </a:prstGeom>
          <a:noFill/>
        </p:spPr>
        <p:txBody>
          <a:bodyPr wrap="square" rtlCol="0">
            <a:spAutoFit/>
          </a:bodyPr>
          <a:lstStyle/>
          <a:p>
            <a:pPr algn="ctr"/>
            <a:r>
              <a:rPr lang="en-US" sz="9500" dirty="0">
                <a:latin typeface="Helvetica" panose="020B0604020202020204" pitchFamily="34" charset="0"/>
                <a:ea typeface="Tahoma" panose="020B0604030504040204" pitchFamily="34" charset="0"/>
                <a:cs typeface="Helvetica" panose="020B0604020202020204" pitchFamily="34" charset="0"/>
              </a:rPr>
              <a:t>Modeling Solid State Lanthanide Lasers</a:t>
            </a:r>
          </a:p>
        </p:txBody>
      </p:sp>
      <p:sp>
        <p:nvSpPr>
          <p:cNvPr id="3" name="TextBox 2"/>
          <p:cNvSpPr txBox="1"/>
          <p:nvPr/>
        </p:nvSpPr>
        <p:spPr>
          <a:xfrm>
            <a:off x="-3610" y="2674086"/>
            <a:ext cx="38404799" cy="1495794"/>
          </a:xfrm>
          <a:prstGeom prst="rect">
            <a:avLst/>
          </a:prstGeom>
          <a:noFill/>
        </p:spPr>
        <p:txBody>
          <a:bodyPr wrap="square" rtlCol="0">
            <a:spAutoFit/>
          </a:bodyPr>
          <a:lstStyle/>
          <a:p>
            <a:pPr algn="ctr"/>
            <a:r>
              <a:rPr lang="en-US" sz="4560" dirty="0">
                <a:latin typeface="Helvetica" panose="020B0604020202020204" pitchFamily="34" charset="0"/>
                <a:ea typeface="Tahoma" panose="020B0604030504040204" pitchFamily="34" charset="0"/>
                <a:cs typeface="Helvetica" panose="020B0604020202020204" pitchFamily="34" charset="0"/>
              </a:rPr>
              <a:t>Nick Wade, Frostburg State University</a:t>
            </a:r>
          </a:p>
          <a:p>
            <a:pPr algn="ctr"/>
            <a:r>
              <a:rPr lang="en-US" sz="4560" dirty="0">
                <a:latin typeface="Helvetica" panose="020B0604020202020204" pitchFamily="34" charset="0"/>
                <a:ea typeface="Tahoma" panose="020B0604030504040204" pitchFamily="34" charset="0"/>
                <a:cs typeface="Helvetica" panose="020B0604020202020204" pitchFamily="34" charset="0"/>
              </a:rPr>
              <a:t>Brian </a:t>
            </a:r>
            <a:r>
              <a:rPr lang="en-US" sz="4560" dirty="0" smtClean="0">
                <a:latin typeface="Helvetica" panose="020B0604020202020204" pitchFamily="34" charset="0"/>
                <a:ea typeface="Tahoma" panose="020B0604030504040204" pitchFamily="34" charset="0"/>
                <a:cs typeface="Helvetica" panose="020B0604020202020204" pitchFamily="34" charset="0"/>
              </a:rPr>
              <a:t>M. Walsh</a:t>
            </a:r>
            <a:r>
              <a:rPr lang="en-US" sz="4560" dirty="0">
                <a:latin typeface="Helvetica" panose="020B0604020202020204" pitchFamily="34" charset="0"/>
                <a:ea typeface="Tahoma" panose="020B0604030504040204" pitchFamily="34" charset="0"/>
                <a:cs typeface="Helvetica" panose="020B0604020202020204" pitchFamily="34" charset="0"/>
              </a:rPr>
              <a:t>, NASA Langley Research Center</a:t>
            </a:r>
          </a:p>
        </p:txBody>
      </p:sp>
      <p:sp>
        <p:nvSpPr>
          <p:cNvPr id="5" name="TextBox 4"/>
          <p:cNvSpPr txBox="1"/>
          <p:nvPr/>
        </p:nvSpPr>
        <p:spPr>
          <a:xfrm>
            <a:off x="914401" y="5491691"/>
            <a:ext cx="12275819" cy="1107996"/>
          </a:xfrm>
          <a:prstGeom prst="rect">
            <a:avLst/>
          </a:prstGeom>
          <a:noFill/>
        </p:spPr>
        <p:txBody>
          <a:bodyPr wrap="square" rtlCol="0">
            <a:spAutoFit/>
          </a:bodyPr>
          <a:lstStyle/>
          <a:p>
            <a:pPr algn="ctr"/>
            <a:r>
              <a:rPr lang="en-US" sz="6600" dirty="0">
                <a:solidFill>
                  <a:srgbClr val="002060"/>
                </a:solidFill>
                <a:latin typeface="Helvetica" panose="020B0604020202020204" pitchFamily="34" charset="0"/>
                <a:ea typeface="Tahoma" panose="020B0604030504040204" pitchFamily="34" charset="0"/>
                <a:cs typeface="Helvetica" panose="020B0604020202020204" pitchFamily="34" charset="0"/>
              </a:rPr>
              <a:t>Abstract</a:t>
            </a:r>
            <a:endParaRPr lang="en-US" sz="6000" dirty="0">
              <a:solidFill>
                <a:srgbClr val="002060"/>
              </a:solidFill>
              <a:latin typeface="Helvetica" panose="020B0604020202020204" pitchFamily="34" charset="0"/>
              <a:ea typeface="Tahoma" panose="020B0604030504040204" pitchFamily="34" charset="0"/>
              <a:cs typeface="Helvetica" panose="020B0604020202020204" pitchFamily="34" charset="0"/>
            </a:endParaRPr>
          </a:p>
        </p:txBody>
      </p:sp>
      <p:sp>
        <p:nvSpPr>
          <p:cNvPr id="8" name="TextBox 7"/>
          <p:cNvSpPr txBox="1"/>
          <p:nvPr/>
        </p:nvSpPr>
        <p:spPr>
          <a:xfrm>
            <a:off x="14104618" y="5497765"/>
            <a:ext cx="23911559" cy="1107996"/>
          </a:xfrm>
          <a:prstGeom prst="rect">
            <a:avLst/>
          </a:prstGeom>
          <a:noFill/>
        </p:spPr>
        <p:txBody>
          <a:bodyPr wrap="square" rtlCol="0">
            <a:spAutoFit/>
          </a:bodyPr>
          <a:lstStyle/>
          <a:p>
            <a:pPr algn="ctr"/>
            <a:r>
              <a:rPr lang="en-US" sz="6600" dirty="0">
                <a:solidFill>
                  <a:srgbClr val="002060"/>
                </a:solidFill>
                <a:latin typeface="Helvetica" panose="020B0604020202020204" pitchFamily="34" charset="0"/>
                <a:ea typeface="Tahoma" panose="020B0604030504040204" pitchFamily="34" charset="0"/>
                <a:cs typeface="Helvetica" panose="020B0604020202020204" pitchFamily="34" charset="0"/>
              </a:rPr>
              <a:t>Results</a:t>
            </a:r>
            <a:endParaRPr lang="en-US" sz="5700" dirty="0">
              <a:solidFill>
                <a:srgbClr val="002060"/>
              </a:solidFill>
              <a:latin typeface="Helvetica" panose="020B0604020202020204" pitchFamily="34" charset="0"/>
              <a:ea typeface="Tahoma" panose="020B0604030504040204" pitchFamily="34" charset="0"/>
              <a:cs typeface="Helvetica" panose="020B0604020202020204" pitchFamily="34" charset="0"/>
            </a:endParaRPr>
          </a:p>
        </p:txBody>
      </p:sp>
      <p:sp>
        <p:nvSpPr>
          <p:cNvPr id="9" name="TextBox 8"/>
          <p:cNvSpPr txBox="1"/>
          <p:nvPr/>
        </p:nvSpPr>
        <p:spPr>
          <a:xfrm>
            <a:off x="914398" y="14657377"/>
            <a:ext cx="12275820" cy="1107996"/>
          </a:xfrm>
          <a:prstGeom prst="rect">
            <a:avLst/>
          </a:prstGeom>
          <a:noFill/>
        </p:spPr>
        <p:txBody>
          <a:bodyPr wrap="square" rtlCol="0">
            <a:spAutoFit/>
          </a:bodyPr>
          <a:lstStyle/>
          <a:p>
            <a:pPr algn="ctr"/>
            <a:r>
              <a:rPr lang="en-US" sz="6600" dirty="0">
                <a:solidFill>
                  <a:srgbClr val="002060"/>
                </a:solidFill>
                <a:latin typeface="Helvetica" panose="020B0604020202020204" pitchFamily="34" charset="0"/>
                <a:ea typeface="Tahoma" panose="020B0604030504040204" pitchFamily="34" charset="0"/>
                <a:cs typeface="Helvetica" panose="020B0604020202020204" pitchFamily="34" charset="0"/>
              </a:rPr>
              <a:t>Methods</a:t>
            </a:r>
            <a:endParaRPr lang="en-US" sz="5700" dirty="0">
              <a:solidFill>
                <a:srgbClr val="002060"/>
              </a:solidFill>
              <a:latin typeface="Helvetica" panose="020B0604020202020204" pitchFamily="34" charset="0"/>
              <a:ea typeface="Tahoma" panose="020B0604030504040204" pitchFamily="34" charset="0"/>
              <a:cs typeface="Helvetica" panose="020B0604020202020204" pitchFamily="34" charset="0"/>
            </a:endParaRPr>
          </a:p>
        </p:txBody>
      </p:sp>
      <p:sp>
        <p:nvSpPr>
          <p:cNvPr id="11" name="TextBox 10"/>
          <p:cNvSpPr txBox="1"/>
          <p:nvPr/>
        </p:nvSpPr>
        <p:spPr>
          <a:xfrm>
            <a:off x="26060393" y="28392878"/>
            <a:ext cx="11426397" cy="1107996"/>
          </a:xfrm>
          <a:prstGeom prst="rect">
            <a:avLst/>
          </a:prstGeom>
          <a:noFill/>
        </p:spPr>
        <p:txBody>
          <a:bodyPr wrap="square" rtlCol="0">
            <a:spAutoFit/>
          </a:bodyPr>
          <a:lstStyle/>
          <a:p>
            <a:pPr algn="ctr"/>
            <a:r>
              <a:rPr lang="en-US" sz="6600" dirty="0">
                <a:solidFill>
                  <a:srgbClr val="002060"/>
                </a:solidFill>
                <a:latin typeface="Helvetica" panose="020B0604020202020204" pitchFamily="34" charset="0"/>
                <a:ea typeface="Tahoma" panose="020B0604030504040204" pitchFamily="34" charset="0"/>
                <a:cs typeface="Helvetica" panose="020B0604020202020204" pitchFamily="34" charset="0"/>
              </a:rPr>
              <a:t>References</a:t>
            </a:r>
            <a:endParaRPr lang="en-US" sz="5700" dirty="0">
              <a:solidFill>
                <a:srgbClr val="002060"/>
              </a:solidFill>
              <a:latin typeface="Helvetica" panose="020B0604020202020204" pitchFamily="34" charset="0"/>
              <a:ea typeface="Tahoma" panose="020B0604030504040204" pitchFamily="34" charset="0"/>
              <a:cs typeface="Helvetica" panose="020B0604020202020204" pitchFamily="34" charset="0"/>
            </a:endParaRPr>
          </a:p>
        </p:txBody>
      </p:sp>
      <p:sp>
        <p:nvSpPr>
          <p:cNvPr id="4" name="TextBox 3"/>
          <p:cNvSpPr txBox="1"/>
          <p:nvPr/>
        </p:nvSpPr>
        <p:spPr>
          <a:xfrm>
            <a:off x="914394" y="22635089"/>
            <a:ext cx="12275821" cy="5632311"/>
          </a:xfrm>
          <a:prstGeom prst="rect">
            <a:avLst/>
          </a:prstGeom>
          <a:noFill/>
        </p:spPr>
        <p:txBody>
          <a:bodyPr wrap="square" rtlCol="0">
            <a:spAutoFit/>
          </a:bodyPr>
          <a:lstStyle/>
          <a:p>
            <a:pPr algn="just"/>
            <a:r>
              <a:rPr lang="en-US" sz="3000" dirty="0" smtClean="0">
                <a:latin typeface="Helvetica" panose="020B0604020202020204" pitchFamily="34" charset="0"/>
                <a:ea typeface="Tahoma" panose="020B0604030504040204" pitchFamily="34" charset="0"/>
                <a:cs typeface="Helvetica" panose="020B0604020202020204" pitchFamily="34" charset="0"/>
              </a:rPr>
              <a:t>Examples </a:t>
            </a:r>
            <a:r>
              <a:rPr lang="en-US" sz="3000" dirty="0">
                <a:latin typeface="Helvetica" panose="020B0604020202020204" pitchFamily="34" charset="0"/>
                <a:ea typeface="Tahoma" panose="020B0604030504040204" pitchFamily="34" charset="0"/>
                <a:cs typeface="Helvetica" panose="020B0604020202020204" pitchFamily="34" charset="0"/>
              </a:rPr>
              <a:t>of </a:t>
            </a:r>
            <a:r>
              <a:rPr lang="en-US" sz="3000" dirty="0" smtClean="0">
                <a:latin typeface="Helvetica" panose="020B0604020202020204" pitchFamily="34" charset="0"/>
                <a:ea typeface="Tahoma" panose="020B0604030504040204" pitchFamily="34" charset="0"/>
                <a:cs typeface="Helvetica" panose="020B0604020202020204" pitchFamily="34" charset="0"/>
              </a:rPr>
              <a:t>the </a:t>
            </a:r>
            <a:r>
              <a:rPr lang="en-US" sz="3000" dirty="0">
                <a:latin typeface="Helvetica" panose="020B0604020202020204" pitchFamily="34" charset="0"/>
                <a:ea typeface="Tahoma" panose="020B0604030504040204" pitchFamily="34" charset="0"/>
                <a:cs typeface="Helvetica" panose="020B0604020202020204" pitchFamily="34" charset="0"/>
              </a:rPr>
              <a:t>rate of change </a:t>
            </a:r>
            <a:r>
              <a:rPr lang="en-US" sz="3000" dirty="0" smtClean="0">
                <a:latin typeface="Helvetica" panose="020B0604020202020204" pitchFamily="34" charset="0"/>
                <a:ea typeface="Tahoma" panose="020B0604030504040204" pitchFamily="34" charset="0"/>
                <a:cs typeface="Helvetica" panose="020B0604020202020204" pitchFamily="34" charset="0"/>
              </a:rPr>
              <a:t>equations used </a:t>
            </a:r>
            <a:r>
              <a:rPr lang="en-US" sz="3000" dirty="0">
                <a:latin typeface="Helvetica" panose="020B0604020202020204" pitchFamily="34" charset="0"/>
                <a:ea typeface="Tahoma" panose="020B0604030504040204" pitchFamily="34" charset="0"/>
                <a:cs typeface="Helvetica" panose="020B0604020202020204" pitchFamily="34" charset="0"/>
              </a:rPr>
              <a:t>for the 5</a:t>
            </a:r>
            <a:r>
              <a:rPr lang="en-US" sz="3000" baseline="30000" dirty="0">
                <a:latin typeface="Helvetica" panose="020B0604020202020204" pitchFamily="34" charset="0"/>
                <a:ea typeface="Tahoma" panose="020B0604030504040204" pitchFamily="34" charset="0"/>
                <a:cs typeface="Helvetica" panose="020B0604020202020204" pitchFamily="34" charset="0"/>
              </a:rPr>
              <a:t>th</a:t>
            </a:r>
            <a:r>
              <a:rPr lang="en-US" sz="3000" dirty="0">
                <a:latin typeface="Helvetica" panose="020B0604020202020204" pitchFamily="34" charset="0"/>
                <a:ea typeface="Tahoma" panose="020B0604030504040204" pitchFamily="34" charset="0"/>
                <a:cs typeface="Helvetica" panose="020B0604020202020204" pitchFamily="34" charset="0"/>
              </a:rPr>
              <a:t> and 6</a:t>
            </a:r>
            <a:r>
              <a:rPr lang="en-US" sz="3000" baseline="30000" dirty="0">
                <a:latin typeface="Helvetica" panose="020B0604020202020204" pitchFamily="34" charset="0"/>
                <a:ea typeface="Tahoma" panose="020B0604030504040204" pitchFamily="34" charset="0"/>
                <a:cs typeface="Helvetica" panose="020B0604020202020204" pitchFamily="34" charset="0"/>
              </a:rPr>
              <a:t>th</a:t>
            </a:r>
            <a:r>
              <a:rPr lang="en-US" sz="3000" dirty="0">
                <a:latin typeface="Helvetica" panose="020B0604020202020204" pitchFamily="34" charset="0"/>
                <a:ea typeface="Tahoma" panose="020B0604030504040204" pitchFamily="34" charset="0"/>
                <a:cs typeface="Helvetica" panose="020B0604020202020204" pitchFamily="34" charset="0"/>
              </a:rPr>
              <a:t> </a:t>
            </a:r>
            <a:r>
              <a:rPr lang="en-US" sz="3000" dirty="0" smtClean="0">
                <a:latin typeface="Helvetica" panose="020B0604020202020204" pitchFamily="34" charset="0"/>
                <a:ea typeface="Tahoma" panose="020B0604030504040204" pitchFamily="34" charset="0"/>
                <a:cs typeface="Helvetica" panose="020B0604020202020204" pitchFamily="34" charset="0"/>
              </a:rPr>
              <a:t>measured manifold </a:t>
            </a:r>
            <a:r>
              <a:rPr lang="en-US" sz="3000" dirty="0">
                <a:latin typeface="Helvetica" panose="020B0604020202020204" pitchFamily="34" charset="0"/>
                <a:ea typeface="Tahoma" panose="020B0604030504040204" pitchFamily="34" charset="0"/>
                <a:cs typeface="Helvetica" panose="020B0604020202020204" pitchFamily="34" charset="0"/>
              </a:rPr>
              <a:t>include:</a:t>
            </a:r>
          </a:p>
          <a:p>
            <a:pPr algn="just"/>
            <a:endParaRPr lang="en-US" sz="3000" dirty="0">
              <a:latin typeface="Helvetica" panose="020B0604020202020204" pitchFamily="34" charset="0"/>
              <a:ea typeface="Tahoma" panose="020B0604030504040204" pitchFamily="34" charset="0"/>
              <a:cs typeface="Helvetica" panose="020B0604020202020204" pitchFamily="34" charset="0"/>
            </a:endParaRPr>
          </a:p>
          <a:p>
            <a:pPr algn="just"/>
            <a:endParaRPr lang="en-US" sz="3000" dirty="0">
              <a:latin typeface="Helvetica" panose="020B0604020202020204" pitchFamily="34" charset="0"/>
              <a:ea typeface="Tahoma" panose="020B0604030504040204" pitchFamily="34" charset="0"/>
              <a:cs typeface="Helvetica" panose="020B0604020202020204" pitchFamily="34" charset="0"/>
            </a:endParaRPr>
          </a:p>
          <a:p>
            <a:pPr algn="just"/>
            <a:endParaRPr lang="en-US" sz="3000" dirty="0">
              <a:latin typeface="Helvetica" panose="020B0604020202020204" pitchFamily="34" charset="0"/>
              <a:ea typeface="Tahoma" panose="020B0604030504040204" pitchFamily="34" charset="0"/>
              <a:cs typeface="Helvetica" panose="020B0604020202020204" pitchFamily="34" charset="0"/>
            </a:endParaRPr>
          </a:p>
          <a:p>
            <a:pPr algn="just"/>
            <a:endParaRPr lang="en-US" sz="3000" dirty="0">
              <a:latin typeface="Helvetica" panose="020B0604020202020204" pitchFamily="34" charset="0"/>
              <a:ea typeface="Tahoma" panose="020B0604030504040204" pitchFamily="34" charset="0"/>
              <a:cs typeface="Helvetica" panose="020B0604020202020204" pitchFamily="34" charset="0"/>
            </a:endParaRPr>
          </a:p>
          <a:p>
            <a:pPr algn="just"/>
            <a:endParaRPr lang="en-US" sz="3000" dirty="0">
              <a:latin typeface="Helvetica" panose="020B0604020202020204" pitchFamily="34" charset="0"/>
              <a:ea typeface="Tahoma" panose="020B0604030504040204" pitchFamily="34" charset="0"/>
              <a:cs typeface="Helvetica" panose="020B0604020202020204" pitchFamily="34" charset="0"/>
            </a:endParaRPr>
          </a:p>
          <a:p>
            <a:pPr algn="just"/>
            <a:endParaRPr lang="en-US" sz="3000" dirty="0">
              <a:latin typeface="Helvetica" panose="020B0604020202020204" pitchFamily="34" charset="0"/>
              <a:ea typeface="Tahoma" panose="020B0604030504040204" pitchFamily="34" charset="0"/>
              <a:cs typeface="Helvetica" panose="020B0604020202020204" pitchFamily="34" charset="0"/>
            </a:endParaRPr>
          </a:p>
          <a:p>
            <a:pPr algn="just"/>
            <a:r>
              <a:rPr lang="en-US" sz="3000" dirty="0">
                <a:latin typeface="Helvetica" panose="020B0604020202020204" pitchFamily="34" charset="0"/>
                <a:ea typeface="Tahoma" panose="020B0604030504040204" pitchFamily="34" charset="0"/>
                <a:cs typeface="Helvetica" panose="020B0604020202020204" pitchFamily="34" charset="0"/>
              </a:rPr>
              <a:t>Rebuilding this model </a:t>
            </a:r>
            <a:r>
              <a:rPr lang="en-US" sz="3000" dirty="0" smtClean="0">
                <a:latin typeface="Helvetica" panose="020B0604020202020204" pitchFamily="34" charset="0"/>
                <a:ea typeface="Tahoma" panose="020B0604030504040204" pitchFamily="34" charset="0"/>
                <a:cs typeface="Helvetica" panose="020B0604020202020204" pitchFamily="34" charset="0"/>
              </a:rPr>
              <a:t>in </a:t>
            </a:r>
            <a:r>
              <a:rPr lang="en-US" sz="3000" dirty="0">
                <a:latin typeface="Helvetica" panose="020B0604020202020204" pitchFamily="34" charset="0"/>
                <a:ea typeface="Tahoma" panose="020B0604030504040204" pitchFamily="34" charset="0"/>
                <a:cs typeface="Helvetica" panose="020B0604020202020204" pitchFamily="34" charset="0"/>
              </a:rPr>
              <a:t>a well-known, modern programming language </a:t>
            </a:r>
            <a:r>
              <a:rPr lang="en-US" sz="3000" dirty="0" smtClean="0">
                <a:latin typeface="Helvetica" panose="020B0604020202020204" pitchFamily="34" charset="0"/>
                <a:ea typeface="Tahoma" panose="020B0604030504040204" pitchFamily="34" charset="0"/>
                <a:cs typeface="Helvetica" panose="020B0604020202020204" pitchFamily="34" charset="0"/>
              </a:rPr>
              <a:t>grants a user more versatility through </a:t>
            </a:r>
            <a:r>
              <a:rPr lang="en-US" sz="3000" dirty="0">
                <a:latin typeface="Helvetica" panose="020B0604020202020204" pitchFamily="34" charset="0"/>
                <a:ea typeface="Tahoma" panose="020B0604030504040204" pitchFamily="34" charset="0"/>
                <a:cs typeface="Helvetica" panose="020B0604020202020204" pitchFamily="34" charset="0"/>
              </a:rPr>
              <a:t>customizable </a:t>
            </a:r>
            <a:r>
              <a:rPr lang="en-US" sz="3000" dirty="0" smtClean="0">
                <a:latin typeface="Helvetica" panose="020B0604020202020204" pitchFamily="34" charset="0"/>
                <a:ea typeface="Tahoma" panose="020B0604030504040204" pitchFamily="34" charset="0"/>
                <a:cs typeface="Helvetica" panose="020B0604020202020204" pitchFamily="34" charset="0"/>
              </a:rPr>
              <a:t>interfaces</a:t>
            </a:r>
            <a:r>
              <a:rPr lang="en-US" sz="3000" dirty="0">
                <a:latin typeface="Helvetica" panose="020B0604020202020204" pitchFamily="34" charset="0"/>
                <a:ea typeface="Tahoma" panose="020B0604030504040204" pitchFamily="34" charset="0"/>
                <a:cs typeface="Helvetica" panose="020B0604020202020204" pitchFamily="34" charset="0"/>
              </a:rPr>
              <a:t>, streamlined procedures, and less </a:t>
            </a:r>
            <a:r>
              <a:rPr lang="en-US" sz="3000" dirty="0" smtClean="0">
                <a:latin typeface="Helvetica" panose="020B0604020202020204" pitchFamily="34" charset="0"/>
                <a:ea typeface="Tahoma" panose="020B0604030504040204" pitchFamily="34" charset="0"/>
                <a:cs typeface="Helvetica" panose="020B0604020202020204" pitchFamily="34" charset="0"/>
              </a:rPr>
              <a:t>meticulous </a:t>
            </a:r>
            <a:r>
              <a:rPr lang="en-US" sz="3000" dirty="0">
                <a:latin typeface="Helvetica" panose="020B0604020202020204" pitchFamily="34" charset="0"/>
                <a:ea typeface="Tahoma" panose="020B0604030504040204" pitchFamily="34" charset="0"/>
                <a:cs typeface="Helvetica" panose="020B0604020202020204" pitchFamily="34" charset="0"/>
              </a:rPr>
              <a:t>input and output </a:t>
            </a:r>
            <a:r>
              <a:rPr lang="en-US" sz="3000" dirty="0" smtClean="0">
                <a:latin typeface="Helvetica" panose="020B0604020202020204" pitchFamily="34" charset="0"/>
                <a:ea typeface="Tahoma" panose="020B0604030504040204" pitchFamily="34" charset="0"/>
                <a:cs typeface="Helvetica" panose="020B0604020202020204" pitchFamily="34" charset="0"/>
              </a:rPr>
              <a:t>methods (figure 2).</a:t>
            </a:r>
            <a:endParaRPr lang="en-US" sz="3000" dirty="0">
              <a:latin typeface="Helvetica" panose="020B0604020202020204" pitchFamily="34" charset="0"/>
              <a:ea typeface="Tahoma" panose="020B060403050404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18" name="TextBox 17"/>
              <p:cNvSpPr txBox="1"/>
              <p:nvPr/>
            </p:nvSpPr>
            <p:spPr>
              <a:xfrm>
                <a:off x="914394" y="23679498"/>
                <a:ext cx="12275820" cy="11458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𝑑</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𝑛</m:t>
                              </m:r>
                            </m:e>
                            <m:sub>
                              <m:r>
                                <a:rPr lang="en-US" sz="3600" b="0" i="1" smtClean="0">
                                  <a:latin typeface="Cambria Math" panose="02040503050406030204" pitchFamily="18" charset="0"/>
                                </a:rPr>
                                <m:t>5</m:t>
                              </m:r>
                            </m:sub>
                          </m:sSub>
                        </m:num>
                        <m:den>
                          <m:r>
                            <a:rPr lang="en-US" sz="3600" b="0" i="1" smtClean="0">
                              <a:latin typeface="Cambria Math" panose="02040503050406030204" pitchFamily="18" charset="0"/>
                            </a:rPr>
                            <m:t>𝑑𝑡</m:t>
                          </m:r>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𝑛</m:t>
                              </m:r>
                            </m:e>
                            <m:sub>
                              <m:r>
                                <a:rPr lang="en-US" sz="3600" b="0" i="1" smtClean="0">
                                  <a:latin typeface="Cambria Math" panose="02040503050406030204" pitchFamily="18" charset="0"/>
                                </a:rPr>
                                <m:t>5</m:t>
                              </m:r>
                            </m:sub>
                          </m:sSub>
                        </m:num>
                        <m:den>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rPr>
                                <m:t>5</m:t>
                              </m:r>
                            </m:sub>
                          </m:sSub>
                        </m:den>
                      </m:f>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𝑛</m:t>
                          </m:r>
                        </m:e>
                        <m:sub>
                          <m:r>
                            <a:rPr lang="en-US" sz="3600" b="0" i="1" smtClean="0">
                              <a:latin typeface="Cambria Math" panose="02040503050406030204" pitchFamily="18" charset="0"/>
                            </a:rPr>
                            <m:t>2</m:t>
                          </m:r>
                        </m:sub>
                      </m:sSub>
                      <m:sSub>
                        <m:sSubPr>
                          <m:ctrlPr>
                            <a:rPr lang="en-US" sz="3600" i="1">
                              <a:latin typeface="Cambria Math" panose="02040503050406030204" pitchFamily="18" charset="0"/>
                            </a:rPr>
                          </m:ctrlPr>
                        </m:sSubPr>
                        <m:e>
                          <m:r>
                            <a:rPr lang="en-US" sz="3600" b="0" i="1" smtClean="0">
                              <a:latin typeface="Cambria Math" panose="02040503050406030204" pitchFamily="18" charset="0"/>
                            </a:rPr>
                            <m:t>𝑛</m:t>
                          </m:r>
                        </m:e>
                        <m:sub>
                          <m:r>
                            <a:rPr lang="en-US" sz="3600" b="0" i="1" smtClean="0">
                              <a:latin typeface="Cambria Math" panose="02040503050406030204" pitchFamily="18" charset="0"/>
                            </a:rPr>
                            <m:t>7</m:t>
                          </m:r>
                        </m:sub>
                      </m:sSub>
                      <m:sSub>
                        <m:sSubPr>
                          <m:ctrlPr>
                            <a:rPr lang="en-US" sz="3600" i="1">
                              <a:latin typeface="Cambria Math" panose="02040503050406030204" pitchFamily="18" charset="0"/>
                            </a:rPr>
                          </m:ctrlPr>
                        </m:sSubPr>
                        <m:e>
                          <m:r>
                            <a:rPr lang="en-US" sz="3600" b="0" i="1" smtClean="0">
                              <a:latin typeface="Cambria Math" panose="02040503050406030204" pitchFamily="18" charset="0"/>
                            </a:rPr>
                            <m:t>𝑝</m:t>
                          </m:r>
                        </m:e>
                        <m:sub>
                          <m:r>
                            <a:rPr lang="en-US" sz="3600" b="0" i="1" smtClean="0">
                              <a:latin typeface="Cambria Math" panose="02040503050406030204" pitchFamily="18" charset="0"/>
                            </a:rPr>
                            <m:t>27</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𝑛</m:t>
                          </m:r>
                        </m:e>
                        <m:sub>
                          <m:r>
                            <a:rPr lang="en-US" sz="3600" b="0" i="1" smtClean="0">
                              <a:latin typeface="Cambria Math" panose="02040503050406030204" pitchFamily="18" charset="0"/>
                            </a:rPr>
                            <m:t>5</m:t>
                          </m:r>
                        </m:sub>
                      </m:sSub>
                      <m:sSub>
                        <m:sSubPr>
                          <m:ctrlPr>
                            <a:rPr lang="en-US" sz="3600" i="1">
                              <a:latin typeface="Cambria Math" panose="02040503050406030204" pitchFamily="18" charset="0"/>
                            </a:rPr>
                          </m:ctrlPr>
                        </m:sSubPr>
                        <m:e>
                          <m:r>
                            <a:rPr lang="en-US" sz="3600" b="0" i="1" smtClean="0">
                              <a:latin typeface="Cambria Math" panose="02040503050406030204" pitchFamily="18" charset="0"/>
                            </a:rPr>
                            <m:t>𝑛</m:t>
                          </m:r>
                        </m:e>
                        <m:sub>
                          <m:r>
                            <a:rPr lang="en-US" sz="3600" b="0" i="1" smtClean="0">
                              <a:latin typeface="Cambria Math" panose="02040503050406030204" pitchFamily="18" charset="0"/>
                            </a:rPr>
                            <m:t>1</m:t>
                          </m:r>
                        </m:sub>
                      </m:sSub>
                      <m:sSub>
                        <m:sSubPr>
                          <m:ctrlPr>
                            <a:rPr lang="en-US" sz="3600" i="1">
                              <a:latin typeface="Cambria Math" panose="02040503050406030204" pitchFamily="18" charset="0"/>
                            </a:rPr>
                          </m:ctrlPr>
                        </m:sSubPr>
                        <m:e>
                          <m:r>
                            <a:rPr lang="en-US" sz="3600" b="0" i="1" smtClean="0">
                              <a:latin typeface="Cambria Math" panose="02040503050406030204" pitchFamily="18" charset="0"/>
                            </a:rPr>
                            <m:t>𝑝</m:t>
                          </m:r>
                        </m:e>
                        <m:sub>
                          <m:r>
                            <a:rPr lang="en-US" sz="3600" b="0" i="1" smtClean="0">
                              <a:latin typeface="Cambria Math" panose="02040503050406030204" pitchFamily="18" charset="0"/>
                            </a:rPr>
                            <m:t>51</m:t>
                          </m:r>
                        </m:sub>
                      </m:sSub>
                      <m:r>
                        <a:rPr lang="en-US" sz="3600" b="0" i="1" smtClean="0">
                          <a:latin typeface="Cambria Math" panose="02040503050406030204" pitchFamily="18" charset="0"/>
                        </a:rPr>
                        <m:t>,</m:t>
                      </m:r>
                    </m:oMath>
                  </m:oMathPara>
                </a14:m>
                <a:endParaRPr lang="en-US" sz="3600" b="0" dirty="0"/>
              </a:p>
            </p:txBody>
          </p:sp>
        </mc:Choice>
        <mc:Fallback xmlns="">
          <p:sp>
            <p:nvSpPr>
              <p:cNvPr id="18" name="TextBox 17"/>
              <p:cNvSpPr txBox="1">
                <a:spLocks noRot="1" noChangeAspect="1" noMove="1" noResize="1" noEditPoints="1" noAdjustHandles="1" noChangeArrowheads="1" noChangeShapeType="1" noTextEdit="1"/>
              </p:cNvSpPr>
              <p:nvPr/>
            </p:nvSpPr>
            <p:spPr>
              <a:xfrm>
                <a:off x="914394" y="23679498"/>
                <a:ext cx="12275820" cy="114589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914394" y="24940131"/>
                <a:ext cx="12275820" cy="123848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f>
                        <m:fPr>
                          <m:ctrlPr>
                            <a:rPr lang="en-US" sz="3600" i="1" smtClean="0">
                              <a:solidFill>
                                <a:prstClr val="black"/>
                              </a:solidFill>
                              <a:latin typeface="Cambria Math" panose="02040503050406030204" pitchFamily="18" charset="0"/>
                            </a:rPr>
                          </m:ctrlPr>
                        </m:fPr>
                        <m:num>
                          <m:r>
                            <a:rPr lang="en-US" sz="3600" i="1">
                              <a:solidFill>
                                <a:prstClr val="black"/>
                              </a:solidFill>
                              <a:latin typeface="Cambria Math" panose="02040503050406030204" pitchFamily="18" charset="0"/>
                            </a:rPr>
                            <m:t>𝑑</m:t>
                          </m:r>
                          <m:sSub>
                            <m:sSubPr>
                              <m:ctrlPr>
                                <a:rPr lang="en-US" sz="3600" i="1">
                                  <a:solidFill>
                                    <a:prstClr val="black"/>
                                  </a:solidFill>
                                  <a:latin typeface="Cambria Math" panose="02040503050406030204" pitchFamily="18" charset="0"/>
                                </a:rPr>
                              </m:ctrlPr>
                            </m:sSubPr>
                            <m:e>
                              <m:r>
                                <a:rPr lang="en-US" sz="3600" i="1">
                                  <a:solidFill>
                                    <a:prstClr val="black"/>
                                  </a:solidFill>
                                  <a:latin typeface="Cambria Math" panose="02040503050406030204" pitchFamily="18" charset="0"/>
                                </a:rPr>
                                <m:t>𝑛</m:t>
                              </m:r>
                            </m:e>
                            <m:sub>
                              <m:r>
                                <a:rPr lang="en-US" sz="3600" b="0" i="1" smtClean="0">
                                  <a:solidFill>
                                    <a:prstClr val="black"/>
                                  </a:solidFill>
                                  <a:latin typeface="Cambria Math" panose="02040503050406030204" pitchFamily="18" charset="0"/>
                                </a:rPr>
                                <m:t>6</m:t>
                              </m:r>
                            </m:sub>
                          </m:sSub>
                        </m:num>
                        <m:den>
                          <m:r>
                            <a:rPr lang="en-US" sz="3600" i="1">
                              <a:solidFill>
                                <a:prstClr val="black"/>
                              </a:solidFill>
                              <a:latin typeface="Cambria Math" panose="02040503050406030204" pitchFamily="18" charset="0"/>
                            </a:rPr>
                            <m:t>𝑑𝑡</m:t>
                          </m:r>
                        </m:den>
                      </m:f>
                      <m:r>
                        <a:rPr lang="en-US" sz="3600" i="1">
                          <a:solidFill>
                            <a:prstClr val="black"/>
                          </a:solidFill>
                          <a:latin typeface="Cambria Math" panose="02040503050406030204" pitchFamily="18" charset="0"/>
                        </a:rPr>
                        <m:t>=−</m:t>
                      </m:r>
                      <m:f>
                        <m:fPr>
                          <m:ctrlPr>
                            <a:rPr lang="en-US" sz="3600" i="1">
                              <a:solidFill>
                                <a:prstClr val="black"/>
                              </a:solidFill>
                              <a:latin typeface="Cambria Math" panose="02040503050406030204" pitchFamily="18" charset="0"/>
                            </a:rPr>
                          </m:ctrlPr>
                        </m:fPr>
                        <m:num>
                          <m:sSub>
                            <m:sSubPr>
                              <m:ctrlPr>
                                <a:rPr lang="en-US" sz="3600" i="1">
                                  <a:solidFill>
                                    <a:prstClr val="black"/>
                                  </a:solidFill>
                                  <a:latin typeface="Cambria Math" panose="02040503050406030204" pitchFamily="18" charset="0"/>
                                </a:rPr>
                              </m:ctrlPr>
                            </m:sSubPr>
                            <m:e>
                              <m:r>
                                <a:rPr lang="en-US" sz="3600" i="1">
                                  <a:solidFill>
                                    <a:prstClr val="black"/>
                                  </a:solidFill>
                                  <a:latin typeface="Cambria Math" panose="02040503050406030204" pitchFamily="18" charset="0"/>
                                </a:rPr>
                                <m:t>𝑛</m:t>
                              </m:r>
                            </m:e>
                            <m:sub>
                              <m:r>
                                <a:rPr lang="en-US" sz="3600" b="0" i="1" smtClean="0">
                                  <a:solidFill>
                                    <a:prstClr val="black"/>
                                  </a:solidFill>
                                  <a:latin typeface="Cambria Math" panose="02040503050406030204" pitchFamily="18" charset="0"/>
                                </a:rPr>
                                <m:t>6</m:t>
                              </m:r>
                            </m:sub>
                          </m:sSub>
                        </m:num>
                        <m:den>
                          <m:sSub>
                            <m:sSubPr>
                              <m:ctrlPr>
                                <a:rPr lang="en-US" sz="3600" i="1">
                                  <a:solidFill>
                                    <a:prstClr val="black"/>
                                  </a:solidFill>
                                  <a:latin typeface="Cambria Math" panose="02040503050406030204" pitchFamily="18" charset="0"/>
                                </a:rPr>
                              </m:ctrlPr>
                            </m:sSubPr>
                            <m:e>
                              <m:r>
                                <a:rPr lang="en-US" sz="3600" i="1">
                                  <a:solidFill>
                                    <a:prstClr val="black"/>
                                  </a:solidFill>
                                  <a:latin typeface="Cambria Math" panose="02040503050406030204" pitchFamily="18" charset="0"/>
                                  <a:ea typeface="Cambria Math" panose="02040503050406030204" pitchFamily="18" charset="0"/>
                                </a:rPr>
                                <m:t>𝜏</m:t>
                              </m:r>
                            </m:e>
                            <m:sub>
                              <m:r>
                                <a:rPr lang="en-US" sz="3600" b="0" i="1" smtClean="0">
                                  <a:solidFill>
                                    <a:prstClr val="black"/>
                                  </a:solidFill>
                                  <a:latin typeface="Cambria Math" panose="02040503050406030204" pitchFamily="18" charset="0"/>
                                  <a:ea typeface="Cambria Math" panose="02040503050406030204" pitchFamily="18" charset="0"/>
                                </a:rPr>
                                <m:t>6</m:t>
                              </m:r>
                            </m:sub>
                          </m:sSub>
                        </m:den>
                      </m:f>
                      <m:r>
                        <a:rPr lang="en-US" sz="3600">
                          <a:solidFill>
                            <a:prstClr val="black"/>
                          </a:solidFill>
                          <a:latin typeface="Cambria Math" panose="02040503050406030204" pitchFamily="18" charset="0"/>
                        </a:rPr>
                        <m:t>+</m:t>
                      </m:r>
                      <m:f>
                        <m:fPr>
                          <m:ctrlPr>
                            <a:rPr lang="en-US" sz="3600" i="1" smtClean="0">
                              <a:solidFill>
                                <a:prstClr val="black"/>
                              </a:solidFill>
                              <a:latin typeface="Cambria Math" panose="02040503050406030204" pitchFamily="18" charset="0"/>
                            </a:rPr>
                          </m:ctrlPr>
                        </m:fPr>
                        <m:num>
                          <m:sSub>
                            <m:sSubPr>
                              <m:ctrlPr>
                                <a:rPr lang="en-US" sz="3600" i="1" smtClean="0">
                                  <a:solidFill>
                                    <a:prstClr val="black"/>
                                  </a:solidFill>
                                  <a:latin typeface="Cambria Math" panose="02040503050406030204" pitchFamily="18" charset="0"/>
                                </a:rPr>
                              </m:ctrlPr>
                            </m:sSubPr>
                            <m:e>
                              <m:r>
                                <a:rPr lang="en-US" sz="3600" i="1" smtClean="0">
                                  <a:solidFill>
                                    <a:prstClr val="black"/>
                                  </a:solidFill>
                                  <a:latin typeface="Cambria Math" panose="02040503050406030204" pitchFamily="18" charset="0"/>
                                  <a:ea typeface="Cambria Math" panose="02040503050406030204" pitchFamily="18" charset="0"/>
                                </a:rPr>
                                <m:t>𝛽</m:t>
                              </m:r>
                            </m:e>
                            <m:sub>
                              <m:r>
                                <a:rPr lang="en-US" sz="3600" b="0" i="1" smtClean="0">
                                  <a:solidFill>
                                    <a:prstClr val="black"/>
                                  </a:solidFill>
                                  <a:latin typeface="Cambria Math" panose="02040503050406030204" pitchFamily="18" charset="0"/>
                                </a:rPr>
                                <m:t>56</m:t>
                              </m:r>
                            </m:sub>
                          </m:sSub>
                        </m:num>
                        <m:den>
                          <m:sSub>
                            <m:sSubPr>
                              <m:ctrlPr>
                                <a:rPr lang="en-US" sz="3600" i="1" smtClean="0">
                                  <a:solidFill>
                                    <a:prstClr val="black"/>
                                  </a:solidFill>
                                  <a:latin typeface="Cambria Math" panose="02040503050406030204" pitchFamily="18" charset="0"/>
                                </a:rPr>
                              </m:ctrlPr>
                            </m:sSubPr>
                            <m:e>
                              <m:r>
                                <a:rPr lang="en-US" sz="3600" i="1" smtClean="0">
                                  <a:solidFill>
                                    <a:prstClr val="black"/>
                                  </a:solidFill>
                                  <a:latin typeface="Cambria Math" panose="02040503050406030204" pitchFamily="18" charset="0"/>
                                  <a:ea typeface="Cambria Math" panose="02040503050406030204" pitchFamily="18" charset="0"/>
                                </a:rPr>
                                <m:t>𝜏</m:t>
                              </m:r>
                            </m:e>
                            <m:sub>
                              <m:r>
                                <a:rPr lang="en-US" sz="3600" b="0" i="1" smtClean="0">
                                  <a:solidFill>
                                    <a:prstClr val="black"/>
                                  </a:solidFill>
                                  <a:latin typeface="Cambria Math" panose="02040503050406030204" pitchFamily="18" charset="0"/>
                                </a:rPr>
                                <m:t>5</m:t>
                              </m:r>
                            </m:sub>
                          </m:sSub>
                        </m:den>
                      </m:f>
                      <m:sSub>
                        <m:sSubPr>
                          <m:ctrlPr>
                            <a:rPr lang="en-US" sz="3600" i="1">
                              <a:solidFill>
                                <a:prstClr val="black"/>
                              </a:solidFill>
                              <a:latin typeface="Cambria Math" panose="02040503050406030204" pitchFamily="18" charset="0"/>
                            </a:rPr>
                          </m:ctrlPr>
                        </m:sSubPr>
                        <m:e>
                          <m:sSub>
                            <m:sSubPr>
                              <m:ctrlPr>
                                <a:rPr lang="en-US" sz="3600" i="1" smtClean="0">
                                  <a:solidFill>
                                    <a:prstClr val="black"/>
                                  </a:solidFill>
                                  <a:latin typeface="Cambria Math" panose="02040503050406030204" pitchFamily="18" charset="0"/>
                                </a:rPr>
                              </m:ctrlPr>
                            </m:sSubPr>
                            <m:e>
                              <m:r>
                                <a:rPr lang="en-US" sz="3600" b="0" i="1" smtClean="0">
                                  <a:solidFill>
                                    <a:prstClr val="black"/>
                                  </a:solidFill>
                                  <a:latin typeface="Cambria Math" panose="02040503050406030204" pitchFamily="18" charset="0"/>
                                </a:rPr>
                                <m:t>𝑛</m:t>
                              </m:r>
                            </m:e>
                            <m:sub>
                              <m:r>
                                <a:rPr lang="en-US" sz="3600" b="0" i="1" smtClean="0">
                                  <a:solidFill>
                                    <a:prstClr val="black"/>
                                  </a:solidFill>
                                  <a:latin typeface="Cambria Math" panose="02040503050406030204" pitchFamily="18" charset="0"/>
                                </a:rPr>
                                <m:t>5</m:t>
                              </m:r>
                            </m:sub>
                          </m:sSub>
                          <m:r>
                            <a:rPr lang="en-US" sz="3600" b="0" i="1" smtClean="0">
                              <a:solidFill>
                                <a:prstClr val="black"/>
                              </a:solidFill>
                              <a:latin typeface="Cambria Math" panose="02040503050406030204" pitchFamily="18" charset="0"/>
                            </a:rPr>
                            <m:t>−</m:t>
                          </m:r>
                          <m:r>
                            <a:rPr lang="en-US" sz="3600" i="1">
                              <a:solidFill>
                                <a:prstClr val="black"/>
                              </a:solidFill>
                              <a:latin typeface="Cambria Math" panose="02040503050406030204" pitchFamily="18" charset="0"/>
                            </a:rPr>
                            <m:t>𝑛</m:t>
                          </m:r>
                        </m:e>
                        <m:sub>
                          <m:r>
                            <a:rPr lang="en-US" sz="3600" b="0" i="1" smtClean="0">
                              <a:solidFill>
                                <a:prstClr val="black"/>
                              </a:solidFill>
                              <a:latin typeface="Cambria Math" panose="02040503050406030204" pitchFamily="18" charset="0"/>
                            </a:rPr>
                            <m:t>6</m:t>
                          </m:r>
                        </m:sub>
                      </m:sSub>
                      <m:sSub>
                        <m:sSubPr>
                          <m:ctrlPr>
                            <a:rPr lang="en-US" sz="3600" i="1">
                              <a:solidFill>
                                <a:prstClr val="black"/>
                              </a:solidFill>
                              <a:latin typeface="Cambria Math" panose="02040503050406030204" pitchFamily="18" charset="0"/>
                            </a:rPr>
                          </m:ctrlPr>
                        </m:sSubPr>
                        <m:e>
                          <m:r>
                            <a:rPr lang="en-US" sz="3600" i="1">
                              <a:solidFill>
                                <a:prstClr val="black"/>
                              </a:solidFill>
                              <a:latin typeface="Cambria Math" panose="02040503050406030204" pitchFamily="18" charset="0"/>
                            </a:rPr>
                            <m:t>𝑛</m:t>
                          </m:r>
                        </m:e>
                        <m:sub>
                          <m:r>
                            <a:rPr lang="en-US" sz="3600" b="0" i="1" smtClean="0">
                              <a:solidFill>
                                <a:prstClr val="black"/>
                              </a:solidFill>
                              <a:latin typeface="Cambria Math" panose="02040503050406030204" pitchFamily="18" charset="0"/>
                            </a:rPr>
                            <m:t>1</m:t>
                          </m:r>
                        </m:sub>
                      </m:sSub>
                      <m:sSub>
                        <m:sSubPr>
                          <m:ctrlPr>
                            <a:rPr lang="en-US" sz="3600" i="1">
                              <a:solidFill>
                                <a:prstClr val="black"/>
                              </a:solidFill>
                              <a:latin typeface="Cambria Math" panose="02040503050406030204" pitchFamily="18" charset="0"/>
                            </a:rPr>
                          </m:ctrlPr>
                        </m:sSubPr>
                        <m:e>
                          <m:r>
                            <a:rPr lang="en-US" sz="3600" i="1">
                              <a:solidFill>
                                <a:prstClr val="black"/>
                              </a:solidFill>
                              <a:latin typeface="Cambria Math" panose="02040503050406030204" pitchFamily="18" charset="0"/>
                            </a:rPr>
                            <m:t>𝑝</m:t>
                          </m:r>
                        </m:e>
                        <m:sub>
                          <m:r>
                            <a:rPr lang="en-US" sz="3600" b="0" i="1" smtClean="0">
                              <a:solidFill>
                                <a:prstClr val="black"/>
                              </a:solidFill>
                              <a:latin typeface="Cambria Math" panose="02040503050406030204" pitchFamily="18" charset="0"/>
                            </a:rPr>
                            <m:t>61</m:t>
                          </m:r>
                        </m:sub>
                      </m:sSub>
                      <m:r>
                        <a:rPr lang="en-US" sz="3600" b="0" i="1" smtClean="0">
                          <a:solidFill>
                            <a:prstClr val="black"/>
                          </a:solidFill>
                          <a:latin typeface="Cambria Math" panose="02040503050406030204" pitchFamily="18" charset="0"/>
                        </a:rPr>
                        <m:t>+</m:t>
                      </m:r>
                      <m:sSub>
                        <m:sSubPr>
                          <m:ctrlPr>
                            <a:rPr lang="en-US" sz="3600" i="1">
                              <a:solidFill>
                                <a:prstClr val="black"/>
                              </a:solidFill>
                              <a:latin typeface="Cambria Math" panose="02040503050406030204" pitchFamily="18" charset="0"/>
                            </a:rPr>
                          </m:ctrlPr>
                        </m:sSubPr>
                        <m:e>
                          <m:r>
                            <a:rPr lang="en-US" sz="3600" i="1">
                              <a:solidFill>
                                <a:prstClr val="black"/>
                              </a:solidFill>
                              <a:latin typeface="Cambria Math" panose="02040503050406030204" pitchFamily="18" charset="0"/>
                            </a:rPr>
                            <m:t>𝑛</m:t>
                          </m:r>
                        </m:e>
                        <m:sub>
                          <m:r>
                            <a:rPr lang="en-US" sz="3600" b="0" i="1" smtClean="0">
                              <a:solidFill>
                                <a:prstClr val="black"/>
                              </a:solidFill>
                              <a:latin typeface="Cambria Math" panose="02040503050406030204" pitchFamily="18" charset="0"/>
                            </a:rPr>
                            <m:t>3</m:t>
                          </m:r>
                        </m:sub>
                      </m:sSub>
                      <m:sSub>
                        <m:sSubPr>
                          <m:ctrlPr>
                            <a:rPr lang="en-US" sz="3600" i="1">
                              <a:solidFill>
                                <a:prstClr val="black"/>
                              </a:solidFill>
                              <a:latin typeface="Cambria Math" panose="02040503050406030204" pitchFamily="18" charset="0"/>
                            </a:rPr>
                          </m:ctrlPr>
                        </m:sSubPr>
                        <m:e>
                          <m:r>
                            <a:rPr lang="en-US" sz="3600" i="1">
                              <a:solidFill>
                                <a:prstClr val="black"/>
                              </a:solidFill>
                              <a:latin typeface="Cambria Math" panose="02040503050406030204" pitchFamily="18" charset="0"/>
                            </a:rPr>
                            <m:t>𝑛</m:t>
                          </m:r>
                        </m:e>
                        <m:sub>
                          <m:r>
                            <a:rPr lang="en-US" sz="3600" b="0" i="1" smtClean="0">
                              <a:solidFill>
                                <a:prstClr val="black"/>
                              </a:solidFill>
                              <a:latin typeface="Cambria Math" panose="02040503050406030204" pitchFamily="18" charset="0"/>
                            </a:rPr>
                            <m:t>8</m:t>
                          </m:r>
                        </m:sub>
                      </m:sSub>
                      <m:sSub>
                        <m:sSubPr>
                          <m:ctrlPr>
                            <a:rPr lang="en-US" sz="3600" i="1">
                              <a:solidFill>
                                <a:prstClr val="black"/>
                              </a:solidFill>
                              <a:latin typeface="Cambria Math" panose="02040503050406030204" pitchFamily="18" charset="0"/>
                            </a:rPr>
                          </m:ctrlPr>
                        </m:sSubPr>
                        <m:e>
                          <m:r>
                            <a:rPr lang="en-US" sz="3600" i="1">
                              <a:solidFill>
                                <a:prstClr val="black"/>
                              </a:solidFill>
                              <a:latin typeface="Cambria Math" panose="02040503050406030204" pitchFamily="18" charset="0"/>
                            </a:rPr>
                            <m:t>𝑝</m:t>
                          </m:r>
                        </m:e>
                        <m:sub>
                          <m:r>
                            <a:rPr lang="en-US" sz="3600" b="0" i="1" smtClean="0">
                              <a:solidFill>
                                <a:prstClr val="black"/>
                              </a:solidFill>
                              <a:latin typeface="Cambria Math" panose="02040503050406030204" pitchFamily="18" charset="0"/>
                            </a:rPr>
                            <m:t>38</m:t>
                          </m:r>
                        </m:sub>
                      </m:sSub>
                      <m:r>
                        <a:rPr lang="en-US" sz="3600" b="0" i="1" smtClean="0">
                          <a:solidFill>
                            <a:prstClr val="black"/>
                          </a:solidFill>
                          <a:latin typeface="Cambria Math" panose="02040503050406030204" pitchFamily="18" charset="0"/>
                        </a:rPr>
                        <m:t>.</m:t>
                      </m:r>
                    </m:oMath>
                  </m:oMathPara>
                </a14:m>
                <a:endParaRPr lang="en-US" sz="3600" dirty="0">
                  <a:solidFill>
                    <a:prstClr val="black"/>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914394" y="24940131"/>
                <a:ext cx="12275820" cy="1238481"/>
              </a:xfrm>
              <a:prstGeom prst="rect">
                <a:avLst/>
              </a:prstGeom>
              <a:blipFill>
                <a:blip r:embed="rId3"/>
                <a:stretch>
                  <a:fillRect/>
                </a:stretch>
              </a:blipFill>
            </p:spPr>
            <p:txBody>
              <a:bodyPr/>
              <a:lstStyle/>
              <a:p>
                <a:r>
                  <a:rPr lang="en-US">
                    <a:noFill/>
                  </a:rPr>
                  <a:t> </a:t>
                </a:r>
              </a:p>
            </p:txBody>
          </p:sp>
        </mc:Fallback>
      </mc:AlternateContent>
      <p:sp>
        <p:nvSpPr>
          <p:cNvPr id="27" name="TextBox 26"/>
          <p:cNvSpPr txBox="1"/>
          <p:nvPr/>
        </p:nvSpPr>
        <p:spPr>
          <a:xfrm>
            <a:off x="14102232" y="26376529"/>
            <a:ext cx="11041381" cy="1107996"/>
          </a:xfrm>
          <a:prstGeom prst="rect">
            <a:avLst/>
          </a:prstGeom>
          <a:noFill/>
        </p:spPr>
        <p:txBody>
          <a:bodyPr wrap="square" rtlCol="0">
            <a:spAutoFit/>
          </a:bodyPr>
          <a:lstStyle/>
          <a:p>
            <a:pPr algn="ctr"/>
            <a:r>
              <a:rPr lang="en-US" sz="6600" dirty="0">
                <a:solidFill>
                  <a:srgbClr val="002060"/>
                </a:solidFill>
                <a:latin typeface="Helvetica" panose="020B0604020202020204" pitchFamily="34" charset="0"/>
                <a:ea typeface="Tahoma" panose="020B0604030504040204" pitchFamily="34" charset="0"/>
                <a:cs typeface="Helvetica" panose="020B0604020202020204" pitchFamily="34" charset="0"/>
              </a:rPr>
              <a:t>Improvements</a:t>
            </a:r>
            <a:endParaRPr lang="en-US" sz="5700" dirty="0">
              <a:solidFill>
                <a:srgbClr val="002060"/>
              </a:solidFill>
              <a:latin typeface="Helvetica" panose="020B0604020202020204" pitchFamily="34" charset="0"/>
              <a:ea typeface="Tahoma" panose="020B0604030504040204" pitchFamily="34" charset="0"/>
              <a:cs typeface="Helvetica" panose="020B0604020202020204" pitchFamily="34" charset="0"/>
            </a:endParaRPr>
          </a:p>
        </p:txBody>
      </p:sp>
      <p:sp>
        <p:nvSpPr>
          <p:cNvPr id="28" name="TextBox 27"/>
          <p:cNvSpPr txBox="1"/>
          <p:nvPr/>
        </p:nvSpPr>
        <p:spPr>
          <a:xfrm>
            <a:off x="14102232" y="27593535"/>
            <a:ext cx="11041381" cy="5811847"/>
          </a:xfrm>
          <a:prstGeom prst="rect">
            <a:avLst/>
          </a:prstGeom>
          <a:noFill/>
        </p:spPr>
        <p:txBody>
          <a:bodyPr wrap="square" rtlCol="0">
            <a:spAutoFit/>
          </a:bodyPr>
          <a:lstStyle/>
          <a:p>
            <a:pPr algn="just">
              <a:spcAft>
                <a:spcPts val="1000"/>
              </a:spcAft>
            </a:pPr>
            <a:r>
              <a:rPr lang="en-US" sz="3000" dirty="0">
                <a:latin typeface="Helvetica" panose="020B0604020202020204" pitchFamily="34" charset="0"/>
                <a:ea typeface="Tahoma" panose="020B0604030504040204" pitchFamily="34" charset="0"/>
                <a:cs typeface="Helvetica" panose="020B0604020202020204" pitchFamily="34" charset="0"/>
              </a:rPr>
              <a:t>Several </a:t>
            </a:r>
            <a:r>
              <a:rPr lang="en-US" sz="3000" dirty="0" smtClean="0">
                <a:latin typeface="Helvetica" panose="020B0604020202020204" pitchFamily="34" charset="0"/>
                <a:ea typeface="Tahoma" panose="020B0604030504040204" pitchFamily="34" charset="0"/>
                <a:cs typeface="Helvetica" panose="020B0604020202020204" pitchFamily="34" charset="0"/>
              </a:rPr>
              <a:t>future updates to further </a:t>
            </a:r>
            <a:r>
              <a:rPr lang="en-US" sz="3000" dirty="0">
                <a:latin typeface="Helvetica" panose="020B0604020202020204" pitchFamily="34" charset="0"/>
                <a:ea typeface="Tahoma" panose="020B0604030504040204" pitchFamily="34" charset="0"/>
                <a:cs typeface="Helvetica" panose="020B0604020202020204" pitchFamily="34" charset="0"/>
              </a:rPr>
              <a:t>improve the MATLAB </a:t>
            </a:r>
            <a:r>
              <a:rPr lang="en-US" sz="3000" dirty="0" smtClean="0">
                <a:latin typeface="Helvetica" panose="020B0604020202020204" pitchFamily="34" charset="0"/>
                <a:ea typeface="Tahoma" panose="020B0604030504040204" pitchFamily="34" charset="0"/>
                <a:cs typeface="Helvetica" panose="020B0604020202020204" pitchFamily="34" charset="0"/>
              </a:rPr>
              <a:t>reproduction include:</a:t>
            </a:r>
          </a:p>
          <a:p>
            <a:pPr marL="571500" indent="-571500" algn="just">
              <a:spcAft>
                <a:spcPts val="1000"/>
              </a:spcAft>
              <a:buFont typeface="System Font Regular"/>
              <a:buChar char="-"/>
            </a:pPr>
            <a:r>
              <a:rPr lang="en-US" sz="3000" dirty="0">
                <a:latin typeface="Helvetica" panose="020B0604020202020204" pitchFamily="34" charset="0"/>
                <a:ea typeface="Tahoma" panose="020B0604030504040204" pitchFamily="34" charset="0"/>
                <a:cs typeface="Helvetica" panose="020B0604020202020204" pitchFamily="34" charset="0"/>
              </a:rPr>
              <a:t>Fix the current error in pulse width</a:t>
            </a:r>
            <a:r>
              <a:rPr lang="en-US" sz="3000" dirty="0" smtClean="0">
                <a:latin typeface="Helvetica" panose="020B0604020202020204" pitchFamily="34" charset="0"/>
                <a:ea typeface="Tahoma" panose="020B0604030504040204" pitchFamily="34" charset="0"/>
                <a:cs typeface="Helvetica" panose="020B0604020202020204" pitchFamily="34" charset="0"/>
              </a:rPr>
              <a:t>.</a:t>
            </a:r>
          </a:p>
          <a:p>
            <a:pPr marL="571500" indent="-571500" algn="just">
              <a:spcAft>
                <a:spcPts val="1000"/>
              </a:spcAft>
              <a:buFont typeface="System Font Regular"/>
              <a:buChar char="-"/>
            </a:pPr>
            <a:r>
              <a:rPr lang="en-US" sz="3000" dirty="0" smtClean="0">
                <a:latin typeface="Helvetica" panose="020B0604020202020204" pitchFamily="34" charset="0"/>
                <a:ea typeface="Tahoma" panose="020B0604030504040204" pitchFamily="34" charset="0"/>
                <a:cs typeface="Helvetica" panose="020B0604020202020204" pitchFamily="34" charset="0"/>
              </a:rPr>
              <a:t>Successfully reproduce more test cases, and specifically reproduce BW04.</a:t>
            </a:r>
          </a:p>
          <a:p>
            <a:pPr marL="571500" indent="-571500" algn="just">
              <a:spcAft>
                <a:spcPts val="1000"/>
              </a:spcAft>
              <a:buFont typeface="System Font Regular"/>
              <a:buChar char="-"/>
            </a:pPr>
            <a:r>
              <a:rPr lang="en-US" sz="3000" dirty="0" smtClean="0">
                <a:latin typeface="Helvetica" panose="020B0604020202020204" pitchFamily="34" charset="0"/>
                <a:ea typeface="Tahoma" panose="020B0604030504040204" pitchFamily="34" charset="0"/>
                <a:cs typeface="Helvetica" panose="020B0604020202020204" pitchFamily="34" charset="0"/>
              </a:rPr>
              <a:t>Solve the rate of change equations using a differential equation solver instead of step-wise integration.</a:t>
            </a:r>
            <a:endParaRPr lang="en-US" sz="3000" dirty="0">
              <a:latin typeface="Helvetica" panose="020B0604020202020204" pitchFamily="34" charset="0"/>
              <a:ea typeface="Tahoma" panose="020B0604030504040204" pitchFamily="34" charset="0"/>
              <a:cs typeface="Helvetica" panose="020B0604020202020204" pitchFamily="34" charset="0"/>
            </a:endParaRPr>
          </a:p>
          <a:p>
            <a:pPr marL="571500" indent="-571500" algn="just">
              <a:spcAft>
                <a:spcPts val="1000"/>
              </a:spcAft>
              <a:buFont typeface="System Font Regular"/>
              <a:buChar char="-"/>
            </a:pPr>
            <a:r>
              <a:rPr lang="en-US" sz="3000" dirty="0" smtClean="0">
                <a:latin typeface="Helvetica" panose="020B0604020202020204" pitchFamily="34" charset="0"/>
                <a:ea typeface="Tahoma" panose="020B0604030504040204" pitchFamily="34" charset="0"/>
                <a:cs typeface="Helvetica" panose="020B0604020202020204" pitchFamily="34" charset="0"/>
              </a:rPr>
              <a:t>Improve code efficiency and expand generality (memory pre-allocation, ode solver, different I/O, etc.)</a:t>
            </a:r>
          </a:p>
          <a:p>
            <a:pPr marL="571500" indent="-571500" algn="just">
              <a:spcAft>
                <a:spcPts val="1000"/>
              </a:spcAft>
              <a:buFont typeface="System Font Regular"/>
              <a:buChar char="-"/>
            </a:pPr>
            <a:r>
              <a:rPr lang="en-US" sz="3000" dirty="0" smtClean="0">
                <a:latin typeface="Helvetica" panose="020B0604020202020204" pitchFamily="34" charset="0"/>
                <a:ea typeface="Tahoma" panose="020B0604030504040204" pitchFamily="34" charset="0"/>
                <a:cs typeface="Helvetica" panose="020B0604020202020204" pitchFamily="34" charset="0"/>
              </a:rPr>
              <a:t>Keep helpful </a:t>
            </a:r>
            <a:r>
              <a:rPr lang="en-US" sz="3000" smtClean="0">
                <a:latin typeface="Helvetica" panose="020B0604020202020204" pitchFamily="34" charset="0"/>
                <a:ea typeface="Tahoma" panose="020B0604030504040204" pitchFamily="34" charset="0"/>
                <a:cs typeface="Helvetica" panose="020B0604020202020204" pitchFamily="34" charset="0"/>
              </a:rPr>
              <a:t>comments for </a:t>
            </a:r>
            <a:r>
              <a:rPr lang="en-US" sz="3000" dirty="0" smtClean="0">
                <a:latin typeface="Helvetica" panose="020B0604020202020204" pitchFamily="34" charset="0"/>
                <a:ea typeface="Tahoma" panose="020B0604030504040204" pitchFamily="34" charset="0"/>
                <a:cs typeface="Helvetica" panose="020B0604020202020204" pitchFamily="34" charset="0"/>
              </a:rPr>
              <a:t>the code and a </a:t>
            </a:r>
            <a:r>
              <a:rPr lang="en-US" sz="3000" dirty="0">
                <a:latin typeface="Helvetica" panose="020B0604020202020204" pitchFamily="34" charset="0"/>
                <a:ea typeface="Tahoma" panose="020B0604030504040204" pitchFamily="34" charset="0"/>
                <a:cs typeface="Helvetica" panose="020B0604020202020204" pitchFamily="34" charset="0"/>
              </a:rPr>
              <a:t>detailed version history to </a:t>
            </a:r>
            <a:r>
              <a:rPr lang="en-US" sz="3000" dirty="0" smtClean="0">
                <a:latin typeface="Helvetica" panose="020B0604020202020204" pitchFamily="34" charset="0"/>
                <a:ea typeface="Tahoma" panose="020B0604030504040204" pitchFamily="34" charset="0"/>
                <a:cs typeface="Helvetica" panose="020B0604020202020204" pitchFamily="34" charset="0"/>
              </a:rPr>
              <a:t>aid future users.</a:t>
            </a:r>
            <a:endParaRPr lang="en-US" sz="3000" dirty="0">
              <a:latin typeface="Helvetica" panose="020B0604020202020204" pitchFamily="34" charset="0"/>
              <a:ea typeface="Tahoma" panose="020B0604030504040204" pitchFamily="34" charset="0"/>
              <a:cs typeface="Helvetica" panose="020B0604020202020204" pitchFamily="34" charset="0"/>
            </a:endParaRPr>
          </a:p>
        </p:txBody>
      </p:sp>
      <p:sp>
        <p:nvSpPr>
          <p:cNvPr id="24" name="TextBox 23">
            <a:extLst>
              <a:ext uri="{FF2B5EF4-FFF2-40B4-BE49-F238E27FC236}">
                <a16:creationId xmlns:a16="http://schemas.microsoft.com/office/drawing/2014/main" id="{2B92FB97-005A-A14D-BA7D-FABE39E1FE49}"/>
              </a:ext>
            </a:extLst>
          </p:cNvPr>
          <p:cNvSpPr txBox="1"/>
          <p:nvPr/>
        </p:nvSpPr>
        <p:spPr>
          <a:xfrm>
            <a:off x="14456228" y="12404657"/>
            <a:ext cx="22645550" cy="707886"/>
          </a:xfrm>
          <a:prstGeom prst="rect">
            <a:avLst/>
          </a:prstGeom>
          <a:noFill/>
        </p:spPr>
        <p:txBody>
          <a:bodyPr wrap="square" rtlCol="0">
            <a:spAutoFit/>
          </a:bodyPr>
          <a:lstStyle/>
          <a:p>
            <a:pPr algn="just"/>
            <a:r>
              <a:rPr lang="en-US" sz="2000" dirty="0">
                <a:latin typeface="Helvetica" panose="020B0604020202020204" pitchFamily="34" charset="0"/>
                <a:ea typeface="Tahoma" panose="020B0604030504040204" pitchFamily="34" charset="0"/>
                <a:cs typeface="Helvetica" panose="020B0604020202020204" pitchFamily="34" charset="0"/>
              </a:rPr>
              <a:t>Figures </a:t>
            </a:r>
            <a:r>
              <a:rPr lang="en-US" sz="2000" dirty="0" smtClean="0">
                <a:latin typeface="Helvetica" panose="020B0604020202020204" pitchFamily="34" charset="0"/>
                <a:ea typeface="Tahoma" panose="020B0604030504040204" pitchFamily="34" charset="0"/>
                <a:cs typeface="Helvetica" panose="020B0604020202020204" pitchFamily="34" charset="0"/>
              </a:rPr>
              <a:t>3, 4, and 5 (from </a:t>
            </a:r>
            <a:r>
              <a:rPr lang="en-US" sz="2000" dirty="0">
                <a:latin typeface="Helvetica" panose="020B0604020202020204" pitchFamily="34" charset="0"/>
                <a:ea typeface="Tahoma" panose="020B0604030504040204" pitchFamily="34" charset="0"/>
                <a:cs typeface="Helvetica" panose="020B0604020202020204" pitchFamily="34" charset="0"/>
              </a:rPr>
              <a:t>left to </a:t>
            </a:r>
            <a:r>
              <a:rPr lang="en-US" sz="2000" dirty="0" smtClean="0">
                <a:latin typeface="Helvetica" panose="020B0604020202020204" pitchFamily="34" charset="0"/>
                <a:ea typeface="Tahoma" panose="020B0604030504040204" pitchFamily="34" charset="0"/>
                <a:cs typeface="Helvetica" panose="020B0604020202020204" pitchFamily="34" charset="0"/>
              </a:rPr>
              <a:t>right) show the photon flux, population change of the 8</a:t>
            </a:r>
            <a:r>
              <a:rPr lang="en-US" sz="2000" baseline="30000" dirty="0" smtClean="0">
                <a:latin typeface="Helvetica" panose="020B0604020202020204" pitchFamily="34" charset="0"/>
                <a:ea typeface="Tahoma" panose="020B0604030504040204" pitchFamily="34" charset="0"/>
                <a:cs typeface="Helvetica" panose="020B0604020202020204" pitchFamily="34" charset="0"/>
              </a:rPr>
              <a:t>th</a:t>
            </a:r>
            <a:r>
              <a:rPr lang="en-US" sz="2000" dirty="0" smtClean="0">
                <a:latin typeface="Helvetica" panose="020B0604020202020204" pitchFamily="34" charset="0"/>
                <a:ea typeface="Tahoma" panose="020B0604030504040204" pitchFamily="34" charset="0"/>
                <a:cs typeface="Helvetica" panose="020B0604020202020204" pitchFamily="34" charset="0"/>
              </a:rPr>
              <a:t> manifold, and population change of 6</a:t>
            </a:r>
            <a:r>
              <a:rPr lang="en-US" sz="2000" baseline="30000" dirty="0" smtClean="0">
                <a:latin typeface="Helvetica" panose="020B0604020202020204" pitchFamily="34" charset="0"/>
                <a:ea typeface="Tahoma" panose="020B0604030504040204" pitchFamily="34" charset="0"/>
                <a:cs typeface="Helvetica" panose="020B0604020202020204" pitchFamily="34" charset="0"/>
              </a:rPr>
              <a:t>th</a:t>
            </a:r>
            <a:r>
              <a:rPr lang="en-US" sz="2000" dirty="0" smtClean="0">
                <a:latin typeface="Helvetica" panose="020B0604020202020204" pitchFamily="34" charset="0"/>
                <a:ea typeface="Tahoma" panose="020B0604030504040204" pitchFamily="34" charset="0"/>
                <a:cs typeface="Helvetica" panose="020B0604020202020204" pitchFamily="34" charset="0"/>
              </a:rPr>
              <a:t> manifold, respectively. The blue line represents the current MATLAB reproduction and red shows the original Fortran output for the same parameters. Figure 3 also exemplifies the error in laser pulse width.</a:t>
            </a:r>
            <a:endParaRPr lang="en-US" sz="2000" dirty="0">
              <a:latin typeface="Helvetica" panose="020B0604020202020204" pitchFamily="34" charset="0"/>
              <a:ea typeface="Tahoma" panose="020B0604030504040204" pitchFamily="34" charset="0"/>
              <a:cs typeface="Helvetica" panose="020B0604020202020204" pitchFamily="34" charset="0"/>
            </a:endParaRPr>
          </a:p>
        </p:txBody>
      </p:sp>
      <p:sp>
        <p:nvSpPr>
          <p:cNvPr id="29" name="TextBox 28">
            <a:extLst>
              <a:ext uri="{FF2B5EF4-FFF2-40B4-BE49-F238E27FC236}">
                <a16:creationId xmlns:a16="http://schemas.microsoft.com/office/drawing/2014/main" id="{14CE43FD-1ECD-6A45-8325-CA4571AD8406}"/>
              </a:ext>
            </a:extLst>
          </p:cNvPr>
          <p:cNvSpPr txBox="1"/>
          <p:nvPr/>
        </p:nvSpPr>
        <p:spPr>
          <a:xfrm>
            <a:off x="914399" y="6512262"/>
            <a:ext cx="12275819" cy="7940635"/>
          </a:xfrm>
          <a:prstGeom prst="rect">
            <a:avLst/>
          </a:prstGeom>
          <a:noFill/>
        </p:spPr>
        <p:txBody>
          <a:bodyPr wrap="square" rtlCol="0">
            <a:spAutoFit/>
          </a:bodyPr>
          <a:lstStyle/>
          <a:p>
            <a:pPr algn="just"/>
            <a:r>
              <a:rPr lang="en-US" sz="3000" dirty="0">
                <a:latin typeface="Helvetica" panose="020B0604020202020204" pitchFamily="34" charset="0"/>
                <a:ea typeface="Tahoma" panose="020B0604030504040204" pitchFamily="34" charset="0"/>
                <a:cs typeface="Helvetica" panose="020B0604020202020204" pitchFamily="34" charset="0"/>
              </a:rPr>
              <a:t>When the first laser was invented in the 1960’s, it was described as </a:t>
            </a:r>
            <a:r>
              <a:rPr lang="en-US" sz="3000" dirty="0" smtClean="0">
                <a:latin typeface="Helvetica" panose="020B0604020202020204" pitchFamily="34" charset="0"/>
                <a:ea typeface="Tahoma" panose="020B0604030504040204" pitchFamily="34" charset="0"/>
                <a:cs typeface="Helvetica" panose="020B0604020202020204" pitchFamily="34" charset="0"/>
              </a:rPr>
              <a:t>a </a:t>
            </a:r>
            <a:r>
              <a:rPr lang="en-US" sz="3000" dirty="0">
                <a:latin typeface="Helvetica" panose="020B0604020202020204" pitchFamily="34" charset="0"/>
                <a:ea typeface="Tahoma" panose="020B0604030504040204" pitchFamily="34" charset="0"/>
                <a:cs typeface="Helvetica" panose="020B0604020202020204" pitchFamily="34" charset="0"/>
              </a:rPr>
              <a:t>solution looking for a problem</a:t>
            </a:r>
            <a:r>
              <a:rPr lang="en-US" sz="3000" dirty="0" smtClean="0">
                <a:latin typeface="Helvetica" panose="020B0604020202020204" pitchFamily="34" charset="0"/>
                <a:ea typeface="Tahoma" panose="020B0604030504040204" pitchFamily="34" charset="0"/>
                <a:cs typeface="Helvetica" panose="020B0604020202020204" pitchFamily="34" charset="0"/>
              </a:rPr>
              <a:t>. Today, </a:t>
            </a:r>
            <a:r>
              <a:rPr lang="en-US" sz="3000" dirty="0">
                <a:latin typeface="Helvetica" panose="020B0604020202020204" pitchFamily="34" charset="0"/>
                <a:ea typeface="Tahoma" panose="020B0604030504040204" pitchFamily="34" charset="0"/>
                <a:cs typeface="Helvetica" panose="020B0604020202020204" pitchFamily="34" charset="0"/>
              </a:rPr>
              <a:t>we use thousands of different </a:t>
            </a:r>
            <a:r>
              <a:rPr lang="en-US" sz="3000" dirty="0" smtClean="0">
                <a:latin typeface="Helvetica" panose="020B0604020202020204" pitchFamily="34" charset="0"/>
                <a:ea typeface="Tahoma" panose="020B0604030504040204" pitchFamily="34" charset="0"/>
                <a:cs typeface="Helvetica" panose="020B0604020202020204" pitchFamily="34" charset="0"/>
              </a:rPr>
              <a:t>types </a:t>
            </a:r>
            <a:r>
              <a:rPr lang="en-US" sz="3000" dirty="0">
                <a:latin typeface="Helvetica" panose="020B0604020202020204" pitchFamily="34" charset="0"/>
                <a:ea typeface="Tahoma" panose="020B0604030504040204" pitchFamily="34" charset="0"/>
                <a:cs typeface="Helvetica" panose="020B0604020202020204" pitchFamily="34" charset="0"/>
              </a:rPr>
              <a:t>of lasers for commercial, military, and research purposes. For </a:t>
            </a:r>
            <a:r>
              <a:rPr lang="en-US" sz="3000" dirty="0" smtClean="0">
                <a:latin typeface="Helvetica" panose="020B0604020202020204" pitchFamily="34" charset="0"/>
                <a:ea typeface="Tahoma" panose="020B0604030504040204" pitchFamily="34" charset="0"/>
                <a:cs typeface="Helvetica" panose="020B0604020202020204" pitchFamily="34" charset="0"/>
              </a:rPr>
              <a:t>example, we use a diode pumped 2.0 </a:t>
            </a:r>
            <a:r>
              <a:rPr lang="el-GR" sz="3000" dirty="0">
                <a:latin typeface="Helvetica" panose="020B0604020202020204" pitchFamily="34" charset="0"/>
                <a:ea typeface="Tahoma" panose="020B0604030504040204" pitchFamily="34" charset="0"/>
                <a:cs typeface="Helvetica" panose="020B0604020202020204" pitchFamily="34" charset="0"/>
              </a:rPr>
              <a:t>μ</a:t>
            </a:r>
            <a:r>
              <a:rPr lang="en-US" sz="3000" dirty="0">
                <a:latin typeface="Helvetica" panose="020B0604020202020204" pitchFamily="34" charset="0"/>
                <a:ea typeface="Tahoma" panose="020B0604030504040204" pitchFamily="34" charset="0"/>
                <a:cs typeface="Helvetica" panose="020B0604020202020204" pitchFamily="34" charset="0"/>
              </a:rPr>
              <a:t>m Holmium (Ho) and Thulium (Tm) co-doped </a:t>
            </a:r>
            <a:r>
              <a:rPr lang="en-US" sz="3000" dirty="0" smtClean="0">
                <a:latin typeface="Helvetica" panose="020B0604020202020204" pitchFamily="34" charset="0"/>
                <a:ea typeface="Tahoma" panose="020B0604030504040204" pitchFamily="34" charset="0"/>
                <a:cs typeface="Helvetica" panose="020B0604020202020204" pitchFamily="34" charset="0"/>
              </a:rPr>
              <a:t>Yttrium Lithium Fluorine (YLF) lidar transmitter to take wind measurements in the atmosphere. </a:t>
            </a:r>
            <a:r>
              <a:rPr lang="en-US" sz="3000" dirty="0">
                <a:latin typeface="Helvetica" panose="020B0604020202020204" pitchFamily="34" charset="0"/>
                <a:ea typeface="Tahoma" panose="020B0604030504040204" pitchFamily="34" charset="0"/>
                <a:cs typeface="Helvetica" panose="020B0604020202020204" pitchFamily="34" charset="0"/>
              </a:rPr>
              <a:t>In this work, we </a:t>
            </a:r>
            <a:r>
              <a:rPr lang="en-US" sz="3000" dirty="0" smtClean="0">
                <a:latin typeface="Helvetica" panose="020B0604020202020204" pitchFamily="34" charset="0"/>
                <a:ea typeface="Tahoma" panose="020B0604030504040204" pitchFamily="34" charset="0"/>
                <a:cs typeface="Helvetica" panose="020B0604020202020204" pitchFamily="34" charset="0"/>
              </a:rPr>
              <a:t>aim to rebuild a model used to </a:t>
            </a:r>
            <a:r>
              <a:rPr lang="en-US" sz="3000" dirty="0">
                <a:latin typeface="Helvetica" panose="020B0604020202020204" pitchFamily="34" charset="0"/>
                <a:ea typeface="Tahoma" panose="020B0604030504040204" pitchFamily="34" charset="0"/>
                <a:cs typeface="Helvetica" panose="020B0604020202020204" pitchFamily="34" charset="0"/>
              </a:rPr>
              <a:t>evaluate the performance of </a:t>
            </a:r>
            <a:r>
              <a:rPr lang="en-US" sz="3000" dirty="0" smtClean="0">
                <a:latin typeface="Helvetica" panose="020B0604020202020204" pitchFamily="34" charset="0"/>
                <a:ea typeface="Tahoma" panose="020B0604030504040204" pitchFamily="34" charset="0"/>
                <a:cs typeface="Helvetica" panose="020B0604020202020204" pitchFamily="34" charset="0"/>
              </a:rPr>
              <a:t>lasers, such as Ho:Tm:YLF. </a:t>
            </a:r>
            <a:r>
              <a:rPr lang="en-US" sz="3000" dirty="0">
                <a:latin typeface="Helvetica" panose="020B0604020202020204" pitchFamily="34" charset="0"/>
                <a:ea typeface="Tahoma" panose="020B0604030504040204" pitchFamily="34" charset="0"/>
                <a:cs typeface="Helvetica" panose="020B0604020202020204" pitchFamily="34" charset="0"/>
              </a:rPr>
              <a:t>Using </a:t>
            </a:r>
            <a:r>
              <a:rPr lang="en-US" sz="3000" dirty="0" smtClean="0">
                <a:latin typeface="Helvetica" panose="020B0604020202020204" pitchFamily="34" charset="0"/>
                <a:ea typeface="Tahoma" panose="020B0604030504040204" pitchFamily="34" charset="0"/>
                <a:cs typeface="Helvetica" panose="020B0604020202020204" pitchFamily="34" charset="0"/>
              </a:rPr>
              <a:t>a complex </a:t>
            </a:r>
            <a:r>
              <a:rPr lang="en-US" sz="3000" dirty="0">
                <a:latin typeface="Helvetica" panose="020B0604020202020204" pitchFamily="34" charset="0"/>
                <a:ea typeface="Tahoma" panose="020B0604030504040204" pitchFamily="34" charset="0"/>
                <a:cs typeface="Helvetica" panose="020B0604020202020204" pitchFamily="34" charset="0"/>
              </a:rPr>
              <a:t>theoretical </a:t>
            </a:r>
            <a:r>
              <a:rPr lang="en-US" sz="3000" dirty="0" smtClean="0">
                <a:latin typeface="Helvetica" panose="020B0604020202020204" pitchFamily="34" charset="0"/>
                <a:ea typeface="Tahoma" panose="020B0604030504040204" pitchFamily="34" charset="0"/>
                <a:cs typeface="Helvetica" panose="020B0604020202020204" pitchFamily="34" charset="0"/>
              </a:rPr>
              <a:t>framework and collection </a:t>
            </a:r>
            <a:r>
              <a:rPr lang="en-US" sz="3000" dirty="0">
                <a:latin typeface="Helvetica" panose="020B0604020202020204" pitchFamily="34" charset="0"/>
                <a:ea typeface="Tahoma" panose="020B0604030504040204" pitchFamily="34" charset="0"/>
                <a:cs typeface="Helvetica" panose="020B0604020202020204" pitchFamily="34" charset="0"/>
              </a:rPr>
              <a:t>of </a:t>
            </a:r>
            <a:r>
              <a:rPr lang="en-US" sz="3000" dirty="0" smtClean="0">
                <a:latin typeface="Helvetica" panose="020B0604020202020204" pitchFamily="34" charset="0"/>
                <a:ea typeface="Tahoma" panose="020B0604030504040204" pitchFamily="34" charset="0"/>
                <a:cs typeface="Helvetica" panose="020B0604020202020204" pitchFamily="34" charset="0"/>
              </a:rPr>
              <a:t>spectroscopic </a:t>
            </a:r>
            <a:r>
              <a:rPr lang="en-US" sz="3000" dirty="0">
                <a:latin typeface="Helvetica" panose="020B0604020202020204" pitchFamily="34" charset="0"/>
                <a:ea typeface="Tahoma" panose="020B0604030504040204" pitchFamily="34" charset="0"/>
                <a:cs typeface="Helvetica" panose="020B0604020202020204" pitchFamily="34" charset="0"/>
              </a:rPr>
              <a:t>parameters found through experimentation, we can quantitatively assess the behavior of solid state lanthanide lasers. </a:t>
            </a:r>
            <a:r>
              <a:rPr lang="en-US" sz="3000" dirty="0" smtClean="0">
                <a:latin typeface="Helvetica" panose="020B0604020202020204" pitchFamily="34" charset="0"/>
                <a:ea typeface="Tahoma" panose="020B0604030504040204" pitchFamily="34" charset="0"/>
                <a:cs typeface="Helvetica" panose="020B0604020202020204" pitchFamily="34" charset="0"/>
              </a:rPr>
              <a:t>Not only does this model allow </a:t>
            </a:r>
            <a:r>
              <a:rPr lang="en-US" sz="3000" dirty="0">
                <a:latin typeface="Helvetica" panose="020B0604020202020204" pitchFamily="34" charset="0"/>
                <a:ea typeface="Tahoma" panose="020B0604030504040204" pitchFamily="34" charset="0"/>
                <a:cs typeface="Helvetica" panose="020B0604020202020204" pitchFamily="34" charset="0"/>
              </a:rPr>
              <a:t>researchers to predict laser </a:t>
            </a:r>
            <a:r>
              <a:rPr lang="en-US" sz="3000" dirty="0" smtClean="0">
                <a:latin typeface="Helvetica" panose="020B0604020202020204" pitchFamily="34" charset="0"/>
                <a:ea typeface="Tahoma" panose="020B0604030504040204" pitchFamily="34" charset="0"/>
                <a:cs typeface="Helvetica" panose="020B0604020202020204" pitchFamily="34" charset="0"/>
              </a:rPr>
              <a:t>performance, it can also identify the advantages and their causes </a:t>
            </a:r>
            <a:r>
              <a:rPr lang="en-US" sz="3000" dirty="0">
                <a:latin typeface="Helvetica" panose="020B0604020202020204" pitchFamily="34" charset="0"/>
                <a:ea typeface="Tahoma" panose="020B0604030504040204" pitchFamily="34" charset="0"/>
                <a:cs typeface="Helvetica" panose="020B0604020202020204" pitchFamily="34" charset="0"/>
              </a:rPr>
              <a:t>between </a:t>
            </a:r>
            <a:r>
              <a:rPr lang="en-US" sz="3000" dirty="0" smtClean="0">
                <a:latin typeface="Helvetica" panose="020B0604020202020204" pitchFamily="34" charset="0"/>
                <a:ea typeface="Tahoma" panose="020B0604030504040204" pitchFamily="34" charset="0"/>
                <a:cs typeface="Helvetica" panose="020B0604020202020204" pitchFamily="34" charset="0"/>
              </a:rPr>
              <a:t>changes </a:t>
            </a:r>
            <a:r>
              <a:rPr lang="en-US" sz="3000" dirty="0">
                <a:latin typeface="Helvetica" panose="020B0604020202020204" pitchFamily="34" charset="0"/>
                <a:ea typeface="Tahoma" panose="020B0604030504040204" pitchFamily="34" charset="0"/>
                <a:cs typeface="Helvetica" panose="020B0604020202020204" pitchFamily="34" charset="0"/>
              </a:rPr>
              <a:t>in laser </a:t>
            </a:r>
            <a:r>
              <a:rPr lang="en-US" sz="3000" dirty="0" smtClean="0">
                <a:latin typeface="Helvetica" panose="020B0604020202020204" pitchFamily="34" charset="0"/>
                <a:ea typeface="Tahoma" panose="020B0604030504040204" pitchFamily="34" charset="0"/>
                <a:cs typeface="Helvetica" panose="020B0604020202020204" pitchFamily="34" charset="0"/>
              </a:rPr>
              <a:t>composition. Distinguishing the perks of each can be used to decide between a YLF crystal as opposed to a Lutetium Lithium Fluorine (</a:t>
            </a:r>
            <a:r>
              <a:rPr lang="en-US" sz="3000" dirty="0" err="1" smtClean="0">
                <a:latin typeface="Helvetica" panose="020B0604020202020204" pitchFamily="34" charset="0"/>
                <a:ea typeface="Tahoma" panose="020B0604030504040204" pitchFamily="34" charset="0"/>
                <a:cs typeface="Helvetica" panose="020B0604020202020204" pitchFamily="34" charset="0"/>
              </a:rPr>
              <a:t>LuLF</a:t>
            </a:r>
            <a:r>
              <a:rPr lang="en-US" sz="3000" dirty="0" smtClean="0">
                <a:latin typeface="Helvetica" panose="020B0604020202020204" pitchFamily="34" charset="0"/>
                <a:ea typeface="Tahoma" panose="020B0604030504040204" pitchFamily="34" charset="0"/>
                <a:cs typeface="Helvetica" panose="020B0604020202020204" pitchFamily="34" charset="0"/>
              </a:rPr>
              <a:t>) crystal. Translating and modernizing </a:t>
            </a:r>
            <a:r>
              <a:rPr lang="en-US" sz="3000" dirty="0">
                <a:latin typeface="Helvetica" panose="020B0604020202020204" pitchFamily="34" charset="0"/>
                <a:ea typeface="Tahoma" panose="020B0604030504040204" pitchFamily="34" charset="0"/>
                <a:cs typeface="Helvetica" panose="020B0604020202020204" pitchFamily="34" charset="0"/>
              </a:rPr>
              <a:t>this model from Fortran to MATLAB will allow a </a:t>
            </a:r>
            <a:r>
              <a:rPr lang="en-US" sz="3000" dirty="0" smtClean="0">
                <a:latin typeface="Helvetica" panose="020B0604020202020204" pitchFamily="34" charset="0"/>
                <a:ea typeface="Tahoma" panose="020B0604030504040204" pitchFamily="34" charset="0"/>
                <a:cs typeface="Helvetica" panose="020B0604020202020204" pitchFamily="34" charset="0"/>
              </a:rPr>
              <a:t>broad </a:t>
            </a:r>
            <a:r>
              <a:rPr lang="en-US" sz="3000" dirty="0">
                <a:latin typeface="Helvetica" panose="020B0604020202020204" pitchFamily="34" charset="0"/>
                <a:ea typeface="Tahoma" panose="020B0604030504040204" pitchFamily="34" charset="0"/>
                <a:cs typeface="Helvetica" panose="020B0604020202020204" pitchFamily="34" charset="0"/>
              </a:rPr>
              <a:t>range of scientists </a:t>
            </a:r>
            <a:r>
              <a:rPr lang="en-US" sz="3000" dirty="0" smtClean="0">
                <a:latin typeface="Helvetica" panose="020B0604020202020204" pitchFamily="34" charset="0"/>
                <a:ea typeface="Tahoma" panose="020B0604030504040204" pitchFamily="34" charset="0"/>
                <a:cs typeface="Helvetica" panose="020B0604020202020204" pitchFamily="34" charset="0"/>
              </a:rPr>
              <a:t>access to this tool and open a door for user-friendly features. </a:t>
            </a:r>
            <a:endParaRPr lang="en-US" sz="3000" dirty="0">
              <a:latin typeface="Helvetica" panose="020B0604020202020204" pitchFamily="34" charset="0"/>
              <a:ea typeface="Tahoma" panose="020B0604030504040204" pitchFamily="34" charset="0"/>
              <a:cs typeface="Helvetica" panose="020B0604020202020204" pitchFamily="34" charset="0"/>
            </a:endParaRPr>
          </a:p>
        </p:txBody>
      </p:sp>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5912" t="7127" r="8460" b="3785"/>
          <a:stretch/>
        </p:blipFill>
        <p:spPr>
          <a:xfrm>
            <a:off x="14104616" y="6509932"/>
            <a:ext cx="7650922" cy="5780281"/>
          </a:xfrm>
          <a:prstGeom prst="rect">
            <a:avLst/>
          </a:prstGeom>
        </p:spPr>
      </p:pic>
      <p:pic>
        <p:nvPicPr>
          <p:cNvPr id="31" name="Picture 30"/>
          <p:cNvPicPr>
            <a:picLocks noChangeAspect="1"/>
          </p:cNvPicPr>
          <p:nvPr/>
        </p:nvPicPr>
        <p:blipFill rotWithShape="1">
          <a:blip r:embed="rId5">
            <a:extLst>
              <a:ext uri="{28A0092B-C50C-407E-A947-70E740481C1C}">
                <a14:useLocalDpi xmlns:a14="http://schemas.microsoft.com/office/drawing/2010/main" val="0"/>
              </a:ext>
            </a:extLst>
          </a:blip>
          <a:srcRect l="4626" t="7578" r="7786" b="3095"/>
          <a:stretch/>
        </p:blipFill>
        <p:spPr>
          <a:xfrm>
            <a:off x="22024400" y="6525132"/>
            <a:ext cx="7809749" cy="5881417"/>
          </a:xfrm>
          <a:prstGeom prst="rect">
            <a:avLst/>
          </a:prstGeom>
        </p:spPr>
      </p:pic>
      <p:pic>
        <p:nvPicPr>
          <p:cNvPr id="32" name="Picture 31"/>
          <p:cNvPicPr>
            <a:picLocks noChangeAspect="1"/>
          </p:cNvPicPr>
          <p:nvPr/>
        </p:nvPicPr>
        <p:blipFill rotWithShape="1">
          <a:blip r:embed="rId6">
            <a:extLst>
              <a:ext uri="{28A0092B-C50C-407E-A947-70E740481C1C}">
                <a14:useLocalDpi xmlns:a14="http://schemas.microsoft.com/office/drawing/2010/main" val="0"/>
              </a:ext>
            </a:extLst>
          </a:blip>
          <a:srcRect l="5536" t="7646" r="7599" b="3405"/>
          <a:stretch/>
        </p:blipFill>
        <p:spPr>
          <a:xfrm>
            <a:off x="30103011" y="6507354"/>
            <a:ext cx="7383776" cy="5912469"/>
          </a:xfrm>
          <a:prstGeom prst="rect">
            <a:avLst/>
          </a:prstGeom>
        </p:spPr>
      </p:pic>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04614" y="13659087"/>
            <a:ext cx="11041382" cy="7119026"/>
          </a:xfrm>
          <a:prstGeom prst="rect">
            <a:avLst/>
          </a:prstGeom>
          <a:ln>
            <a:solidFill>
              <a:schemeClr val="tx1"/>
            </a:solidFill>
          </a:ln>
        </p:spPr>
      </p:pic>
      <p:pic>
        <p:nvPicPr>
          <p:cNvPr id="34" name="Picture 33"/>
          <p:cNvPicPr>
            <a:picLocks noChangeAspect="1"/>
          </p:cNvPicPr>
          <p:nvPr/>
        </p:nvPicPr>
        <p:blipFill rotWithShape="1">
          <a:blip r:embed="rId8">
            <a:extLst>
              <a:ext uri="{28A0092B-C50C-407E-A947-70E740481C1C}">
                <a14:useLocalDpi xmlns:a14="http://schemas.microsoft.com/office/drawing/2010/main" val="0"/>
              </a:ext>
            </a:extLst>
          </a:blip>
          <a:srcRect l="689" r="955"/>
          <a:stretch/>
        </p:blipFill>
        <p:spPr>
          <a:xfrm>
            <a:off x="19133814" y="19882142"/>
            <a:ext cx="3114648" cy="1953748"/>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43170" y="16646832"/>
            <a:ext cx="1049226" cy="1501479"/>
          </a:xfrm>
          <a:prstGeom prst="rect">
            <a:avLst/>
          </a:prstGeom>
        </p:spPr>
      </p:pic>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50535" y="20778113"/>
            <a:ext cx="9097645" cy="1552792"/>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054738" y="21836834"/>
            <a:ext cx="9078592" cy="1533739"/>
          </a:xfrm>
          <a:prstGeom prst="rect">
            <a:avLst/>
          </a:prstGeom>
        </p:spPr>
      </p:pic>
      <p:pic>
        <p:nvPicPr>
          <p:cNvPr id="37" name="Picture 36"/>
          <p:cNvPicPr>
            <a:picLocks noChangeAspect="1"/>
          </p:cNvPicPr>
          <p:nvPr/>
        </p:nvPicPr>
        <p:blipFill rotWithShape="1">
          <a:blip r:embed="rId12">
            <a:extLst>
              <a:ext uri="{28A0092B-C50C-407E-A947-70E740481C1C}">
                <a14:useLocalDpi xmlns:a14="http://schemas.microsoft.com/office/drawing/2010/main" val="0"/>
              </a:ext>
            </a:extLst>
          </a:blip>
          <a:srcRect b="29538"/>
          <a:stretch/>
        </p:blipFill>
        <p:spPr>
          <a:xfrm>
            <a:off x="27449415" y="23039837"/>
            <a:ext cx="9088118" cy="4611479"/>
          </a:xfrm>
          <a:prstGeom prst="rect">
            <a:avLst/>
          </a:prstGeom>
        </p:spPr>
      </p:pic>
      <p:sp>
        <p:nvSpPr>
          <p:cNvPr id="39" name="TextBox 38"/>
          <p:cNvSpPr txBox="1"/>
          <p:nvPr/>
        </p:nvSpPr>
        <p:spPr>
          <a:xfrm>
            <a:off x="25991817" y="13533346"/>
            <a:ext cx="11494970" cy="6555641"/>
          </a:xfrm>
          <a:prstGeom prst="rect">
            <a:avLst/>
          </a:prstGeom>
          <a:noFill/>
        </p:spPr>
        <p:txBody>
          <a:bodyPr wrap="square" rtlCol="0">
            <a:spAutoFit/>
          </a:bodyPr>
          <a:lstStyle/>
          <a:p>
            <a:pPr algn="just"/>
            <a:r>
              <a:rPr lang="en-US" sz="3000" dirty="0" smtClean="0">
                <a:latin typeface="Helvetica" panose="020B0604020202020204" pitchFamily="34" charset="0"/>
                <a:ea typeface="Tahoma" panose="020B0604030504040204" pitchFamily="34" charset="0"/>
                <a:cs typeface="Helvetica" panose="020B0604020202020204" pitchFamily="34" charset="0"/>
              </a:rPr>
              <a:t>The program, associated files, and GUI (figure 6) were created gradually over the course of a month. The foremost issue to be resolved is the incorrect calculation of the laser pulse width. This problem can be seen visually in figure 3. Previous versions of the original </a:t>
            </a:r>
            <a:r>
              <a:rPr lang="en-US" sz="3000" dirty="0">
                <a:latin typeface="Helvetica" panose="020B0604020202020204" pitchFamily="34" charset="0"/>
                <a:ea typeface="Tahoma" panose="020B0604030504040204" pitchFamily="34" charset="0"/>
                <a:cs typeface="Helvetica" panose="020B0604020202020204" pitchFamily="34" charset="0"/>
              </a:rPr>
              <a:t>program </a:t>
            </a:r>
            <a:r>
              <a:rPr lang="en-US" sz="3000" dirty="0" smtClean="0">
                <a:latin typeface="Helvetica" panose="020B0604020202020204" pitchFamily="34" charset="0"/>
                <a:ea typeface="Tahoma" panose="020B0604030504040204" pitchFamily="34" charset="0"/>
                <a:cs typeface="Helvetica" panose="020B0604020202020204" pitchFamily="34" charset="0"/>
              </a:rPr>
              <a:t>mention problems with “width increasing as Eoutlam1 is increasing,” so this may be a remnant of a past error. In order to successfully reproduce the results of BW04, this error needs to be fixed.</a:t>
            </a:r>
          </a:p>
          <a:p>
            <a:pPr algn="just"/>
            <a:endParaRPr lang="en-US" sz="3000" dirty="0">
              <a:latin typeface="Helvetica" panose="020B0604020202020204" pitchFamily="34" charset="0"/>
              <a:ea typeface="Tahoma" panose="020B0604030504040204" pitchFamily="34" charset="0"/>
              <a:cs typeface="Helvetica" panose="020B0604020202020204" pitchFamily="34" charset="0"/>
            </a:endParaRPr>
          </a:p>
          <a:p>
            <a:pPr algn="just"/>
            <a:r>
              <a:rPr lang="en-US" sz="3000" dirty="0" smtClean="0">
                <a:latin typeface="Helvetica" panose="020B0604020202020204" pitchFamily="34" charset="0"/>
                <a:ea typeface="Tahoma" panose="020B0604030504040204" pitchFamily="34" charset="0"/>
                <a:cs typeface="Helvetica" panose="020B0604020202020204" pitchFamily="34" charset="0"/>
              </a:rPr>
              <a:t>A possible solution is to follow the code at each iteration, through the </a:t>
            </a:r>
            <a:r>
              <a:rPr lang="en-US" sz="3000" i="1" dirty="0" smtClean="0">
                <a:latin typeface="Helvetica" panose="020B0604020202020204" pitchFamily="34" charset="0"/>
                <a:ea typeface="Tahoma" panose="020B0604030504040204" pitchFamily="34" charset="0"/>
                <a:cs typeface="Helvetica" panose="020B0604020202020204" pitchFamily="34" charset="0"/>
              </a:rPr>
              <a:t>datadump</a:t>
            </a:r>
            <a:r>
              <a:rPr lang="en-US" sz="3000" dirty="0" smtClean="0">
                <a:latin typeface="Helvetica" panose="020B0604020202020204" pitchFamily="34" charset="0"/>
                <a:ea typeface="Tahoma" panose="020B0604030504040204" pitchFamily="34" charset="0"/>
                <a:cs typeface="Helvetica" panose="020B0604020202020204" pitchFamily="34" charset="0"/>
              </a:rPr>
              <a:t> files (figure 7) and search for variables changing unexpectedly. Preliminary analysis using this method indicates the max value of pulse width errs beyond the first iteration. The appropriate fix had not yet been found.</a:t>
            </a:r>
            <a:endParaRPr lang="en-US" sz="3000" dirty="0">
              <a:latin typeface="Helvetica" panose="020B0604020202020204" pitchFamily="34" charset="0"/>
              <a:ea typeface="Tahoma" panose="020B0604030504040204" pitchFamily="34" charset="0"/>
              <a:cs typeface="Helvetica" panose="020B0604020202020204" pitchFamily="34" charset="0"/>
            </a:endParaRPr>
          </a:p>
        </p:txBody>
      </p:sp>
      <p:pic>
        <p:nvPicPr>
          <p:cNvPr id="41" name="Picture 4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4394" y="15810747"/>
            <a:ext cx="5510469" cy="6491145"/>
          </a:xfrm>
          <a:prstGeom prst="rect">
            <a:avLst/>
          </a:prstGeom>
        </p:spPr>
      </p:pic>
      <p:sp>
        <p:nvSpPr>
          <p:cNvPr id="42" name="TextBox 41"/>
          <p:cNvSpPr txBox="1"/>
          <p:nvPr/>
        </p:nvSpPr>
        <p:spPr>
          <a:xfrm>
            <a:off x="6605515" y="15810748"/>
            <a:ext cx="6591960" cy="5170646"/>
          </a:xfrm>
          <a:prstGeom prst="rect">
            <a:avLst/>
          </a:prstGeom>
          <a:noFill/>
        </p:spPr>
        <p:txBody>
          <a:bodyPr wrap="square" rtlCol="0">
            <a:spAutoFit/>
          </a:bodyPr>
          <a:lstStyle/>
          <a:p>
            <a:pPr algn="just"/>
            <a:r>
              <a:rPr lang="en-US" sz="3000" dirty="0" smtClean="0">
                <a:latin typeface="Helvetica" panose="020B0604020202020204" pitchFamily="34" charset="0"/>
                <a:ea typeface="Tahoma" panose="020B0604030504040204" pitchFamily="34" charset="0"/>
                <a:cs typeface="Helvetica" panose="020B0604020202020204" pitchFamily="34" charset="0"/>
              </a:rPr>
              <a:t>The model judges laser performance by following a set of governing rate equations described in BW04 and OL07 that measure the populations of manifolds affecting the performance laser directly (figure </a:t>
            </a:r>
            <a:r>
              <a:rPr lang="en-US" sz="3000" dirty="0">
                <a:latin typeface="Helvetica" panose="020B0604020202020204" pitchFamily="34" charset="0"/>
                <a:ea typeface="Tahoma" panose="020B0604030504040204" pitchFamily="34" charset="0"/>
                <a:cs typeface="Helvetica" panose="020B0604020202020204" pitchFamily="34" charset="0"/>
              </a:rPr>
              <a:t>1</a:t>
            </a:r>
            <a:r>
              <a:rPr lang="en-US" sz="3000" dirty="0" smtClean="0">
                <a:latin typeface="Helvetica" panose="020B0604020202020204" pitchFamily="34" charset="0"/>
                <a:ea typeface="Tahoma" panose="020B0604030504040204" pitchFamily="34" charset="0"/>
                <a:cs typeface="Helvetica" panose="020B0604020202020204" pitchFamily="34" charset="0"/>
              </a:rPr>
              <a:t>). This model requires over 40 parameters</a:t>
            </a:r>
            <a:r>
              <a:rPr lang="en-US" sz="3000" dirty="0">
                <a:latin typeface="Helvetica" panose="020B0604020202020204" pitchFamily="34" charset="0"/>
                <a:ea typeface="Tahoma" panose="020B0604030504040204" pitchFamily="34" charset="0"/>
                <a:cs typeface="Helvetica" panose="020B0604020202020204" pitchFamily="34" charset="0"/>
              </a:rPr>
              <a:t> </a:t>
            </a:r>
            <a:r>
              <a:rPr lang="en-US" sz="3000" dirty="0" smtClean="0">
                <a:latin typeface="Helvetica" panose="020B0604020202020204" pitchFamily="34" charset="0"/>
                <a:ea typeface="Tahoma" panose="020B0604030504040204" pitchFamily="34" charset="0"/>
                <a:cs typeface="Helvetica" panose="020B0604020202020204" pitchFamily="34" charset="0"/>
              </a:rPr>
              <a:t>to operate. These parameters, which are empirically found </a:t>
            </a:r>
            <a:r>
              <a:rPr lang="en-US" sz="3000" dirty="0">
                <a:latin typeface="Helvetica" panose="020B0604020202020204" pitchFamily="34" charset="0"/>
                <a:ea typeface="Tahoma" panose="020B0604030504040204" pitchFamily="34" charset="0"/>
                <a:cs typeface="Helvetica" panose="020B0604020202020204" pitchFamily="34" charset="0"/>
              </a:rPr>
              <a:t>and </a:t>
            </a:r>
            <a:r>
              <a:rPr lang="en-US" sz="3000" dirty="0" smtClean="0">
                <a:latin typeface="Helvetica" panose="020B0604020202020204" pitchFamily="34" charset="0"/>
                <a:ea typeface="Tahoma" panose="020B0604030504040204" pitchFamily="34" charset="0"/>
                <a:cs typeface="Helvetica" panose="020B0604020202020204" pitchFamily="34" charset="0"/>
              </a:rPr>
              <a:t>theoretically tested are taken from BW98 and table 4 of BW04.</a:t>
            </a:r>
            <a:endParaRPr lang="en-US" sz="3000" dirty="0">
              <a:latin typeface="Helvetica" panose="020B0604020202020204" pitchFamily="34" charset="0"/>
              <a:ea typeface="Tahoma" panose="020B060403050404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B92FB97-005A-A14D-BA7D-FABE39E1FE49}"/>
                  </a:ext>
                </a:extLst>
              </p:cNvPr>
              <p:cNvSpPr txBox="1"/>
              <p:nvPr/>
            </p:nvSpPr>
            <p:spPr>
              <a:xfrm>
                <a:off x="6605515" y="21079464"/>
                <a:ext cx="6582322" cy="1323439"/>
              </a:xfrm>
              <a:prstGeom prst="rect">
                <a:avLst/>
              </a:prstGeom>
              <a:noFill/>
            </p:spPr>
            <p:txBody>
              <a:bodyPr wrap="square" rtlCol="0">
                <a:spAutoFit/>
              </a:bodyPr>
              <a:lstStyle/>
              <a:p>
                <a:pPr algn="just"/>
                <a:r>
                  <a:rPr lang="en-US" sz="2000" dirty="0" smtClean="0">
                    <a:latin typeface="Helvetica" panose="020B0604020202020204" pitchFamily="34" charset="0"/>
                    <a:ea typeface="Tahoma" panose="020B0604030504040204" pitchFamily="34" charset="0"/>
                    <a:cs typeface="Helvetica" panose="020B0604020202020204" pitchFamily="34" charset="0"/>
                  </a:rPr>
                  <a:t>Fig. 1 (left): An example of the stimulated emission process. The trivalent Ho dopant has energy </a:t>
                </a:r>
                <a:r>
                  <a:rPr lang="en-US" sz="2000" dirty="0">
                    <a:latin typeface="Helvetica" panose="020B0604020202020204" pitchFamily="34" charset="0"/>
                    <a:ea typeface="Tahoma" panose="020B0604030504040204" pitchFamily="34" charset="0"/>
                    <a:cs typeface="Helvetica" panose="020B0604020202020204" pitchFamily="34" charset="0"/>
                  </a:rPr>
                  <a:t>transfer </a:t>
                </a:r>
                <a:r>
                  <a:rPr lang="en-US" sz="2000" dirty="0" smtClean="0">
                    <a:latin typeface="Helvetica" panose="020B0604020202020204" pitchFamily="34" charset="0"/>
                    <a:ea typeface="Tahoma" panose="020B0604030504040204" pitchFamily="34" charset="0"/>
                    <a:cs typeface="Helvetica" panose="020B0604020202020204" pitchFamily="34" charset="0"/>
                  </a:rPr>
                  <a:t>parameters</a:t>
                </a:r>
                <a:r>
                  <a:rPr lang="en-US" sz="2000" dirty="0">
                    <a:latin typeface="Helvetica" panose="020B0604020202020204" pitchFamily="34" charset="0"/>
                    <a:ea typeface="Tahoma" panose="020B0604030504040204" pitchFamily="34" charset="0"/>
                    <a:cs typeface="Helvetica" panose="020B0604020202020204" pitchFamily="34" charset="0"/>
                  </a:rPr>
                  <a:t>, </a:t>
                </a:r>
                <a14:m>
                  <m:oMath xmlns:m="http://schemas.openxmlformats.org/officeDocument/2006/math">
                    <m:r>
                      <a:rPr lang="en-US" sz="2000">
                        <a:latin typeface="Cambria Math" panose="02040503050406030204" pitchFamily="18" charset="0"/>
                        <a:ea typeface="Tahoma" panose="020B0604030504040204" pitchFamily="34" charset="0"/>
                        <a:cs typeface="Helvetica" panose="020B0604020202020204" pitchFamily="34" charset="0"/>
                      </a:rPr>
                      <m:t>  </m:t>
                    </m:r>
                    <m:r>
                      <a:rPr lang="en-US" sz="2000" i="1">
                        <a:latin typeface="Cambria Math" panose="02040503050406030204" pitchFamily="18" charset="0"/>
                        <a:ea typeface="Tahoma" panose="020B0604030504040204" pitchFamily="34" charset="0"/>
                        <a:cs typeface="Helvetica" panose="020B0604020202020204" pitchFamily="34" charset="0"/>
                      </a:rPr>
                      <m:t>𝑃</m:t>
                    </m:r>
                  </m:oMath>
                </a14:m>
                <a:r>
                  <a:rPr lang="en-US" sz="2000" dirty="0">
                    <a:latin typeface="Helvetica" panose="020B0604020202020204" pitchFamily="34" charset="0"/>
                    <a:ea typeface="Tahoma" panose="020B0604030504040204" pitchFamily="34" charset="0"/>
                    <a:cs typeface="Helvetica" panose="020B0604020202020204" pitchFamily="34" charset="0"/>
                  </a:rPr>
                  <a:t>, </a:t>
                </a:r>
                <a:r>
                  <a:rPr lang="en-US" sz="2000" dirty="0" smtClean="0">
                    <a:latin typeface="Helvetica" panose="020B0604020202020204" pitchFamily="34" charset="0"/>
                    <a:ea typeface="Tahoma" panose="020B0604030504040204" pitchFamily="34" charset="0"/>
                    <a:cs typeface="Helvetica" panose="020B0604020202020204" pitchFamily="34" charset="0"/>
                  </a:rPr>
                  <a:t>and </a:t>
                </a:r>
                <a:r>
                  <a:rPr lang="en-US" sz="2000" dirty="0">
                    <a:latin typeface="Helvetica" panose="020B0604020202020204" pitchFamily="34" charset="0"/>
                    <a:ea typeface="Tahoma" panose="020B0604030504040204" pitchFamily="34" charset="0"/>
                    <a:cs typeface="Helvetica" panose="020B0604020202020204" pitchFamily="34" charset="0"/>
                  </a:rPr>
                  <a:t>manifold lifetimes, </a:t>
                </a:r>
                <a14:m>
                  <m:oMath xmlns:m="http://schemas.openxmlformats.org/officeDocument/2006/math">
                    <m:r>
                      <a:rPr lang="en-US" sz="2000" i="1">
                        <a:latin typeface="Cambria Math" panose="02040503050406030204" pitchFamily="18" charset="0"/>
                        <a:ea typeface="Cambria Math" panose="02040503050406030204" pitchFamily="18" charset="0"/>
                        <a:cs typeface="Tahoma" panose="020B0604030504040204" pitchFamily="34" charset="0"/>
                      </a:rPr>
                      <m:t>𝜏</m:t>
                    </m:r>
                  </m:oMath>
                </a14:m>
                <a:r>
                  <a:rPr lang="en-US" sz="2000" dirty="0" smtClean="0">
                    <a:latin typeface="Helvetica" panose="020B0604020202020204" pitchFamily="34" charset="0"/>
                    <a:ea typeface="Tahoma" panose="020B0604030504040204" pitchFamily="34" charset="0"/>
                    <a:cs typeface="Helvetica" panose="020B0604020202020204" pitchFamily="34" charset="0"/>
                  </a:rPr>
                  <a:t>.  Graphic is from BW04.</a:t>
                </a:r>
                <a:endParaRPr lang="en-US" sz="2000" dirty="0">
                  <a:latin typeface="Helvetica" panose="020B0604020202020204" pitchFamily="34" charset="0"/>
                  <a:ea typeface="Tahoma" panose="020B0604030504040204" pitchFamily="34" charset="0"/>
                  <a:cs typeface="Helvetica" panose="020B0604020202020204" pitchFamily="34" charset="0"/>
                </a:endParaRPr>
              </a:p>
            </p:txBody>
          </p:sp>
        </mc:Choice>
        <mc:Fallback xmlns="">
          <p:sp>
            <p:nvSpPr>
              <p:cNvPr id="43" name="TextBox 42">
                <a:extLst>
                  <a:ext uri="{FF2B5EF4-FFF2-40B4-BE49-F238E27FC236}">
                    <a16:creationId xmlns:a16="http://schemas.microsoft.com/office/drawing/2014/main" id="{2B92FB97-005A-A14D-BA7D-FABE39E1FE49}"/>
                  </a:ext>
                </a:extLst>
              </p:cNvPr>
              <p:cNvSpPr txBox="1">
                <a:spLocks noRot="1" noChangeAspect="1" noMove="1" noResize="1" noEditPoints="1" noAdjustHandles="1" noChangeArrowheads="1" noChangeShapeType="1" noTextEdit="1"/>
              </p:cNvSpPr>
              <p:nvPr/>
            </p:nvSpPr>
            <p:spPr>
              <a:xfrm>
                <a:off x="6605515" y="21079464"/>
                <a:ext cx="6582322" cy="1323439"/>
              </a:xfrm>
              <a:prstGeom prst="rect">
                <a:avLst/>
              </a:prstGeom>
              <a:blipFill>
                <a:blip r:embed="rId14"/>
                <a:stretch>
                  <a:fillRect l="-1019" t="-2304" r="-1019" b="-7834"/>
                </a:stretch>
              </a:blipFill>
            </p:spPr>
            <p:txBody>
              <a:bodyPr/>
              <a:lstStyle/>
              <a:p>
                <a:r>
                  <a:rPr lang="en-US">
                    <a:noFill/>
                  </a:rPr>
                  <a:t> </a:t>
                </a:r>
              </a:p>
            </p:txBody>
          </p:sp>
        </mc:Fallback>
      </mc:AlternateContent>
      <p:pic>
        <p:nvPicPr>
          <p:cNvPr id="44" name="Picture 43"/>
          <p:cNvPicPr>
            <a:picLocks noChangeAspect="1"/>
          </p:cNvPicPr>
          <p:nvPr/>
        </p:nvPicPr>
        <p:blipFill rotWithShape="1">
          <a:blip r:embed="rId15">
            <a:extLst>
              <a:ext uri="{28A0092B-C50C-407E-A947-70E740481C1C}">
                <a14:useLocalDpi xmlns:a14="http://schemas.microsoft.com/office/drawing/2010/main" val="0"/>
              </a:ext>
            </a:extLst>
          </a:blip>
          <a:srcRect l="1751" t="452" r="31402" b="52867"/>
          <a:stretch/>
        </p:blipFill>
        <p:spPr>
          <a:xfrm>
            <a:off x="914394" y="28443925"/>
            <a:ext cx="5691117" cy="3628216"/>
          </a:xfrm>
          <a:prstGeom prst="rect">
            <a:avLst/>
          </a:prstGeom>
        </p:spPr>
      </p:pic>
      <p:pic>
        <p:nvPicPr>
          <p:cNvPr id="46" name="Picture 45"/>
          <p:cNvPicPr>
            <a:picLocks noChangeAspect="1"/>
          </p:cNvPicPr>
          <p:nvPr/>
        </p:nvPicPr>
        <p:blipFill rotWithShape="1">
          <a:blip r:embed="rId16">
            <a:extLst>
              <a:ext uri="{28A0092B-C50C-407E-A947-70E740481C1C}">
                <a14:useLocalDpi xmlns:a14="http://schemas.microsoft.com/office/drawing/2010/main" val="0"/>
              </a:ext>
            </a:extLst>
          </a:blip>
          <a:srcRect l="623" t="34283" r="18844" b="3744"/>
          <a:stretch/>
        </p:blipFill>
        <p:spPr>
          <a:xfrm>
            <a:off x="6881840" y="28595027"/>
            <a:ext cx="6303608" cy="3453584"/>
          </a:xfrm>
          <a:prstGeom prst="rect">
            <a:avLst/>
          </a:prstGeom>
        </p:spPr>
      </p:pic>
      <p:sp>
        <p:nvSpPr>
          <p:cNvPr id="49" name="Right Arrow 48"/>
          <p:cNvSpPr/>
          <p:nvPr/>
        </p:nvSpPr>
        <p:spPr>
          <a:xfrm>
            <a:off x="6158369" y="29729669"/>
            <a:ext cx="1172874" cy="475367"/>
          </a:xfrm>
          <a:prstGeom prst="rightArrow">
            <a:avLst/>
          </a:prstGeom>
          <a:solidFill>
            <a:srgbClr val="002060"/>
          </a:solidFill>
          <a:ln>
            <a:solidFill>
              <a:srgbClr val="00206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B92FB97-005A-A14D-BA7D-FABE39E1FE49}"/>
              </a:ext>
            </a:extLst>
          </p:cNvPr>
          <p:cNvSpPr txBox="1"/>
          <p:nvPr/>
        </p:nvSpPr>
        <p:spPr>
          <a:xfrm>
            <a:off x="1720547" y="32048611"/>
            <a:ext cx="4704316" cy="400110"/>
          </a:xfrm>
          <a:prstGeom prst="rect">
            <a:avLst/>
          </a:prstGeom>
          <a:noFill/>
        </p:spPr>
        <p:txBody>
          <a:bodyPr wrap="square" rtlCol="0">
            <a:spAutoFit/>
          </a:bodyPr>
          <a:lstStyle/>
          <a:p>
            <a:pPr algn="just"/>
            <a:r>
              <a:rPr lang="en-US" sz="2000" dirty="0" smtClean="0">
                <a:latin typeface="Helvetica" panose="020B0604020202020204" pitchFamily="34" charset="0"/>
                <a:ea typeface="Tahoma" panose="020B0604030504040204" pitchFamily="34" charset="0"/>
                <a:cs typeface="Helvetica" panose="020B0604020202020204" pitchFamily="34" charset="0"/>
              </a:rPr>
              <a:t>Fortran imports data in .DAT format</a:t>
            </a:r>
            <a:endParaRPr lang="en-US" sz="2000" dirty="0">
              <a:latin typeface="Helvetica" panose="020B0604020202020204" pitchFamily="34" charset="0"/>
              <a:ea typeface="Tahoma" panose="020B0604030504040204" pitchFamily="34" charset="0"/>
              <a:cs typeface="Helvetica" panose="020B0604020202020204" pitchFamily="34" charset="0"/>
            </a:endParaRPr>
          </a:p>
        </p:txBody>
      </p:sp>
      <p:sp>
        <p:nvSpPr>
          <p:cNvPr id="51" name="TextBox 50">
            <a:extLst>
              <a:ext uri="{FF2B5EF4-FFF2-40B4-BE49-F238E27FC236}">
                <a16:creationId xmlns:a16="http://schemas.microsoft.com/office/drawing/2014/main" id="{2B92FB97-005A-A14D-BA7D-FABE39E1FE49}"/>
              </a:ext>
            </a:extLst>
          </p:cNvPr>
          <p:cNvSpPr txBox="1"/>
          <p:nvPr/>
        </p:nvSpPr>
        <p:spPr>
          <a:xfrm>
            <a:off x="914394" y="32697496"/>
            <a:ext cx="12060420" cy="707886"/>
          </a:xfrm>
          <a:prstGeom prst="rect">
            <a:avLst/>
          </a:prstGeom>
          <a:noFill/>
        </p:spPr>
        <p:txBody>
          <a:bodyPr wrap="square" rtlCol="0">
            <a:spAutoFit/>
          </a:bodyPr>
          <a:lstStyle/>
          <a:p>
            <a:pPr algn="just"/>
            <a:r>
              <a:rPr lang="en-US" sz="2000" dirty="0" smtClean="0">
                <a:latin typeface="Helvetica" panose="020B0604020202020204" pitchFamily="34" charset="0"/>
                <a:ea typeface="Tahoma" panose="020B0604030504040204" pitchFamily="34" charset="0"/>
                <a:cs typeface="Helvetica" panose="020B0604020202020204" pitchFamily="34" charset="0"/>
              </a:rPr>
              <a:t>Fig. 2: Bookkeeping with columnar-rigid data in Fortran is difficult. Importing data in MATLAB using MS Excel makes it easier to add and edit data, but could have unfavorable effects on program speed.</a:t>
            </a:r>
            <a:endParaRPr lang="en-US" sz="2000" dirty="0">
              <a:latin typeface="Helvetica" panose="020B0604020202020204" pitchFamily="34" charset="0"/>
              <a:ea typeface="Tahoma" panose="020B0604030504040204" pitchFamily="34" charset="0"/>
              <a:cs typeface="Helvetica" panose="020B0604020202020204" pitchFamily="34" charset="0"/>
            </a:endParaRPr>
          </a:p>
        </p:txBody>
      </p:sp>
      <p:sp>
        <p:nvSpPr>
          <p:cNvPr id="52" name="TextBox 51">
            <a:extLst>
              <a:ext uri="{FF2B5EF4-FFF2-40B4-BE49-F238E27FC236}">
                <a16:creationId xmlns:a16="http://schemas.microsoft.com/office/drawing/2014/main" id="{2B92FB97-005A-A14D-BA7D-FABE39E1FE49}"/>
              </a:ext>
            </a:extLst>
          </p:cNvPr>
          <p:cNvSpPr txBox="1"/>
          <p:nvPr/>
        </p:nvSpPr>
        <p:spPr>
          <a:xfrm>
            <a:off x="7798624" y="32052698"/>
            <a:ext cx="5398851" cy="400110"/>
          </a:xfrm>
          <a:prstGeom prst="rect">
            <a:avLst/>
          </a:prstGeom>
          <a:noFill/>
        </p:spPr>
        <p:txBody>
          <a:bodyPr wrap="square" rtlCol="0">
            <a:spAutoFit/>
          </a:bodyPr>
          <a:lstStyle/>
          <a:p>
            <a:pPr algn="just"/>
            <a:r>
              <a:rPr lang="en-US" sz="2000" dirty="0" smtClean="0">
                <a:latin typeface="Helvetica" panose="020B0604020202020204" pitchFamily="34" charset="0"/>
                <a:ea typeface="Tahoma" panose="020B0604030504040204" pitchFamily="34" charset="0"/>
                <a:cs typeface="Helvetica" panose="020B0604020202020204" pitchFamily="34" charset="0"/>
              </a:rPr>
              <a:t>MATLAB imports data in .XLSX format</a:t>
            </a:r>
            <a:endParaRPr lang="en-US" sz="2000" dirty="0">
              <a:latin typeface="Helvetica" panose="020B0604020202020204" pitchFamily="34" charset="0"/>
              <a:ea typeface="Tahoma" panose="020B0604030504040204" pitchFamily="34" charset="0"/>
              <a:cs typeface="Helvetica" panose="020B0604020202020204" pitchFamily="34" charset="0"/>
            </a:endParaRPr>
          </a:p>
        </p:txBody>
      </p:sp>
      <p:sp>
        <p:nvSpPr>
          <p:cNvPr id="53" name="TextBox 52">
            <a:extLst>
              <a:ext uri="{FF2B5EF4-FFF2-40B4-BE49-F238E27FC236}">
                <a16:creationId xmlns:a16="http://schemas.microsoft.com/office/drawing/2014/main" id="{2B92FB97-005A-A14D-BA7D-FABE39E1FE49}"/>
              </a:ext>
            </a:extLst>
          </p:cNvPr>
          <p:cNvSpPr txBox="1"/>
          <p:nvPr/>
        </p:nvSpPr>
        <p:spPr>
          <a:xfrm>
            <a:off x="14260105" y="22508175"/>
            <a:ext cx="10730403" cy="3477875"/>
          </a:xfrm>
          <a:prstGeom prst="rect">
            <a:avLst/>
          </a:prstGeom>
          <a:noFill/>
        </p:spPr>
        <p:txBody>
          <a:bodyPr wrap="square" rtlCol="0">
            <a:spAutoFit/>
          </a:bodyPr>
          <a:lstStyle/>
          <a:p>
            <a:pPr algn="just"/>
            <a:r>
              <a:rPr lang="en-US" sz="2000" dirty="0" smtClean="0">
                <a:latin typeface="Helvetica" panose="020B0604020202020204" pitchFamily="34" charset="0"/>
                <a:ea typeface="Tahoma" panose="020B0604030504040204" pitchFamily="34" charset="0"/>
                <a:cs typeface="Helvetica" panose="020B0604020202020204" pitchFamily="34" charset="0"/>
              </a:rPr>
              <a:t>Figure 6</a:t>
            </a:r>
            <a:r>
              <a:rPr lang="en-US" sz="2000" dirty="0">
                <a:latin typeface="Helvetica" panose="020B0604020202020204" pitchFamily="34" charset="0"/>
                <a:ea typeface="Tahoma" panose="020B0604030504040204" pitchFamily="34" charset="0"/>
                <a:cs typeface="Helvetica" panose="020B0604020202020204" pitchFamily="34" charset="0"/>
              </a:rPr>
              <a:t> </a:t>
            </a:r>
            <a:r>
              <a:rPr lang="en-US" sz="2000" dirty="0" smtClean="0">
                <a:latin typeface="Helvetica" panose="020B0604020202020204" pitchFamily="34" charset="0"/>
                <a:ea typeface="Tahoma" panose="020B0604030504040204" pitchFamily="34" charset="0"/>
                <a:cs typeface="Helvetica" panose="020B0604020202020204" pitchFamily="34" charset="0"/>
              </a:rPr>
              <a:t>(above): The MATLAB GUI can be used to execute a run, update input parameters, open output files, view a list of the variables used in the program, see past Fortran version history, and plot data from the previous run.</a:t>
            </a:r>
          </a:p>
          <a:p>
            <a:pPr algn="just"/>
            <a:endParaRPr lang="en-US" sz="2000" dirty="0" smtClean="0">
              <a:latin typeface="Helvetica" panose="020B0604020202020204" pitchFamily="34" charset="0"/>
              <a:ea typeface="Tahoma" panose="020B0604030504040204" pitchFamily="34" charset="0"/>
              <a:cs typeface="Helvetica" panose="020B0604020202020204" pitchFamily="34" charset="0"/>
            </a:endParaRPr>
          </a:p>
          <a:p>
            <a:pPr algn="just"/>
            <a:endParaRPr lang="en-US" sz="2000" dirty="0" smtClean="0">
              <a:latin typeface="Helvetica" panose="020B0604020202020204" pitchFamily="34" charset="0"/>
              <a:ea typeface="Tahoma" panose="020B0604030504040204" pitchFamily="34" charset="0"/>
              <a:cs typeface="Helvetica" panose="020B0604020202020204" pitchFamily="34" charset="0"/>
            </a:endParaRPr>
          </a:p>
          <a:p>
            <a:pPr algn="just"/>
            <a:endParaRPr lang="en-US" sz="2000" dirty="0">
              <a:latin typeface="Helvetica" panose="020B0604020202020204" pitchFamily="34" charset="0"/>
              <a:ea typeface="Tahoma" panose="020B0604030504040204" pitchFamily="34" charset="0"/>
              <a:cs typeface="Helvetica" panose="020B0604020202020204" pitchFamily="34" charset="0"/>
            </a:endParaRPr>
          </a:p>
          <a:p>
            <a:pPr algn="just"/>
            <a:r>
              <a:rPr lang="en-US" sz="2000" dirty="0" smtClean="0">
                <a:latin typeface="Helvetica" panose="020B0604020202020204" pitchFamily="34" charset="0"/>
                <a:ea typeface="Tahoma" panose="020B0604030504040204" pitchFamily="34" charset="0"/>
                <a:cs typeface="Helvetica" panose="020B0604020202020204" pitchFamily="34" charset="0"/>
              </a:rPr>
              <a:t>Figure 7 (right): Examples of the updated output files. </a:t>
            </a:r>
            <a:r>
              <a:rPr lang="en-US" sz="2000" i="1" dirty="0" smtClean="0">
                <a:latin typeface="Helvetica" panose="020B0604020202020204" pitchFamily="34" charset="0"/>
                <a:ea typeface="Tahoma" panose="020B0604030504040204" pitchFamily="34" charset="0"/>
                <a:cs typeface="Helvetica" panose="020B0604020202020204" pitchFamily="34" charset="0"/>
              </a:rPr>
              <a:t>POPNUM.txt</a:t>
            </a:r>
            <a:r>
              <a:rPr lang="en-US" sz="2000" dirty="0" smtClean="0">
                <a:latin typeface="Helvetica" panose="020B0604020202020204" pitchFamily="34" charset="0"/>
                <a:ea typeface="Tahoma" panose="020B0604030504040204" pitchFamily="34" charset="0"/>
                <a:cs typeface="Helvetica" panose="020B0604020202020204" pitchFamily="34" charset="0"/>
              </a:rPr>
              <a:t> shows the populations of selected manifolds over time, see figures 3-5 for their plots. </a:t>
            </a:r>
            <a:r>
              <a:rPr lang="en-US" sz="2000" i="1" dirty="0" smtClean="0">
                <a:latin typeface="Helvetica" panose="020B0604020202020204" pitchFamily="34" charset="0"/>
                <a:ea typeface="Tahoma" panose="020B0604030504040204" pitchFamily="34" charset="0"/>
                <a:cs typeface="Helvetica" panose="020B0604020202020204" pitchFamily="34" charset="0"/>
              </a:rPr>
              <a:t>PERFNUM.txt</a:t>
            </a:r>
            <a:r>
              <a:rPr lang="en-US" sz="2000" dirty="0" smtClean="0">
                <a:latin typeface="Helvetica" panose="020B0604020202020204" pitchFamily="34" charset="0"/>
                <a:ea typeface="Tahoma" panose="020B0604030504040204" pitchFamily="34" charset="0"/>
                <a:cs typeface="Helvetica" panose="020B0604020202020204" pitchFamily="34" charset="0"/>
              </a:rPr>
              <a:t> outputs laser performance data, such as pump energy, total loss, and pulse width. </a:t>
            </a:r>
            <a:r>
              <a:rPr lang="en-US" sz="2000" i="1" dirty="0">
                <a:latin typeface="Helvetica" panose="020B0604020202020204" pitchFamily="34" charset="0"/>
                <a:ea typeface="Tahoma" panose="020B0604030504040204" pitchFamily="34" charset="0"/>
                <a:cs typeface="Helvetica" panose="020B0604020202020204" pitchFamily="34" charset="0"/>
              </a:rPr>
              <a:t>d</a:t>
            </a:r>
            <a:r>
              <a:rPr lang="en-US" sz="2000" i="1" dirty="0" smtClean="0">
                <a:latin typeface="Helvetica" panose="020B0604020202020204" pitchFamily="34" charset="0"/>
                <a:ea typeface="Tahoma" panose="020B0604030504040204" pitchFamily="34" charset="0"/>
                <a:cs typeface="Helvetica" panose="020B0604020202020204" pitchFamily="34" charset="0"/>
              </a:rPr>
              <a:t>atadump_i.txt</a:t>
            </a:r>
            <a:r>
              <a:rPr lang="en-US" sz="2000" dirty="0" smtClean="0">
                <a:latin typeface="Helvetica" panose="020B0604020202020204" pitchFamily="34" charset="0"/>
                <a:ea typeface="Tahoma" panose="020B0604030504040204" pitchFamily="34" charset="0"/>
                <a:cs typeface="Helvetica" panose="020B0604020202020204" pitchFamily="34" charset="0"/>
              </a:rPr>
              <a:t> displays debugging data in each iteration of pump energies. This file describes the effects each individual process has on the overall laser performance.</a:t>
            </a:r>
            <a:endParaRPr lang="en-US" sz="2000" dirty="0">
              <a:latin typeface="Helvetica" panose="020B0604020202020204" pitchFamily="34" charset="0"/>
              <a:ea typeface="Tahoma" panose="020B0604030504040204" pitchFamily="34" charset="0"/>
              <a:cs typeface="Helvetica" panose="020B0604020202020204" pitchFamily="34" charset="0"/>
            </a:endParaRPr>
          </a:p>
        </p:txBody>
      </p:sp>
    </p:spTree>
    <p:extLst>
      <p:ext uri="{BB962C8B-B14F-4D97-AF65-F5344CB8AC3E}">
        <p14:creationId xmlns:p14="http://schemas.microsoft.com/office/powerpoint/2010/main" val="642469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881</TotalTime>
  <Words>998</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Helvetica</vt:lpstr>
      <vt:lpstr>System Font Regular</vt:lpstr>
      <vt:lpstr>Tahoma</vt:lpstr>
      <vt:lpstr>Office Theme</vt:lpstr>
      <vt:lpstr>PowerPoint Presentation</vt:lpstr>
    </vt:vector>
  </TitlesOfParts>
  <Company>HPES ACES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Wade, Nicholas (LARC-D211)[UNIVERSITIES SPACE RESEARCH ASSOCIATION]</dc:creator>
  <cp:lastModifiedBy>Wade, Nicholas (LARC-D211)[UNIVERSITIES SPACE RESEARCH ASSOCIATION]</cp:lastModifiedBy>
  <cp:revision>60</cp:revision>
  <dcterms:created xsi:type="dcterms:W3CDTF">2019-04-05T19:05:33Z</dcterms:created>
  <dcterms:modified xsi:type="dcterms:W3CDTF">2019-04-19T12:56:06Z</dcterms:modified>
</cp:coreProperties>
</file>