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305" r:id="rId9"/>
    <p:sldId id="304" r:id="rId10"/>
    <p:sldId id="307" r:id="rId11"/>
    <p:sldId id="306" r:id="rId12"/>
    <p:sldId id="302" r:id="rId13"/>
    <p:sldId id="282" r:id="rId14"/>
    <p:sldId id="283" r:id="rId15"/>
    <p:sldId id="309" r:id="rId16"/>
    <p:sldId id="310" r:id="rId17"/>
    <p:sldId id="308" r:id="rId18"/>
    <p:sldId id="284" r:id="rId19"/>
    <p:sldId id="311" r:id="rId20"/>
    <p:sldId id="312" r:id="rId21"/>
    <p:sldId id="285" r:id="rId22"/>
    <p:sldId id="286" r:id="rId23"/>
    <p:sldId id="313" r:id="rId24"/>
    <p:sldId id="261" r:id="rId25"/>
    <p:sldId id="265" r:id="rId26"/>
    <p:sldId id="266" r:id="rId27"/>
    <p:sldId id="291" r:id="rId28"/>
    <p:sldId id="287" r:id="rId29"/>
    <p:sldId id="315" r:id="rId30"/>
    <p:sldId id="317" r:id="rId31"/>
    <p:sldId id="316" r:id="rId32"/>
    <p:sldId id="318" r:id="rId33"/>
    <p:sldId id="319" r:id="rId34"/>
    <p:sldId id="267" r:id="rId35"/>
    <p:sldId id="294" r:id="rId36"/>
    <p:sldId id="320" r:id="rId37"/>
    <p:sldId id="295" r:id="rId38"/>
    <p:sldId id="296" r:id="rId39"/>
    <p:sldId id="297" r:id="rId40"/>
    <p:sldId id="271" r:id="rId41"/>
    <p:sldId id="272" r:id="rId42"/>
    <p:sldId id="269" r:id="rId43"/>
    <p:sldId id="321" r:id="rId44"/>
    <p:sldId id="314" r:id="rId45"/>
    <p:sldId id="301" r:id="rId46"/>
    <p:sldId id="275" r:id="rId47"/>
    <p:sldId id="322" r:id="rId48"/>
    <p:sldId id="323" r:id="rId49"/>
    <p:sldId id="290" r:id="rId50"/>
    <p:sldId id="268" r:id="rId51"/>
    <p:sldId id="298" r:id="rId52"/>
    <p:sldId id="299" r:id="rId53"/>
    <p:sldId id="273" r:id="rId54"/>
    <p:sldId id="278" r:id="rId55"/>
    <p:sldId id="324" r:id="rId56"/>
    <p:sldId id="270" r:id="rId57"/>
    <p:sldId id="289" r:id="rId58"/>
    <p:sldId id="325" r:id="rId59"/>
    <p:sldId id="279" r:id="rId60"/>
    <p:sldId id="326" r:id="rId61"/>
    <p:sldId id="327" r:id="rId62"/>
    <p:sldId id="328" r:id="rId63"/>
    <p:sldId id="292" r:id="rId64"/>
    <p:sldId id="288" r:id="rId65"/>
    <p:sldId id="274" r:id="rId66"/>
    <p:sldId id="276" r:id="rId67"/>
    <p:sldId id="277" r:id="rId68"/>
    <p:sldId id="329" r:id="rId69"/>
    <p:sldId id="28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7"/>
    <p:restoredTop sz="96405"/>
  </p:normalViewPr>
  <p:slideViewPr>
    <p:cSldViewPr snapToGrid="0" snapToObjects="1">
      <p:cViewPr varScale="1">
        <p:scale>
          <a:sx n="157" d="100"/>
          <a:sy n="157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AAA-8424-F34B-A81D-F4350F1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E46-DC4C-1B41-AB00-525E0CD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B0E-3673-2C42-A405-0A62867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0BF-812D-A543-956B-E63B1A1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2FA-7ADD-F341-A47A-4555108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9C4-A769-4A4A-9F5A-E0D8B56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BAA1-DBAB-0D4C-94C8-08CAA7DF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43C-A3A3-D340-B29A-57377A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65-E15B-124B-AC85-9FA8296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C7D-D3F9-8841-A121-A2AA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C726-9F4F-604E-9F0C-A10A210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07B4-6534-D84F-AF02-B5F1353F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1AE1-73CE-2E46-8BD3-BBE0F94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7FAE-81E6-AF48-A511-7180E0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5C5-1E87-3B42-A6E9-CE3756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0FBD-AC1E-ED40-8F92-8D6B4DC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5C89-8A7D-7448-AD13-DC9B77ED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2C51-C3C0-5B4C-814C-B0EAE22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D66E-B30E-374C-B426-C91A5BB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B5E-E6A7-D644-AF4E-D3BDE52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8B5-F1A7-9D48-B5E1-3255846A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E3F-A809-A344-A4E0-E5557FC4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6C50-F3E3-E745-8085-4CCFCBF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1D5C-87CB-9947-9FAA-543F19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1D9-46BF-9944-A1AC-D329CCF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771-BDCA-244D-AD29-CAA9F1A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E71-5F15-AF4E-9149-06D30838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237E-EF50-CB48-A365-19652F89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F329-7F91-E444-BF5E-5CECD23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17CB-BEB1-6645-9C45-2739604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1BFF-1609-3844-97B4-0728094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4E5-5115-D940-821B-54149F7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3A56-D3B5-2D4D-8AA0-FCC0A76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4D8A-D54E-D04F-8B6C-7912B0DB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8874-CBC8-834F-B2A2-BD4E537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B7E56-2CDB-6E42-B6A3-D019CCA6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1934-DCE9-9244-8CBC-04B07A9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A6FF-115B-6340-92AF-0BB9588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4AAA-CF7F-1246-8BE0-2402DA5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BFC-3717-F649-A3BE-1F5C10E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6227-D1A6-C54D-BFC3-A7EB5F8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B38-B1FD-7142-907E-CBDDDB3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2573-A16B-CE4C-803C-20452ED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913D-36EE-654E-ABAA-EDA754E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EBCD6-E953-724F-8482-B1917D2B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D731-D0A9-B045-AF85-071CDD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636-0A2B-E44E-B8CE-208BAF73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EE66-F4D3-A048-9478-01F2106F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82B-4188-1A40-9FC8-36846A1D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4C1-6E02-9C46-BE3E-D05DC1A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34D9-1534-E34A-8828-4637667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F991-C68E-F54A-B951-2FC4E7E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AA3-E9D1-0649-90D2-FA318DDD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2A31-508B-2947-85D5-DB16957E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3623-5291-C64B-8A86-41754F83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FD7-1C96-3943-9312-1BC3CA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B2C81-4F5B-5B43-AAD2-F36AB53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099-3C72-9540-A5E9-D9A5E12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8CD7-542E-E648-B9C4-08C74CD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307-8708-0446-983E-CAC70AE4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BA0-3378-3240-BF2D-F63A301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387B-3432-BD42-8238-00F612919BB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7773-F02E-6949-B7AD-DAEBACA4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D-FDBE-0A4A-B2E9-2764B5F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7291"/>
            <a:ext cx="12132179" cy="464036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Способы организации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CDC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PostgreSQL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почему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Debezium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 коробки может не решить всех проблем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F54FA-3E59-2145-B013-E01B4E02E260}"/>
              </a:ext>
            </a:extLst>
          </p:cNvPr>
          <p:cNvSpPr txBox="1"/>
          <p:nvPr/>
        </p:nvSpPr>
        <p:spPr>
          <a:xfrm>
            <a:off x="4031478" y="4790907"/>
            <a:ext cx="5227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5AF1A-79A2-0144-A6AB-3F9226B2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6" y="2651579"/>
            <a:ext cx="11891008" cy="15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2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" y="1343818"/>
            <a:ext cx="12083143" cy="5220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Работает, но есть нюансы:</a:t>
            </a:r>
          </a:p>
          <a:p>
            <a:r>
              <a:rPr lang="ru-RU" sz="2400" dirty="0"/>
              <a:t>По умолчанию размер </a:t>
            </a:r>
            <a:r>
              <a:rPr lang="en-US" sz="2400" dirty="0"/>
              <a:t>payload </a:t>
            </a:r>
            <a:r>
              <a:rPr lang="ru-RU" sz="2400" dirty="0"/>
              <a:t>НЕ может превышать 8000 байт</a:t>
            </a:r>
          </a:p>
          <a:p>
            <a:r>
              <a:rPr lang="ru-RU" sz="2400" dirty="0"/>
              <a:t>Размер очереди ограничен 8Гб. Очередь ОДНА для всех каналов</a:t>
            </a:r>
          </a:p>
          <a:p>
            <a:pPr lvl="1"/>
            <a:r>
              <a:rPr lang="ru-RU" sz="2000" dirty="0"/>
              <a:t>Изменить можно с помощью настройки: </a:t>
            </a:r>
            <a:r>
              <a:rPr lang="en-US" sz="2000" b="1" dirty="0" err="1"/>
              <a:t>max_notify_queue_pages</a:t>
            </a:r>
            <a:endParaRPr lang="en-US" sz="2000" b="1" dirty="0"/>
          </a:p>
          <a:p>
            <a:pPr lvl="1"/>
            <a:r>
              <a:rPr lang="ru-RU" sz="2000" dirty="0"/>
              <a:t>Следить за размером очереди можно с помощью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pg_notification_queue_usage</a:t>
            </a:r>
            <a:endParaRPr lang="en-US" sz="2000" b="1" dirty="0"/>
          </a:p>
          <a:p>
            <a:r>
              <a:rPr lang="ru-RU" sz="2400" dirty="0"/>
              <a:t>Семантика доставки:  </a:t>
            </a:r>
            <a:r>
              <a:rPr lang="en-US" sz="2400" dirty="0"/>
              <a:t>at-most-once. </a:t>
            </a:r>
            <a:endParaRPr lang="ru-RU" sz="2400" dirty="0"/>
          </a:p>
          <a:p>
            <a:pPr lvl="1"/>
            <a:r>
              <a:rPr lang="ru-RU" sz="2000" dirty="0"/>
              <a:t>Если слушателей нет, то сообщение пропадет</a:t>
            </a:r>
          </a:p>
          <a:p>
            <a:r>
              <a:rPr lang="ru-RU" sz="2400" dirty="0"/>
              <a:t>Не масштабируется</a:t>
            </a:r>
            <a:r>
              <a:rPr lang="en-US" sz="2400" dirty="0"/>
              <a:t> </a:t>
            </a:r>
            <a:r>
              <a:rPr lang="ru-RU" sz="2400" dirty="0"/>
              <a:t>ни в каком виде (ни путем создания реплик, ни путем создания дополнительных слушателей)</a:t>
            </a:r>
          </a:p>
          <a:p>
            <a:pPr lvl="1"/>
            <a:r>
              <a:rPr lang="ru-RU" sz="2000" dirty="0"/>
              <a:t>Все нотификации приходят по принципу </a:t>
            </a:r>
            <a:r>
              <a:rPr lang="en-US" sz="2000" dirty="0"/>
              <a:t>fanout</a:t>
            </a:r>
            <a:endParaRPr lang="ru-RU" sz="2000" dirty="0"/>
          </a:p>
          <a:p>
            <a:r>
              <a:rPr lang="ru-RU" sz="2400" dirty="0"/>
              <a:t>Необходимость вручную собирать сообщение</a:t>
            </a:r>
            <a:endParaRPr lang="en-US" sz="2400" dirty="0"/>
          </a:p>
          <a:p>
            <a:r>
              <a:rPr lang="ru-RU" sz="2400" dirty="0"/>
              <a:t>Необходимость в триггерах или изменениях в логике на клиентской стороне</a:t>
            </a:r>
          </a:p>
        </p:txBody>
      </p:sp>
    </p:spTree>
    <p:extLst>
      <p:ext uri="{BB962C8B-B14F-4D97-AF65-F5344CB8AC3E}">
        <p14:creationId xmlns:p14="http://schemas.microsoft.com/office/powerpoint/2010/main" val="177436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требования к задаче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Гарантия доставки: не должны терять события</a:t>
            </a:r>
          </a:p>
          <a:p>
            <a:r>
              <a:rPr lang="ru-RU" dirty="0"/>
              <a:t>Должна быть возможность обработать события размером более 8000 байт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0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072811"/>
          </a:xfrm>
        </p:spPr>
        <p:txBody>
          <a:bodyPr/>
          <a:lstStyle/>
          <a:p>
            <a:r>
              <a:rPr lang="ru-RU" dirty="0"/>
              <a:t>Инкрементальные </a:t>
            </a:r>
            <a:r>
              <a:rPr lang="en-US" dirty="0"/>
              <a:t>SELECT </a:t>
            </a:r>
            <a:r>
              <a:rPr lang="ru-RU" dirty="0"/>
              <a:t>запросы с фильтрацией по колонкам</a:t>
            </a:r>
          </a:p>
          <a:p>
            <a:r>
              <a:rPr lang="ru-RU" dirty="0"/>
              <a:t>Колонка должна быть монотонно</a:t>
            </a:r>
            <a:r>
              <a:rPr lang="en-US" dirty="0"/>
              <a:t>-</a:t>
            </a:r>
            <a:r>
              <a:rPr lang="ru-RU" dirty="0"/>
              <a:t>возрастающей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7D1FF-EA5A-834C-B63D-4BACB531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2" y="2842254"/>
            <a:ext cx="4066722" cy="239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1AAA6-0751-564B-B662-F9AA5C80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16" y="2972422"/>
            <a:ext cx="6721492" cy="21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5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1848-EA0B-B548-AC58-4F0AF0A0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24" y="2621931"/>
            <a:ext cx="10468152" cy="16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6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1848-EA0B-B548-AC58-4F0AF0A0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24" y="2621931"/>
            <a:ext cx="10468152" cy="161413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8EE7C08-B91D-2142-A635-DC334C2F94E3}"/>
              </a:ext>
            </a:extLst>
          </p:cNvPr>
          <p:cNvSpPr/>
          <p:nvPr/>
        </p:nvSpPr>
        <p:spPr>
          <a:xfrm>
            <a:off x="4860017" y="3369125"/>
            <a:ext cx="3598184" cy="468089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A0175-3AA9-BD44-A23A-0A35BBC8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96" y="2944587"/>
            <a:ext cx="9816208" cy="968825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9E4C717E-DF24-E24D-BF5B-74DE06A8C758}"/>
              </a:ext>
            </a:extLst>
          </p:cNvPr>
          <p:cNvSpPr/>
          <p:nvPr/>
        </p:nvSpPr>
        <p:spPr>
          <a:xfrm>
            <a:off x="5110843" y="3194954"/>
            <a:ext cx="3812721" cy="470810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72E96-E68F-C14C-BB34-B3821483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93" y="1241861"/>
            <a:ext cx="8637814" cy="4374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19C9A6-4B73-E642-98A7-6B3992FD3E7F}"/>
              </a:ext>
            </a:extLst>
          </p:cNvPr>
          <p:cNvSpPr txBox="1"/>
          <p:nvPr/>
        </p:nvSpPr>
        <p:spPr>
          <a:xfrm>
            <a:off x="3794714" y="5393195"/>
            <a:ext cx="5227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7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Ограничения:</a:t>
            </a:r>
          </a:p>
          <a:p>
            <a:r>
              <a:rPr lang="ru-RU" dirty="0"/>
              <a:t>Не все типы событий возможно перехватить</a:t>
            </a:r>
          </a:p>
          <a:p>
            <a:pPr lvl="1"/>
            <a:r>
              <a:rPr lang="ru-RU" dirty="0"/>
              <a:t>Если это </a:t>
            </a:r>
            <a:r>
              <a:rPr lang="en-US" dirty="0"/>
              <a:t>hard-delete, </a:t>
            </a:r>
            <a:r>
              <a:rPr lang="ru-RU" dirty="0"/>
              <a:t>то </a:t>
            </a:r>
            <a:r>
              <a:rPr lang="en-US" dirty="0"/>
              <a:t>DELETE </a:t>
            </a:r>
            <a:r>
              <a:rPr lang="ru-RU" dirty="0"/>
              <a:t>потерян</a:t>
            </a:r>
          </a:p>
          <a:p>
            <a:r>
              <a:rPr lang="ru-RU" dirty="0"/>
              <a:t>Не все таблицы обладают необходимыми колонками</a:t>
            </a:r>
          </a:p>
          <a:p>
            <a:r>
              <a:rPr lang="en-US" dirty="0"/>
              <a:t>SELECT’</a:t>
            </a:r>
            <a:r>
              <a:rPr lang="ru-RU" dirty="0"/>
              <a:t>ы не бесплатны (но можно читать с реплик)</a:t>
            </a:r>
          </a:p>
          <a:p>
            <a:r>
              <a:rPr lang="ru-RU" dirty="0"/>
              <a:t>При использовании только колонки с типом </a:t>
            </a:r>
            <a:r>
              <a:rPr lang="en-US" dirty="0"/>
              <a:t>timestamp </a:t>
            </a:r>
            <a:r>
              <a:rPr lang="ru-RU" dirty="0"/>
              <a:t>есть риск пропуска строк </a:t>
            </a:r>
            <a:r>
              <a:rPr lang="en-US" dirty="0"/>
              <a:t>=&gt; </a:t>
            </a:r>
            <a:r>
              <a:rPr lang="ru-RU" dirty="0"/>
              <a:t>семантика </a:t>
            </a:r>
            <a:r>
              <a:rPr lang="en-US" dirty="0"/>
              <a:t>at-most-once</a:t>
            </a:r>
            <a:endParaRPr lang="ru-RU" dirty="0"/>
          </a:p>
          <a:p>
            <a:r>
              <a:rPr lang="en-US" dirty="0"/>
              <a:t>Schema evolution</a:t>
            </a:r>
          </a:p>
          <a:p>
            <a:pPr lvl="1"/>
            <a:r>
              <a:rPr lang="ru-RU" dirty="0"/>
              <a:t>В своем решении нужно реализовывать самостоятельно</a:t>
            </a:r>
          </a:p>
          <a:p>
            <a:pPr lvl="1"/>
            <a:r>
              <a:rPr lang="en-US" dirty="0"/>
              <a:t>Kafka-connect </a:t>
            </a:r>
            <a:r>
              <a:rPr lang="ru-RU" dirty="0"/>
              <a:t>поддерживает, но с рядом ограничений</a:t>
            </a:r>
          </a:p>
        </p:txBody>
      </p:sp>
    </p:spTree>
    <p:extLst>
      <p:ext uri="{BB962C8B-B14F-4D97-AF65-F5344CB8AC3E}">
        <p14:creationId xmlns:p14="http://schemas.microsoft.com/office/powerpoint/2010/main" val="74019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78E8-36D4-9946-BF11-FF405F41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6" y="2380343"/>
            <a:ext cx="6516646" cy="2558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5B223-7F69-904E-9A61-B90056FE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85" y="2351906"/>
            <a:ext cx="3549650" cy="25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 чем пойдет речь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</a:p>
          <a:p>
            <a:r>
              <a:rPr lang="ru-RU" dirty="0"/>
              <a:t>Пример решаемой задачи</a:t>
            </a:r>
          </a:p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endParaRPr lang="ru-RU" dirty="0"/>
          </a:p>
          <a:p>
            <a:r>
              <a:rPr lang="en-US" dirty="0" err="1"/>
              <a:t>Debezium</a:t>
            </a:r>
            <a:r>
              <a:rPr lang="en-US" dirty="0"/>
              <a:t>:</a:t>
            </a:r>
            <a:r>
              <a:rPr lang="ru-RU" dirty="0"/>
              <a:t> где и как может помочь (или нет)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9012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78E8-36D4-9946-BF11-FF405F41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6" y="2380343"/>
            <a:ext cx="6516646" cy="2558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5B223-7F69-904E-9A61-B90056FE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85" y="2351906"/>
            <a:ext cx="3549650" cy="258703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DF28E6D-4354-224A-8F02-5AA5F6DA1D50}"/>
              </a:ext>
            </a:extLst>
          </p:cNvPr>
          <p:cNvSpPr/>
          <p:nvPr/>
        </p:nvSpPr>
        <p:spPr>
          <a:xfrm>
            <a:off x="8127732" y="2713261"/>
            <a:ext cx="2698111" cy="527960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Принцип получения изменений практически тот же, что и для </a:t>
            </a:r>
            <a:r>
              <a:rPr lang="en-US" dirty="0"/>
              <a:t>SELECT’</a:t>
            </a:r>
            <a:r>
              <a:rPr lang="ru-RU" dirty="0"/>
              <a:t>а</a:t>
            </a:r>
          </a:p>
          <a:p>
            <a:r>
              <a:rPr lang="ru-RU" dirty="0"/>
              <a:t>Есть возможность захвата всех основных типов событий: </a:t>
            </a:r>
            <a:r>
              <a:rPr lang="en-US" dirty="0"/>
              <a:t>INSERT, UPDATE, DELETE</a:t>
            </a:r>
            <a:endParaRPr lang="ru-RU" dirty="0"/>
          </a:p>
          <a:p>
            <a:r>
              <a:rPr lang="ru-RU" dirty="0"/>
              <a:t>Достаточно удобно делать первичную выгрузку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AC33A-C99D-CA40-9DFA-E34E438633B9}"/>
              </a:ext>
            </a:extLst>
          </p:cNvPr>
          <p:cNvSpPr txBox="1"/>
          <p:nvPr/>
        </p:nvSpPr>
        <p:spPr>
          <a:xfrm>
            <a:off x="4031478" y="4790907"/>
            <a:ext cx="5227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1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Ограничения / недостатки:</a:t>
            </a:r>
          </a:p>
          <a:p>
            <a:r>
              <a:rPr lang="ru-RU" dirty="0"/>
              <a:t>Триггеры не бесплатны</a:t>
            </a:r>
          </a:p>
          <a:p>
            <a:r>
              <a:rPr lang="en-US" dirty="0"/>
              <a:t>SELECT’</a:t>
            </a:r>
            <a:r>
              <a:rPr lang="ru-RU" dirty="0"/>
              <a:t>ы тоже (но можно читать с реплик)</a:t>
            </a:r>
          </a:p>
          <a:p>
            <a:r>
              <a:rPr lang="ru-RU" dirty="0"/>
              <a:t>Если без триггеров, то необходимы доработки на клиентской стороне</a:t>
            </a:r>
          </a:p>
          <a:p>
            <a:r>
              <a:rPr lang="ru-RU" dirty="0"/>
              <a:t>Нетривиальный </a:t>
            </a:r>
            <a:r>
              <a:rPr lang="en-US" dirty="0"/>
              <a:t>schema-evolution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871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9887"/>
            <a:ext cx="10515600" cy="19382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Можно ли получить решение, в котором бы перехватывались все типы изменений, можно было бы жить без триггеров и дополнительных </a:t>
            </a:r>
            <a:r>
              <a:rPr lang="en-US" dirty="0"/>
              <a:t>SELECT’</a:t>
            </a:r>
            <a:r>
              <a:rPr lang="ru-RU" dirty="0" err="1"/>
              <a:t>ов</a:t>
            </a:r>
            <a:r>
              <a:rPr lang="ru-RU" dirty="0"/>
              <a:t>, да еще и не требовало бы изменений в клиентском коде?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0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289" y="2067491"/>
            <a:ext cx="2555421" cy="1361509"/>
          </a:xfrm>
        </p:spPr>
        <p:txBody>
          <a:bodyPr/>
          <a:lstStyle/>
          <a:p>
            <a:r>
              <a:rPr lang="en-US" dirty="0" err="1"/>
              <a:t>Debezium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6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на основе </a:t>
            </a:r>
            <a:r>
              <a:rPr lang="en-US" dirty="0" err="1"/>
              <a:t>Debezium</a:t>
            </a:r>
            <a:r>
              <a:rPr lang="en-US" dirty="0"/>
              <a:t> Engine, </a:t>
            </a:r>
            <a:r>
              <a:rPr lang="ru-RU" dirty="0"/>
              <a:t>но они также справедливы и для </a:t>
            </a:r>
            <a:r>
              <a:rPr lang="en-US" dirty="0" err="1"/>
              <a:t>kafka</a:t>
            </a:r>
            <a:r>
              <a:rPr lang="en-US" dirty="0"/>
              <a:t>-connect </a:t>
            </a:r>
            <a:r>
              <a:rPr lang="ru-RU" dirty="0"/>
              <a:t>коннектора, </a:t>
            </a:r>
            <a:r>
              <a:rPr lang="en-US" dirty="0" err="1"/>
              <a:t>Debezium</a:t>
            </a:r>
            <a:r>
              <a:rPr lang="en-US" dirty="0"/>
              <a:t> Server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24429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A82F9-8515-2147-8676-CE0BA65CA4EE}"/>
              </a:ext>
            </a:extLst>
          </p:cNvPr>
          <p:cNvSpPr txBox="1"/>
          <p:nvPr/>
        </p:nvSpPr>
        <p:spPr>
          <a:xfrm>
            <a:off x="841903" y="2284472"/>
            <a:ext cx="1101166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со схемой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Изначально реплицируется только 1 таблица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На схеме должна быть таблица состояния</a:t>
            </a:r>
          </a:p>
          <a:p>
            <a:r>
              <a:rPr lang="ru-RU" sz="4400" dirty="0">
                <a:solidFill>
                  <a:srgbClr val="FF0000"/>
                </a:solidFill>
              </a:rPr>
              <a:t>(или внешний </a:t>
            </a:r>
            <a:r>
              <a:rPr lang="ru-RU" sz="4400" dirty="0" err="1">
                <a:solidFill>
                  <a:srgbClr val="FF0000"/>
                </a:solidFill>
              </a:rPr>
              <a:t>сторадж</a:t>
            </a:r>
            <a:r>
              <a:rPr lang="ru-RU" sz="4400" dirty="0">
                <a:solidFill>
                  <a:srgbClr val="FF0000"/>
                </a:solidFill>
              </a:rPr>
              <a:t>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97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1C6A4-1D4F-8048-9263-B2F374D2D636}"/>
              </a:ext>
            </a:extLst>
          </p:cNvPr>
          <p:cNvSpPr txBox="1"/>
          <p:nvPr/>
        </p:nvSpPr>
        <p:spPr>
          <a:xfrm>
            <a:off x="1911424" y="2251815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36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начальный </a:t>
            </a:r>
            <a:r>
              <a:rPr lang="en-US" dirty="0"/>
              <a:t>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перед стартом репликации нужно получить текущее состояние таблицы</a:t>
            </a:r>
          </a:p>
          <a:p>
            <a:r>
              <a:rPr lang="ru-RU" dirty="0"/>
              <a:t>Решение: </a:t>
            </a:r>
            <a:r>
              <a:rPr lang="en-US" dirty="0" err="1"/>
              <a:t>snapshot.mode</a:t>
            </a:r>
            <a:r>
              <a:rPr lang="en-US" dirty="0"/>
              <a:t>=INITIAL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615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30039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[DRAFT]</a:t>
            </a:r>
            <a:r>
              <a:rPr lang="ru-RU" dirty="0"/>
              <a:t>Перед тем, как начнем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выполнены с использованием СУБД </a:t>
            </a:r>
            <a:r>
              <a:rPr lang="en-US" dirty="0"/>
              <a:t>PostgreSQL </a:t>
            </a:r>
            <a:r>
              <a:rPr lang="ru-RU" dirty="0"/>
              <a:t>на версиях 15, 16 и 17. Если версия не указана, то по умолчанию подразумевается использование 17</a:t>
            </a:r>
          </a:p>
          <a:p>
            <a:r>
              <a:rPr lang="ru-RU" dirty="0"/>
              <a:t>Что-то является очевидным фактом и может быть отражено в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701959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0670721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7414-C86D-E64F-8961-793A4E8C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420837"/>
            <a:ext cx="11752942" cy="12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у новых таблиц не </a:t>
            </a:r>
            <a:r>
              <a:rPr lang="ru-RU" dirty="0" err="1"/>
              <a:t>триггерится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после добавления новых таблиц в публикацию не </a:t>
            </a:r>
            <a:r>
              <a:rPr lang="ru-RU" dirty="0" err="1"/>
              <a:t>триггерится</a:t>
            </a:r>
            <a:r>
              <a:rPr lang="ru-RU" dirty="0"/>
              <a:t> их начальный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=INITIAL_ALWAYS </a:t>
            </a:r>
            <a:endParaRPr lang="ru-RU" dirty="0"/>
          </a:p>
          <a:p>
            <a:pPr lvl="1"/>
            <a:r>
              <a:rPr lang="ru-RU" dirty="0"/>
              <a:t>Рестарт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12895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после рестарта </a:t>
            </a:r>
            <a:r>
              <a:rPr lang="ru-RU" dirty="0" err="1"/>
              <a:t>снепшот</a:t>
            </a:r>
            <a:r>
              <a:rPr lang="ru-RU" dirty="0"/>
              <a:t> запускается для всех таблиц всегда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при</a:t>
            </a:r>
            <a:r>
              <a:rPr lang="en-US" dirty="0"/>
              <a:t> </a:t>
            </a:r>
            <a:r>
              <a:rPr lang="en-US" dirty="0" err="1"/>
              <a:t>snapshot.mode</a:t>
            </a:r>
            <a:r>
              <a:rPr lang="en-US" dirty="0"/>
              <a:t>=INITIAL_ALWAYS </a:t>
            </a:r>
            <a:r>
              <a:rPr lang="ru-RU" dirty="0" err="1"/>
              <a:t>снепшот</a:t>
            </a:r>
            <a:r>
              <a:rPr lang="ru-RU" dirty="0"/>
              <a:t> запускается всегда и для всех таблиц в публикации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 </a:t>
            </a:r>
            <a:r>
              <a:rPr lang="ru-RU" dirty="0"/>
              <a:t>или </a:t>
            </a:r>
            <a:r>
              <a:rPr lang="en-US" dirty="0" err="1"/>
              <a:t>snapshot.mode</a:t>
            </a:r>
            <a:r>
              <a:rPr lang="en-US" dirty="0"/>
              <a:t>=NO_DATA</a:t>
            </a:r>
          </a:p>
          <a:p>
            <a:pPr lvl="1"/>
            <a:r>
              <a:rPr lang="ru-RU" dirty="0" err="1"/>
              <a:t>Тригеррить</a:t>
            </a:r>
            <a:r>
              <a:rPr lang="ru-RU" dirty="0"/>
              <a:t> </a:t>
            </a:r>
            <a:r>
              <a:rPr lang="ru-RU" dirty="0" err="1"/>
              <a:t>снепшоты</a:t>
            </a:r>
            <a:r>
              <a:rPr lang="ru-RU" dirty="0"/>
              <a:t>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52091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</a:t>
            </a:r>
            <a:r>
              <a:rPr lang="en-US" dirty="0"/>
              <a:t>ad-hoc 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6940D-8C26-EA44-8F27-BD5A95285E73}"/>
              </a:ext>
            </a:extLst>
          </p:cNvPr>
          <p:cNvSpPr txBox="1"/>
          <p:nvPr/>
        </p:nvSpPr>
        <p:spPr>
          <a:xfrm>
            <a:off x="1142624" y="2705725"/>
            <a:ext cx="9906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сигнальной таблицей, </a:t>
            </a:r>
          </a:p>
          <a:p>
            <a:r>
              <a:rPr lang="ru-RU" sz="4400" dirty="0" err="1">
                <a:solidFill>
                  <a:srgbClr val="FF0000"/>
                </a:solidFill>
              </a:rPr>
              <a:t>топиком</a:t>
            </a:r>
            <a:r>
              <a:rPr lang="ru-RU" sz="4400" dirty="0">
                <a:solidFill>
                  <a:srgbClr val="FF0000"/>
                </a:solidFill>
              </a:rPr>
              <a:t> и </a:t>
            </a:r>
            <a:r>
              <a:rPr lang="ru-RU" sz="4400" dirty="0" err="1">
                <a:solidFill>
                  <a:srgbClr val="FF0000"/>
                </a:solidFill>
              </a:rPr>
              <a:t>кастомным</a:t>
            </a:r>
            <a:r>
              <a:rPr lang="ru-RU" sz="4400" dirty="0">
                <a:solidFill>
                  <a:srgbClr val="FF0000"/>
                </a:solidFill>
              </a:rPr>
              <a:t> решением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173411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Контекст: нужно </a:t>
            </a:r>
            <a:r>
              <a:rPr lang="ru-RU" dirty="0" err="1"/>
              <a:t>тригерить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BLOCKING ad-hoc snapshot</a:t>
            </a:r>
          </a:p>
          <a:p>
            <a:pPr lvl="2"/>
            <a:r>
              <a:rPr lang="ru-RU" dirty="0"/>
              <a:t>Фактически выполняет </a:t>
            </a:r>
            <a:r>
              <a:rPr lang="en-US" dirty="0"/>
              <a:t>SELECT * FROM table </a:t>
            </a:r>
            <a:endParaRPr lang="ru-RU" dirty="0"/>
          </a:p>
          <a:p>
            <a:r>
              <a:rPr lang="ru-RU" dirty="0"/>
              <a:t>Проблема: долгая транзакция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899D1-DC31-7840-9EBD-5D2BE2BD111E}"/>
              </a:ext>
            </a:extLst>
          </p:cNvPr>
          <p:cNvSpPr txBox="1"/>
          <p:nvPr/>
        </p:nvSpPr>
        <p:spPr>
          <a:xfrm>
            <a:off x="1934560" y="3429000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39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/>
              <a:t>BLOCKING snapshot </a:t>
            </a:r>
            <a:r>
              <a:rPr lang="ru-RU" dirty="0"/>
              <a:t>долго удерживает транзакцию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INCREMENTAL snapshot</a:t>
            </a:r>
          </a:p>
          <a:p>
            <a:pPr lvl="2"/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автоматически</a:t>
            </a:r>
            <a:r>
              <a:rPr lang="en-US" dirty="0"/>
              <a:t> </a:t>
            </a:r>
            <a:r>
              <a:rPr lang="ru-RU" dirty="0"/>
              <a:t>разбивает таблицу на </a:t>
            </a:r>
            <a:r>
              <a:rPr lang="ru-RU" dirty="0" err="1"/>
              <a:t>чанки</a:t>
            </a:r>
            <a:endParaRPr lang="ru-RU" dirty="0"/>
          </a:p>
          <a:p>
            <a:pPr lvl="2"/>
            <a:r>
              <a:rPr lang="ru-RU" dirty="0"/>
              <a:t>Размер </a:t>
            </a:r>
            <a:r>
              <a:rPr lang="ru-RU" dirty="0" err="1"/>
              <a:t>чанка</a:t>
            </a:r>
            <a:r>
              <a:rPr lang="ru-RU" dirty="0"/>
              <a:t> контролируется настройкой </a:t>
            </a:r>
            <a:r>
              <a:rPr lang="en-US" b="1" dirty="0" err="1"/>
              <a:t>incremental.snapshot.chunk.size</a:t>
            </a:r>
            <a:r>
              <a:rPr lang="ru-RU" dirty="0"/>
              <a:t> </a:t>
            </a:r>
          </a:p>
          <a:p>
            <a:r>
              <a:rPr lang="ru-RU" dirty="0"/>
              <a:t>Проблема: </a:t>
            </a:r>
            <a:r>
              <a:rPr lang="en-US" dirty="0"/>
              <a:t>INCREMENTAL </a:t>
            </a:r>
            <a:r>
              <a:rPr lang="ru-RU" dirty="0"/>
              <a:t>работает только с таблицами, у которых есть </a:t>
            </a:r>
            <a:r>
              <a:rPr lang="en-US" dirty="0"/>
              <a:t>PK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A1D72-673B-AB4B-A971-F8027C5BB2A2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7518C-3301-4349-84E2-A018B6884F9C}"/>
              </a:ext>
            </a:extLst>
          </p:cNvPr>
          <p:cNvSpPr txBox="1"/>
          <p:nvPr/>
        </p:nvSpPr>
        <p:spPr>
          <a:xfrm>
            <a:off x="1183446" y="3830311"/>
            <a:ext cx="10062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разбиения на </a:t>
            </a:r>
            <a:r>
              <a:rPr lang="ru-RU" sz="4400" dirty="0" err="1">
                <a:solidFill>
                  <a:srgbClr val="FF0000"/>
                </a:solidFill>
              </a:rPr>
              <a:t>чанки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9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нужен </a:t>
            </a:r>
            <a:r>
              <a:rPr lang="en-US" dirty="0"/>
              <a:t>INCREMENTAL </a:t>
            </a:r>
            <a:r>
              <a:rPr lang="ru-RU" dirty="0" err="1"/>
              <a:t>снепшот</a:t>
            </a:r>
            <a:r>
              <a:rPr lang="ru-RU" dirty="0"/>
              <a:t>, но у таблицы нет явного </a:t>
            </a:r>
            <a:r>
              <a:rPr lang="en-US" dirty="0"/>
              <a:t>PK</a:t>
            </a:r>
            <a:endParaRPr lang="ru-RU" dirty="0"/>
          </a:p>
          <a:p>
            <a:r>
              <a:rPr lang="ru-RU" dirty="0"/>
              <a:t>Решение: </a:t>
            </a:r>
            <a:r>
              <a:rPr lang="en-US" dirty="0"/>
              <a:t>surrogate key</a:t>
            </a:r>
          </a:p>
          <a:p>
            <a:pPr lvl="1"/>
            <a:r>
              <a:rPr lang="ru-RU" dirty="0"/>
              <a:t>Доступно с версии </a:t>
            </a:r>
            <a:r>
              <a:rPr lang="en-US" dirty="0"/>
              <a:t>2.2</a:t>
            </a:r>
            <a:endParaRPr lang="ru-RU" dirty="0"/>
          </a:p>
          <a:p>
            <a:r>
              <a:rPr lang="ru-RU" dirty="0"/>
              <a:t>Проблема: сам процесс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2A1BE-4369-5F41-9709-A011D56C0FD5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01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процесс снятия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Своя логика снятия </a:t>
            </a:r>
            <a:r>
              <a:rPr lang="ru-RU" dirty="0" err="1"/>
              <a:t>снепшота</a:t>
            </a:r>
            <a:endParaRPr lang="ru-RU" dirty="0"/>
          </a:p>
          <a:p>
            <a:pPr lvl="1"/>
            <a:r>
              <a:rPr lang="ru-RU" dirty="0"/>
              <a:t>Готовое решение (</a:t>
            </a:r>
            <a:r>
              <a:rPr lang="en-US" dirty="0"/>
              <a:t>ex. apache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ru-RU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1AA0E-94E9-2542-B03B-A5342A7C8983}"/>
              </a:ext>
            </a:extLst>
          </p:cNvPr>
          <p:cNvSpPr txBox="1"/>
          <p:nvPr/>
        </p:nvSpPr>
        <p:spPr>
          <a:xfrm>
            <a:off x="680982" y="4466773"/>
            <a:ext cx="110327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снятия </a:t>
            </a:r>
            <a:r>
              <a:rPr lang="ru-RU" sz="4400" dirty="0" err="1">
                <a:solidFill>
                  <a:srgbClr val="FF0000"/>
                </a:solidFill>
              </a:rPr>
              <a:t>снепшота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Таблицы с помощью параллельных запросов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0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Проблема: отправили сигнал, но ничего не происходит</a:t>
            </a:r>
          </a:p>
          <a:p>
            <a:r>
              <a:rPr lang="ru-RU" dirty="0"/>
              <a:t>Решения: 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Нужно </a:t>
            </a:r>
            <a:r>
              <a:rPr lang="ru-RU" dirty="0" err="1"/>
              <a:t>стригеррить</a:t>
            </a:r>
            <a:r>
              <a:rPr lang="ru-RU" dirty="0"/>
              <a:t> любое изменение в </a:t>
            </a:r>
            <a:r>
              <a:rPr lang="en-US" dirty="0"/>
              <a:t>WAL</a:t>
            </a:r>
            <a:r>
              <a:rPr lang="ru-RU" dirty="0"/>
              <a:t> по реплицируемых таблицам</a:t>
            </a:r>
          </a:p>
          <a:p>
            <a:pPr lvl="1"/>
            <a:r>
              <a:rPr lang="en-US" dirty="0"/>
              <a:t>#2: </a:t>
            </a:r>
            <a:r>
              <a:rPr lang="ru-RU" dirty="0"/>
              <a:t>Добавить сигнальную таблицу в </a:t>
            </a:r>
            <a:r>
              <a:rPr lang="en-US" dirty="0"/>
              <a:t>publication</a:t>
            </a:r>
            <a:endParaRPr lang="ru-RU" dirty="0"/>
          </a:p>
          <a:p>
            <a:pPr lvl="1"/>
            <a:r>
              <a:rPr lang="en-US" dirty="0"/>
              <a:t>#</a:t>
            </a:r>
            <a:r>
              <a:rPr lang="ru-RU" dirty="0"/>
              <a:t>3</a:t>
            </a:r>
            <a:r>
              <a:rPr lang="en-US" dirty="0"/>
              <a:t>: heartbeat </a:t>
            </a:r>
            <a:r>
              <a:rPr lang="ru-RU" dirty="0"/>
              <a:t>таблица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047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</a:t>
            </a:r>
            <a:r>
              <a:rPr lang="en-US" dirty="0"/>
              <a:t>: </a:t>
            </a:r>
            <a:r>
              <a:rPr lang="ru-RU" dirty="0"/>
              <a:t>владельцы БД категорически против генерации любой дополнительной нагрузки на мастере</a:t>
            </a:r>
          </a:p>
          <a:p>
            <a:r>
              <a:rPr lang="ru-RU" dirty="0"/>
              <a:t>Решение: с версии </a:t>
            </a:r>
            <a:r>
              <a:rPr lang="en-US" dirty="0"/>
              <a:t>pg16 </a:t>
            </a:r>
            <a:r>
              <a:rPr lang="ru-RU" dirty="0"/>
              <a:t>есть возможность использовать логический слот для репликации и на репликах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C0A8A-A4F0-4D43-A153-25441A5BF33C}"/>
              </a:ext>
            </a:extLst>
          </p:cNvPr>
          <p:cNvSpPr txBox="1"/>
          <p:nvPr/>
        </p:nvSpPr>
        <p:spPr>
          <a:xfrm>
            <a:off x="1911424" y="4034679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3716"/>
            <a:ext cx="8904316" cy="2829172"/>
          </a:xfrm>
        </p:spPr>
        <p:txBody>
          <a:bodyPr>
            <a:normAutofit/>
          </a:bodyPr>
          <a:lstStyle/>
          <a:p>
            <a:r>
              <a:rPr lang="ru-RU" dirty="0"/>
              <a:t>Что: </a:t>
            </a:r>
            <a:r>
              <a:rPr lang="en-US" dirty="0"/>
              <a:t>CDC </a:t>
            </a:r>
            <a:r>
              <a:rPr lang="ru-RU" dirty="0"/>
              <a:t>--</a:t>
            </a:r>
            <a:r>
              <a:rPr lang="en-US" dirty="0"/>
              <a:t> </a:t>
            </a:r>
            <a:r>
              <a:rPr lang="ru-RU" dirty="0"/>
              <a:t>процесс захвата изменений</a:t>
            </a:r>
          </a:p>
          <a:p>
            <a:pPr lvl="1"/>
            <a:r>
              <a:rPr lang="ru-RU" dirty="0"/>
              <a:t>Обычно речь про такие операции, как </a:t>
            </a:r>
            <a:r>
              <a:rPr lang="en-US" dirty="0"/>
              <a:t>create, update, delete</a:t>
            </a:r>
            <a:endParaRPr lang="ru-RU" dirty="0"/>
          </a:p>
          <a:p>
            <a:r>
              <a:rPr lang="ru-RU" dirty="0"/>
              <a:t>Зачем: получить и обработать изменения на источнике</a:t>
            </a:r>
          </a:p>
          <a:p>
            <a:pPr lvl="1"/>
            <a:r>
              <a:rPr lang="ru-RU" dirty="0"/>
              <a:t>Под обработкой может быть что угодно, начиная от простого реагирования на события, заканчивая сохранением событий в хранилище для дальнейшей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620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запустили ручной </a:t>
            </a:r>
            <a:r>
              <a:rPr lang="ru-RU" dirty="0" err="1"/>
              <a:t>снепшот</a:t>
            </a:r>
            <a:r>
              <a:rPr lang="ru-RU" dirty="0"/>
              <a:t> таблицы, но забыли выдать права на чтение таблицы </a:t>
            </a:r>
            <a:r>
              <a:rPr lang="en-US" dirty="0"/>
              <a:t>replication-</a:t>
            </a:r>
            <a:r>
              <a:rPr lang="ru-RU" dirty="0"/>
              <a:t>пользователю</a:t>
            </a:r>
          </a:p>
          <a:p>
            <a:r>
              <a:rPr lang="ru-RU" dirty="0"/>
              <a:t>Проблема: </a:t>
            </a:r>
            <a:r>
              <a:rPr lang="en-US" dirty="0" err="1"/>
              <a:t>cdc</a:t>
            </a:r>
            <a:r>
              <a:rPr lang="en-US" dirty="0"/>
              <a:t>-</a:t>
            </a:r>
            <a:r>
              <a:rPr lang="ru-RU" dirty="0"/>
              <a:t>приложение не упало, но и ничего не делает</a:t>
            </a:r>
          </a:p>
          <a:p>
            <a:pPr lvl="1"/>
            <a:r>
              <a:rPr lang="ru-RU" dirty="0"/>
              <a:t>Замечено на версии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2.7 (проверить на более новых версиях)</a:t>
            </a:r>
          </a:p>
          <a:p>
            <a:pPr lvl="1"/>
            <a:r>
              <a:rPr lang="ru-RU" dirty="0"/>
              <a:t>В метриках (</a:t>
            </a:r>
            <a:r>
              <a:rPr lang="en-US" dirty="0" err="1"/>
              <a:t>kafka</a:t>
            </a:r>
            <a:r>
              <a:rPr lang="en-US" dirty="0"/>
              <a:t>-connect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приложение живо и работает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Только перезапуск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18105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отправили сигнал на запуск инкрементального </a:t>
            </a:r>
            <a:r>
              <a:rPr lang="ru-RU" dirty="0" err="1"/>
              <a:t>снепшота</a:t>
            </a:r>
            <a:r>
              <a:rPr lang="ru-RU" dirty="0"/>
              <a:t> таблицы, по которой еще не было ни одного </a:t>
            </a:r>
            <a:r>
              <a:rPr lang="ru-RU" dirty="0" err="1"/>
              <a:t>эвента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снепшот</a:t>
            </a:r>
            <a:r>
              <a:rPr lang="ru-RU" dirty="0"/>
              <a:t> падает с ошибкой из-за отсутствия информации о структуре таблицы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Предварительно </a:t>
            </a:r>
            <a:r>
              <a:rPr lang="ru-RU" dirty="0" err="1"/>
              <a:t>стригеррить</a:t>
            </a:r>
            <a:r>
              <a:rPr lang="ru-RU" dirty="0"/>
              <a:t> изменения по целевой таблице</a:t>
            </a:r>
          </a:p>
          <a:p>
            <a:pPr lvl="1"/>
            <a:r>
              <a:rPr lang="en-US" dirty="0"/>
              <a:t>#2: </a:t>
            </a:r>
            <a:r>
              <a:rPr lang="ru-RU" dirty="0" err="1"/>
              <a:t>Стриггерить</a:t>
            </a:r>
            <a:r>
              <a:rPr lang="ru-RU" dirty="0"/>
              <a:t> </a:t>
            </a:r>
            <a:r>
              <a:rPr lang="en-US" dirty="0"/>
              <a:t>BLOCKING </a:t>
            </a:r>
            <a:r>
              <a:rPr lang="ru-RU" dirty="0" err="1"/>
              <a:t>снепшот</a:t>
            </a:r>
            <a:r>
              <a:rPr lang="ru-RU" dirty="0"/>
              <a:t> с фильтром и</a:t>
            </a:r>
            <a:r>
              <a:rPr lang="en-US" dirty="0"/>
              <a:t> LIMIT 0 </a:t>
            </a:r>
            <a:r>
              <a:rPr lang="ru-RU" dirty="0"/>
              <a:t>и затем повторить </a:t>
            </a:r>
            <a:r>
              <a:rPr lang="en-US" dirty="0"/>
              <a:t>INCREMENTAL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#3: </a:t>
            </a:r>
            <a:r>
              <a:rPr lang="ru-RU" dirty="0"/>
              <a:t>Обновить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до версии выше </a:t>
            </a:r>
            <a:r>
              <a:rPr lang="en-US" dirty="0"/>
              <a:t>3.1.2+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761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редко обновляемые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в БД много таблиц, но реплицируем одну таблицу справочник, которая обновляется крайне редко</a:t>
            </a:r>
          </a:p>
          <a:p>
            <a:r>
              <a:rPr lang="ru-RU" dirty="0"/>
              <a:t>Проблема: Слот всегда отстает, </a:t>
            </a:r>
            <a:r>
              <a:rPr lang="en-US" dirty="0"/>
              <a:t>WAL </a:t>
            </a:r>
            <a:r>
              <a:rPr lang="ru-RU" dirty="0"/>
              <a:t>копится до «предела». Есть риск потери данных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en-US" dirty="0"/>
              <a:t>Heartbeat </a:t>
            </a:r>
            <a:r>
              <a:rPr lang="ru-RU" dirty="0"/>
              <a:t>таблица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9B696-C7FB-3543-A626-BB7C41425DDB}"/>
              </a:ext>
            </a:extLst>
          </p:cNvPr>
          <p:cNvSpPr txBox="1"/>
          <p:nvPr/>
        </p:nvSpPr>
        <p:spPr>
          <a:xfrm>
            <a:off x="971174" y="4501867"/>
            <a:ext cx="9135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таблицей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6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not enough disk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/>
              <a:t>WAL </a:t>
            </a:r>
            <a:r>
              <a:rPr lang="ru-RU" dirty="0"/>
              <a:t>занял все свободное место и БД перешла в </a:t>
            </a:r>
            <a:r>
              <a:rPr lang="en-US" dirty="0"/>
              <a:t>RO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Установить настройку, ограничивающую удерживаемый размер </a:t>
            </a:r>
            <a:r>
              <a:rPr lang="en-US" dirty="0"/>
              <a:t>WAL’</a:t>
            </a:r>
            <a:r>
              <a:rPr lang="ru-RU" dirty="0"/>
              <a:t>а для слота: </a:t>
            </a:r>
            <a:r>
              <a:rPr lang="en-US" b="1" dirty="0" err="1"/>
              <a:t>max_slot_wal_keep_size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03347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техническое состояние репликации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ru-RU" dirty="0"/>
              <a:t>В минимальной комплектации достаточно одной метрики – лаг слота</a:t>
            </a:r>
          </a:p>
          <a:p>
            <a:pPr lvl="1"/>
            <a:r>
              <a:rPr lang="ru-RU" dirty="0"/>
              <a:t>В максимальной – еще и общий размер </a:t>
            </a:r>
            <a:r>
              <a:rPr lang="en-US" dirty="0"/>
              <a:t>WALs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1CABC-A230-4547-A220-F6EDFFDF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7" y="3429000"/>
            <a:ext cx="11626806" cy="17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538175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</a:t>
            </a:r>
            <a:r>
              <a:rPr lang="ru-RU" dirty="0" err="1"/>
              <a:t>бизнесовое</a:t>
            </a:r>
            <a:r>
              <a:rPr lang="ru-RU" dirty="0"/>
              <a:t> состояние репликации</a:t>
            </a:r>
          </a:p>
          <a:p>
            <a:r>
              <a:rPr lang="ru-RU" dirty="0"/>
              <a:t>Решение: здесь может снова помочь </a:t>
            </a:r>
            <a:r>
              <a:rPr lang="en-US" dirty="0"/>
              <a:t>heartbeat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69096-AC64-6E43-B092-C2CA7D4AF34E}"/>
              </a:ext>
            </a:extLst>
          </p:cNvPr>
          <p:cNvSpPr txBox="1"/>
          <p:nvPr/>
        </p:nvSpPr>
        <p:spPr>
          <a:xfrm>
            <a:off x="987502" y="3734424"/>
            <a:ext cx="98234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расчетом дельты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Между </a:t>
            </a:r>
            <a:r>
              <a:rPr lang="en-US" sz="4400" dirty="0" err="1">
                <a:solidFill>
                  <a:srgbClr val="FF0000"/>
                </a:solidFill>
              </a:rPr>
              <a:t>tx_ms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и </a:t>
            </a:r>
            <a:r>
              <a:rPr lang="en-US" sz="4400" dirty="0">
                <a:solidFill>
                  <a:srgbClr val="FF0000"/>
                </a:solidFill>
              </a:rPr>
              <a:t>now() </a:t>
            </a:r>
            <a:r>
              <a:rPr lang="ru-RU" sz="4400" dirty="0">
                <a:solidFill>
                  <a:srgbClr val="FF0000"/>
                </a:solidFill>
              </a:rPr>
              <a:t>с использованием</a:t>
            </a:r>
          </a:p>
          <a:p>
            <a:r>
              <a:rPr lang="ru-RU" sz="4400" dirty="0">
                <a:solidFill>
                  <a:srgbClr val="FF0000"/>
                </a:solidFill>
              </a:rPr>
              <a:t>Эвентов от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таблицы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94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 и сменился адрес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Обновить настройки подключения, указав ссылку на новый мастер</a:t>
            </a:r>
          </a:p>
        </p:txBody>
      </p:sp>
    </p:spTree>
    <p:extLst>
      <p:ext uri="{BB962C8B-B14F-4D97-AF65-F5344CB8AC3E}">
        <p14:creationId xmlns:p14="http://schemas.microsoft.com/office/powerpoint/2010/main" val="2646893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переехал, но адрес остался прежним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Ретраев</a:t>
            </a:r>
            <a:r>
              <a:rPr lang="ru-RU" dirty="0"/>
              <a:t> на стороне </a:t>
            </a:r>
            <a:r>
              <a:rPr lang="en-US" dirty="0" err="1"/>
              <a:t>debezium</a:t>
            </a:r>
            <a:r>
              <a:rPr lang="ru-RU" dirty="0"/>
              <a:t> достаточно</a:t>
            </a:r>
            <a:endParaRPr lang="en-US" dirty="0"/>
          </a:p>
          <a:p>
            <a:pPr lvl="1"/>
            <a:r>
              <a:rPr lang="ru-RU" dirty="0"/>
              <a:t>Настройки для </a:t>
            </a:r>
            <a:r>
              <a:rPr lang="ru-RU" dirty="0" err="1"/>
              <a:t>ретраев</a:t>
            </a:r>
            <a:r>
              <a:rPr lang="ru-RU" dirty="0"/>
              <a:t>:</a:t>
            </a:r>
            <a:endParaRPr lang="en-US" dirty="0"/>
          </a:p>
          <a:p>
            <a:pPr lvl="2"/>
            <a:r>
              <a:rPr lang="en-US" dirty="0" err="1"/>
              <a:t>slot.max.retries</a:t>
            </a:r>
            <a:endParaRPr lang="en-US" dirty="0"/>
          </a:p>
          <a:p>
            <a:pPr lvl="2"/>
            <a:r>
              <a:rPr lang="en-US" dirty="0" err="1"/>
              <a:t>retriable.restart.connector.wait.ms</a:t>
            </a:r>
            <a:endParaRPr lang="en-US" dirty="0"/>
          </a:p>
          <a:p>
            <a:pPr lvl="2"/>
            <a:r>
              <a:rPr lang="en-US" dirty="0" err="1"/>
              <a:t>errors.max.retries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72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мастер сменился неудачно с частичной потерей данных при миграции слота</a:t>
            </a:r>
          </a:p>
          <a:p>
            <a:r>
              <a:rPr lang="ru-RU" dirty="0"/>
              <a:t>Решение: </a:t>
            </a:r>
            <a:r>
              <a:rPr lang="en-US" dirty="0"/>
              <a:t>PG17</a:t>
            </a:r>
            <a:r>
              <a:rPr lang="ru-RU" dirty="0"/>
              <a:t> появился механизм </a:t>
            </a:r>
            <a:r>
              <a:rPr lang="en-US" dirty="0"/>
              <a:t>logical replication failover</a:t>
            </a:r>
            <a:r>
              <a:rPr lang="ru-RU" dirty="0"/>
              <a:t> с гарантиями отсутствия потерь данных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408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обещает </a:t>
            </a:r>
            <a:r>
              <a:rPr lang="en-US" dirty="0"/>
              <a:t>at-least-once </a:t>
            </a:r>
            <a:r>
              <a:rPr lang="ru-RU" dirty="0"/>
              <a:t>семантику, но есть требование прийти к (</a:t>
            </a:r>
            <a:r>
              <a:rPr lang="en-US" dirty="0"/>
              <a:t>effectively</a:t>
            </a:r>
            <a:r>
              <a:rPr lang="ru-RU" dirty="0"/>
              <a:t>)</a:t>
            </a:r>
            <a:r>
              <a:rPr lang="en-US" dirty="0"/>
              <a:t>exactly-once.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</a:t>
            </a:r>
            <a:r>
              <a:rPr lang="ru-RU" dirty="0" err="1"/>
              <a:t>дедубликация</a:t>
            </a:r>
            <a:r>
              <a:rPr lang="ru-RU" dirty="0"/>
              <a:t> по </a:t>
            </a:r>
            <a:r>
              <a:rPr lang="en-US" dirty="0" err="1"/>
              <a:t>lsn</a:t>
            </a:r>
            <a:endParaRPr lang="ru-RU" dirty="0"/>
          </a:p>
          <a:p>
            <a:pPr lvl="1"/>
            <a:r>
              <a:rPr lang="ru-RU" dirty="0"/>
              <a:t>НЕ РАБОТАЕТ при </a:t>
            </a:r>
            <a:r>
              <a:rPr lang="en-US" dirty="0"/>
              <a:t>INCREMENTAL snapshot</a:t>
            </a:r>
            <a:r>
              <a:rPr lang="ru-RU" dirty="0"/>
              <a:t>, так как</a:t>
            </a:r>
            <a:r>
              <a:rPr lang="en-US" dirty="0"/>
              <a:t> LSN </a:t>
            </a:r>
            <a:r>
              <a:rPr lang="ru-RU" dirty="0"/>
              <a:t>нет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1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Пример решаемой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Задача:</a:t>
            </a:r>
          </a:p>
          <a:p>
            <a:r>
              <a:rPr lang="ru-RU" dirty="0"/>
              <a:t>Захватывать события </a:t>
            </a:r>
            <a:r>
              <a:rPr lang="en-US" dirty="0"/>
              <a:t>create, update, delete</a:t>
            </a:r>
            <a:r>
              <a:rPr lang="ru-RU" dirty="0"/>
              <a:t> для дальнейшей обработки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64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восстановить потерянный срез данных за заданный период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r>
              <a:rPr lang="ru-RU" dirty="0"/>
              <a:t> с фильтром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44A-8F3B-1044-97B1-1C77CB5B4CF0}"/>
              </a:ext>
            </a:extLst>
          </p:cNvPr>
          <p:cNvSpPr txBox="1"/>
          <p:nvPr/>
        </p:nvSpPr>
        <p:spPr>
          <a:xfrm>
            <a:off x="987502" y="3734424"/>
            <a:ext cx="10059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 с </a:t>
            </a:r>
            <a:r>
              <a:rPr lang="en-US" sz="4400" dirty="0">
                <a:solidFill>
                  <a:srgbClr val="FF0000"/>
                </a:solidFill>
              </a:rPr>
              <a:t>filter</a:t>
            </a:r>
            <a:r>
              <a:rPr lang="ru-RU" sz="4400" dirty="0">
                <a:solidFill>
                  <a:srgbClr val="FF0000"/>
                </a:solidFill>
              </a:rPr>
              <a:t> по таблице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18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очистка данных, повторный полный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Может не подойти в случаях, когда историю все равно нужно хранить </a:t>
            </a:r>
            <a:endParaRPr lang="en-US" dirty="0">
              <a:solidFill>
                <a:srgbClr val="1565C0"/>
              </a:solidFill>
              <a:latin typeface="acumin-pro"/>
            </a:endParaRPr>
          </a:p>
          <a:p>
            <a:pPr lvl="1"/>
            <a:r>
              <a:rPr lang="ru-RU" dirty="0"/>
              <a:t>Процесс подразумевает временную недоступность данных в целевой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484404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#2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добавить поле </a:t>
            </a:r>
            <a:r>
              <a:rPr lang="en-US" dirty="0" err="1"/>
              <a:t>epoch_id</a:t>
            </a:r>
            <a:endParaRPr lang="ru-RU" dirty="0"/>
          </a:p>
          <a:p>
            <a:pPr lvl="1"/>
            <a:r>
              <a:rPr lang="ru-RU" dirty="0"/>
              <a:t>По умолчанию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для всех таблиц = 0</a:t>
            </a:r>
          </a:p>
          <a:p>
            <a:pPr lvl="1"/>
            <a:r>
              <a:rPr lang="ru-RU" dirty="0"/>
              <a:t>При появлении сигналов на запуск </a:t>
            </a:r>
            <a:r>
              <a:rPr lang="ru-RU" dirty="0" err="1"/>
              <a:t>снепшота</a:t>
            </a:r>
            <a:r>
              <a:rPr lang="ru-RU" dirty="0"/>
              <a:t> по таблице,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инкрементируется</a:t>
            </a:r>
          </a:p>
          <a:p>
            <a:pPr lvl="1"/>
            <a:r>
              <a:rPr lang="ru-RU" dirty="0"/>
              <a:t>В конечном итоге в </a:t>
            </a:r>
            <a:r>
              <a:rPr lang="ru-RU" dirty="0" err="1"/>
              <a:t>таргете</a:t>
            </a:r>
            <a:r>
              <a:rPr lang="ru-RU" dirty="0"/>
              <a:t> будет несколько версий слепков с разными </a:t>
            </a:r>
            <a:r>
              <a:rPr lang="en-US" dirty="0" err="1"/>
              <a:t>epoch_id</a:t>
            </a:r>
            <a:r>
              <a:rPr lang="en-US" dirty="0"/>
              <a:t>, </a:t>
            </a:r>
            <a:r>
              <a:rPr lang="ru-RU" dirty="0"/>
              <a:t>что позволит построить </a:t>
            </a:r>
            <a:r>
              <a:rPr lang="ru-RU" dirty="0" err="1"/>
              <a:t>дифф</a:t>
            </a:r>
            <a:r>
              <a:rPr lang="ru-RU" dirty="0"/>
              <a:t> и удалить «зависшие» записи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1C946-F24F-8348-84C6-D61EBC1C24A0}"/>
              </a:ext>
            </a:extLst>
          </p:cNvPr>
          <p:cNvSpPr txBox="1"/>
          <p:nvPr/>
        </p:nvSpPr>
        <p:spPr>
          <a:xfrm>
            <a:off x="905859" y="5016217"/>
            <a:ext cx="7406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решения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01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ru-RU" dirty="0" err="1"/>
              <a:t>партиционированную</a:t>
            </a:r>
            <a:r>
              <a:rPr lang="ru-RU" dirty="0"/>
              <a:t> таблицу</a:t>
            </a:r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приходят не от корневой таблицы, а от </a:t>
            </a:r>
            <a:r>
              <a:rPr lang="ru-RU" dirty="0" err="1"/>
              <a:t>партиций</a:t>
            </a:r>
            <a:r>
              <a:rPr lang="ru-RU" dirty="0"/>
              <a:t>, попадая в разные </a:t>
            </a:r>
            <a:r>
              <a:rPr lang="en-US" dirty="0"/>
              <a:t>destination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создании публикации выставить флаг </a:t>
            </a:r>
            <a:r>
              <a:rPr lang="en-US" b="1" dirty="0" err="1"/>
              <a:t>publish_via_partition_root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6578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en-US" dirty="0" err="1"/>
              <a:t>hypertable</a:t>
            </a:r>
            <a:r>
              <a:rPr lang="en-US" dirty="0"/>
              <a:t> (</a:t>
            </a:r>
            <a:r>
              <a:rPr lang="en-US" dirty="0" err="1"/>
              <a:t>timescaldb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не приходят</a:t>
            </a:r>
          </a:p>
          <a:p>
            <a:pPr lvl="1"/>
            <a:r>
              <a:rPr lang="ru-RU" dirty="0"/>
              <a:t>Причина: в </a:t>
            </a:r>
            <a:r>
              <a:rPr lang="en-US" dirty="0" err="1"/>
              <a:t>hypertable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ru-RU" dirty="0" err="1"/>
              <a:t>партиции</a:t>
            </a:r>
            <a:r>
              <a:rPr lang="ru-RU" dirty="0"/>
              <a:t>» управляются нестандартным механизмом БД и каждый </a:t>
            </a:r>
            <a:r>
              <a:rPr lang="ru-RU" dirty="0" err="1"/>
              <a:t>чанк</a:t>
            </a:r>
            <a:r>
              <a:rPr lang="ru-RU" dirty="0"/>
              <a:t> представляет собой независимую таблицу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«Правильная настройка» (пример)</a:t>
            </a:r>
          </a:p>
          <a:p>
            <a:r>
              <a:rPr lang="en-US" dirty="0"/>
              <a:t> </a:t>
            </a:r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процесс падает из-за системной таблицы</a:t>
            </a:r>
          </a:p>
          <a:p>
            <a:pPr lvl="1"/>
            <a:r>
              <a:rPr lang="ru-RU" dirty="0"/>
              <a:t>Решение: явное исключение таблиц из репликации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BF4F8-3DFF-3F49-A1A2-20558EDD135A}"/>
              </a:ext>
            </a:extLst>
          </p:cNvPr>
          <p:cNvSpPr txBox="1"/>
          <p:nvPr/>
        </p:nvSpPr>
        <p:spPr>
          <a:xfrm>
            <a:off x="315140" y="5233909"/>
            <a:ext cx="6145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</a:t>
            </a:r>
            <a:r>
              <a:rPr lang="ru-RU" sz="4400" dirty="0">
                <a:solidFill>
                  <a:srgbClr val="FF0000"/>
                </a:solidFill>
              </a:rPr>
              <a:t>-код с ссылкой 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4237F-EABA-3C43-8EA8-515E1D60ECBD}"/>
              </a:ext>
            </a:extLst>
          </p:cNvPr>
          <p:cNvSpPr txBox="1"/>
          <p:nvPr/>
        </p:nvSpPr>
        <p:spPr>
          <a:xfrm>
            <a:off x="6326173" y="5233909"/>
            <a:ext cx="52650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</a:t>
            </a:r>
          </a:p>
          <a:p>
            <a:r>
              <a:rPr lang="en-US" sz="4400" dirty="0" err="1">
                <a:solidFill>
                  <a:srgbClr val="FF0000"/>
                </a:solidFill>
              </a:rPr>
              <a:t>Hypertable</a:t>
            </a:r>
            <a:r>
              <a:rPr lang="en-US" sz="4400" dirty="0">
                <a:solidFill>
                  <a:srgbClr val="FF0000"/>
                </a:solidFill>
              </a:rPr>
              <a:t>-</a:t>
            </a:r>
            <a:r>
              <a:rPr lang="ru-RU" sz="4400" dirty="0">
                <a:solidFill>
                  <a:srgbClr val="FF0000"/>
                </a:solidFill>
              </a:rPr>
              <a:t>таблиц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35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таблицу без </a:t>
            </a:r>
            <a:r>
              <a:rPr lang="en-US" dirty="0"/>
              <a:t>PK</a:t>
            </a:r>
            <a:endParaRPr lang="ru-RU" dirty="0"/>
          </a:p>
          <a:p>
            <a:r>
              <a:rPr lang="ru-RU" dirty="0"/>
              <a:t>Проблема: просто добавить таблицу в список не помогает, репликация не стартует</a:t>
            </a:r>
          </a:p>
          <a:p>
            <a:r>
              <a:rPr lang="ru-RU" dirty="0"/>
              <a:t>Решение: изменить </a:t>
            </a:r>
            <a:r>
              <a:rPr lang="en-US" dirty="0"/>
              <a:t>REPLICA IDENTITY </a:t>
            </a:r>
            <a:r>
              <a:rPr lang="ru-RU" dirty="0"/>
              <a:t>на </a:t>
            </a:r>
            <a:r>
              <a:rPr lang="en-US" dirty="0"/>
              <a:t>FULL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501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14372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en-US" dirty="0" err="1"/>
              <a:t>event#after</a:t>
            </a:r>
            <a:r>
              <a:rPr lang="en-US" dirty="0"/>
              <a:t> </a:t>
            </a:r>
            <a:r>
              <a:rPr lang="ru-RU" dirty="0"/>
              <a:t>часть колонок пустая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реплицируется таблица с </a:t>
            </a:r>
            <a:r>
              <a:rPr lang="en-US" dirty="0"/>
              <a:t>TOAST </a:t>
            </a:r>
            <a:r>
              <a:rPr lang="ru-RU" dirty="0"/>
              <a:t>полями</a:t>
            </a:r>
          </a:p>
          <a:p>
            <a:r>
              <a:rPr lang="ru-RU" dirty="0"/>
              <a:t>Проблема: некоторые </a:t>
            </a:r>
            <a:r>
              <a:rPr lang="ru-RU" dirty="0" err="1"/>
              <a:t>эвенты</a:t>
            </a:r>
            <a:r>
              <a:rPr lang="ru-RU" dirty="0"/>
              <a:t> приходят только с частью заполненных колонок</a:t>
            </a:r>
            <a:r>
              <a:rPr lang="en-US" dirty="0"/>
              <a:t>, </a:t>
            </a:r>
            <a:r>
              <a:rPr lang="ru-RU" dirty="0"/>
              <a:t>исключая колонки с </a:t>
            </a:r>
            <a:r>
              <a:rPr lang="en-US" dirty="0"/>
              <a:t>TOAST’</a:t>
            </a:r>
            <a:r>
              <a:rPr lang="ru-RU" dirty="0" err="1"/>
              <a:t>ами</a:t>
            </a:r>
            <a:r>
              <a:rPr lang="ru-RU" dirty="0"/>
              <a:t>, если по ним не было </a:t>
            </a:r>
            <a:r>
              <a:rPr lang="ru-RU" dirty="0" err="1"/>
              <a:t>апдейтов</a:t>
            </a:r>
            <a:endParaRPr lang="ru-RU" dirty="0"/>
          </a:p>
          <a:p>
            <a:r>
              <a:rPr lang="ru-RU" dirty="0"/>
              <a:t>Решения: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REPLICA IDENTITY FULL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Сделать поля частью </a:t>
            </a:r>
            <a:r>
              <a:rPr lang="en-US" dirty="0"/>
              <a:t>PK / Unique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Не реплицировать такое</a:t>
            </a:r>
          </a:p>
        </p:txBody>
      </p:sp>
    </p:spTree>
    <p:extLst>
      <p:ext uri="{BB962C8B-B14F-4D97-AF65-F5344CB8AC3E}">
        <p14:creationId xmlns:p14="http://schemas.microsoft.com/office/powerpoint/2010/main" val="51334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нужно получать </a:t>
            </a:r>
            <a:r>
              <a:rPr lang="en-US" dirty="0"/>
              <a:t>diff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получить </a:t>
            </a:r>
            <a:r>
              <a:rPr lang="en-US" dirty="0"/>
              <a:t>diff </a:t>
            </a:r>
            <a:r>
              <a:rPr lang="ru-RU" dirty="0"/>
              <a:t>обновленных значений (</a:t>
            </a:r>
            <a:r>
              <a:rPr lang="en-US" dirty="0"/>
              <a:t>before &lt;-&gt; after</a:t>
            </a:r>
            <a:r>
              <a:rPr lang="ru-RU" dirty="0"/>
              <a:t>), но приходят только </a:t>
            </a:r>
            <a:r>
              <a:rPr lang="en-US" dirty="0"/>
              <a:t>after (</a:t>
            </a:r>
            <a:r>
              <a:rPr lang="ru-RU" dirty="0"/>
              <a:t>для </a:t>
            </a:r>
            <a:r>
              <a:rPr lang="en-US" dirty="0"/>
              <a:t>update/create)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REPLICA IDENTITY FULL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37A9C-2311-E34B-8DED-BE706F863E25}"/>
              </a:ext>
            </a:extLst>
          </p:cNvPr>
          <p:cNvSpPr txBox="1"/>
          <p:nvPr/>
        </p:nvSpPr>
        <p:spPr>
          <a:xfrm>
            <a:off x="1043424" y="3956160"/>
            <a:ext cx="9026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примером </a:t>
            </a:r>
            <a:r>
              <a:rPr lang="ru-RU" sz="4400" dirty="0" err="1">
                <a:solidFill>
                  <a:srgbClr val="FF0000"/>
                </a:solidFill>
              </a:rPr>
              <a:t>эвентов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17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r>
              <a:rPr lang="en-US" dirty="0"/>
              <a:t> # </a:t>
            </a:r>
            <a:r>
              <a:rPr lang="ru-RU" dirty="0"/>
              <a:t>представление значений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таблицы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конвертирует один тип в </a:t>
            </a:r>
            <a:r>
              <a:rPr lang="en-US" dirty="0"/>
              <a:t>long</a:t>
            </a:r>
            <a:r>
              <a:rPr lang="ru-RU" dirty="0"/>
              <a:t> (</a:t>
            </a:r>
            <a:r>
              <a:rPr lang="en-US" dirty="0"/>
              <a:t>timestamp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другой в </a:t>
            </a:r>
            <a:r>
              <a:rPr lang="en-US" dirty="0"/>
              <a:t>string (</a:t>
            </a:r>
            <a:r>
              <a:rPr lang="en-US" dirty="0" err="1"/>
              <a:t>timestamptz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конвертации типов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1E2A8-A7F5-BA4D-9A50-87273B0F76CB}"/>
              </a:ext>
            </a:extLst>
          </p:cNvPr>
          <p:cNvSpPr txBox="1"/>
          <p:nvPr/>
        </p:nvSpPr>
        <p:spPr>
          <a:xfrm>
            <a:off x="1051516" y="4744741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577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приводится к </a:t>
            </a:r>
            <a:r>
              <a:rPr lang="en-US" dirty="0"/>
              <a:t>UTC</a:t>
            </a:r>
            <a:r>
              <a:rPr lang="ru-RU" dirty="0"/>
              <a:t>, а хочется </a:t>
            </a:r>
            <a:r>
              <a:rPr lang="en-US" dirty="0"/>
              <a:t>MSK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в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9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1596"/>
            <a:ext cx="10515600" cy="4351338"/>
          </a:xfrm>
        </p:spPr>
        <p:txBody>
          <a:bodyPr/>
          <a:lstStyle/>
          <a:p>
            <a:r>
              <a:rPr lang="ru-RU" dirty="0"/>
              <a:t>Встроенный в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ru-RU" dirty="0"/>
              <a:t>механизм (начиная с версии </a:t>
            </a:r>
            <a:r>
              <a:rPr lang="en-US" dirty="0"/>
              <a:t>7.0</a:t>
            </a:r>
            <a:r>
              <a:rPr lang="ru-RU" dirty="0"/>
              <a:t>)</a:t>
            </a:r>
          </a:p>
          <a:p>
            <a:r>
              <a:rPr lang="ru-RU" dirty="0"/>
              <a:t>Простой в настройке, </a:t>
            </a:r>
            <a:r>
              <a:rPr lang="ru-RU" strike="sngStrike" dirty="0"/>
              <a:t>но несет с собой ряд ограничений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3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приводится к </a:t>
            </a:r>
            <a:r>
              <a:rPr lang="en-US" dirty="0"/>
              <a:t>UTC</a:t>
            </a:r>
            <a:r>
              <a:rPr lang="ru-RU" dirty="0"/>
              <a:t>, а хочется </a:t>
            </a:r>
            <a:r>
              <a:rPr lang="en-US" dirty="0"/>
              <a:t>MSK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в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41524-6F5F-1648-819B-931F0CA4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20" y="3429000"/>
            <a:ext cx="980915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96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теперь все даты приводятся к </a:t>
            </a:r>
            <a:r>
              <a:rPr lang="en-US" dirty="0"/>
              <a:t>MSK, </a:t>
            </a:r>
            <a:r>
              <a:rPr lang="ru-RU" dirty="0"/>
              <a:t>а нужно часть оставить в </a:t>
            </a:r>
            <a:r>
              <a:rPr lang="en-US" dirty="0"/>
              <a:t>UTC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Отфильтровать явно колонки, которые нужно приводить к другой </a:t>
            </a:r>
            <a:r>
              <a:rPr lang="en-US" dirty="0"/>
              <a:t>TZ</a:t>
            </a:r>
          </a:p>
        </p:txBody>
      </p:sp>
    </p:spTree>
    <p:extLst>
      <p:ext uri="{BB962C8B-B14F-4D97-AF65-F5344CB8AC3E}">
        <p14:creationId xmlns:p14="http://schemas.microsoft.com/office/powerpoint/2010/main" val="2859724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timestamptz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теперь все даты приводятся к </a:t>
            </a:r>
            <a:r>
              <a:rPr lang="en-US" dirty="0"/>
              <a:t>MSK, </a:t>
            </a:r>
            <a:r>
              <a:rPr lang="ru-RU" dirty="0"/>
              <a:t>а нужно часть оставить в </a:t>
            </a:r>
            <a:r>
              <a:rPr lang="en-US" dirty="0"/>
              <a:t>UTC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Отфильтровать явно колонки</a:t>
            </a:r>
            <a:r>
              <a:rPr lang="en-US" dirty="0"/>
              <a:t>/</a:t>
            </a:r>
            <a:r>
              <a:rPr lang="ru-RU" dirty="0"/>
              <a:t>таблицы, которые нужно приводить к другой </a:t>
            </a:r>
            <a:r>
              <a:rPr lang="en-US" dirty="0"/>
              <a:t>TZ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4184F-3366-6E4F-8245-10736D20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6" y="3519487"/>
            <a:ext cx="10446307" cy="17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5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#</a:t>
            </a:r>
            <a:r>
              <a:rPr lang="ru-RU" dirty="0"/>
              <a:t> потеря точности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теряет наносекунды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Установить </a:t>
            </a:r>
            <a:r>
              <a:rPr lang="en-US" b="0" i="0" u="sng" dirty="0" err="1">
                <a:solidFill>
                  <a:srgbClr val="333333"/>
                </a:solidFill>
                <a:effectLst/>
                <a:latin typeface="Roboto Mono" pitchFamily="49" charset="0"/>
              </a:rPr>
              <a:t>time.precision.mode</a:t>
            </a:r>
            <a:r>
              <a:rPr lang="ru-RU" dirty="0">
                <a:solidFill>
                  <a:srgbClr val="333333"/>
                </a:solidFill>
                <a:latin typeface="Roboto Mono" pitchFamily="49" charset="0"/>
              </a:rPr>
              <a:t> </a:t>
            </a:r>
            <a:endParaRPr lang="en-US" dirty="0">
              <a:solidFill>
                <a:srgbClr val="333333"/>
              </a:solidFill>
              <a:latin typeface="Roboto Mono" pitchFamily="49" charset="0"/>
            </a:endParaRPr>
          </a:p>
          <a:p>
            <a:pPr lvl="1"/>
            <a:r>
              <a:rPr lang="en-US" dirty="0" err="1"/>
              <a:t>time.precision.mode</a:t>
            </a:r>
            <a:r>
              <a:rPr lang="en-US" dirty="0"/>
              <a:t>=nanoseconds </a:t>
            </a:r>
            <a:r>
              <a:rPr lang="ru-RU" dirty="0"/>
              <a:t>доступен с версии </a:t>
            </a:r>
            <a:r>
              <a:rPr lang="en-US" dirty="0"/>
              <a:t>3.1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814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transaction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2085182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от источника приходят сплошным потоком, но есть требование сохранять данные с учетом границ исходных транзакций</a:t>
            </a:r>
          </a:p>
          <a:p>
            <a:r>
              <a:rPr lang="ru-RU" dirty="0"/>
              <a:t>Решение:</a:t>
            </a:r>
            <a:r>
              <a:rPr lang="en-US" dirty="0"/>
              <a:t> provide.transaction.metadata=true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DB45B-97B3-C54A-8DA3-26A05EB3421A}"/>
              </a:ext>
            </a:extLst>
          </p:cNvPr>
          <p:cNvSpPr txBox="1"/>
          <p:nvPr/>
        </p:nvSpPr>
        <p:spPr>
          <a:xfrm>
            <a:off x="1873754" y="3429000"/>
            <a:ext cx="8444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</a:t>
            </a:r>
            <a:r>
              <a:rPr lang="ru-RU" sz="4400" dirty="0" err="1">
                <a:solidFill>
                  <a:srgbClr val="FF0000"/>
                </a:solidFill>
              </a:rPr>
              <a:t>эвентов</a:t>
            </a:r>
            <a:r>
              <a:rPr lang="ru-RU" sz="4400" dirty="0">
                <a:solidFill>
                  <a:srgbClr val="FF0000"/>
                </a:solidFill>
              </a:rPr>
              <a:t> + </a:t>
            </a:r>
            <a:r>
              <a:rPr lang="en-US" sz="4400" dirty="0">
                <a:solidFill>
                  <a:srgbClr val="FF0000"/>
                </a:solidFill>
              </a:rPr>
              <a:t>QR-</a:t>
            </a:r>
            <a:r>
              <a:rPr lang="ru-RU" sz="4400" dirty="0">
                <a:solidFill>
                  <a:srgbClr val="FF0000"/>
                </a:solidFill>
              </a:rPr>
              <a:t>код </a:t>
            </a: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 приложение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22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эволюция схем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Используется </a:t>
            </a:r>
            <a:r>
              <a:rPr lang="en-US" dirty="0" err="1"/>
              <a:t>schem</a:t>
            </a:r>
            <a:r>
              <a:rPr lang="en-US" dirty="0"/>
              <a:t>-registry </a:t>
            </a:r>
            <a:r>
              <a:rPr lang="ru-RU" dirty="0"/>
              <a:t>для </a:t>
            </a:r>
            <a:r>
              <a:rPr lang="ru-RU" dirty="0" err="1"/>
              <a:t>версионирования</a:t>
            </a:r>
            <a:r>
              <a:rPr lang="ru-RU" dirty="0"/>
              <a:t> схем. Владелец БД изменил схему реплицируемой таблицы</a:t>
            </a:r>
          </a:p>
          <a:p>
            <a:r>
              <a:rPr lang="ru-RU" dirty="0"/>
              <a:t>Проблема: после изменения схемы репликация через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падает</a:t>
            </a:r>
          </a:p>
          <a:p>
            <a:pPr lvl="1"/>
            <a:r>
              <a:rPr lang="ru-RU" dirty="0"/>
              <a:t>Причина: несовместимое изменение схемы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Указать </a:t>
            </a:r>
            <a:r>
              <a:rPr lang="en-US" dirty="0" err="1"/>
              <a:t>compatibility.mode</a:t>
            </a:r>
            <a:r>
              <a:rPr lang="en-US" dirty="0"/>
              <a:t>=NONE</a:t>
            </a:r>
          </a:p>
          <a:p>
            <a:pPr lvl="1"/>
            <a:r>
              <a:rPr lang="ru-RU" dirty="0"/>
              <a:t>Глобально запретить выполнять несовместимые изменения </a:t>
            </a:r>
          </a:p>
          <a:p>
            <a:pPr lvl="1"/>
            <a:r>
              <a:rPr lang="ru-RU" dirty="0"/>
              <a:t>Контролировать </a:t>
            </a:r>
            <a:r>
              <a:rPr lang="ru-RU" dirty="0" err="1"/>
              <a:t>валидацию</a:t>
            </a:r>
            <a:r>
              <a:rPr lang="ru-RU" dirty="0"/>
              <a:t> эволюции схемы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793313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 err="1"/>
              <a:t>роутинг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сохраняются в разные топики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Настройка </a:t>
            </a:r>
            <a:r>
              <a:rPr lang="ru-RU" dirty="0" err="1"/>
              <a:t>роутинга</a:t>
            </a:r>
            <a:r>
              <a:rPr lang="ru-RU" dirty="0"/>
              <a:t> таблиц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AD39B-7464-744C-94CF-B1B36ECD66F7}"/>
              </a:ext>
            </a:extLst>
          </p:cNvPr>
          <p:cNvSpPr txBox="1"/>
          <p:nvPr/>
        </p:nvSpPr>
        <p:spPr>
          <a:xfrm>
            <a:off x="2111573" y="4639544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38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r>
              <a:rPr lang="ru-RU" dirty="0"/>
              <a:t> / </a:t>
            </a:r>
            <a:r>
              <a:rPr lang="en-US" dirty="0" err="1"/>
              <a:t>debezium</a:t>
            </a:r>
            <a:r>
              <a:rPr lang="ru-RU" dirty="0"/>
              <a:t> использует </a:t>
            </a:r>
            <a:r>
              <a:rPr lang="en-US" dirty="0" err="1"/>
              <a:t>avro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имею одинаковую структуру, но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генерирует разные несовместимые схемы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переименования рекордов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B9E27-9C17-3547-A66A-936480B8128C}"/>
              </a:ext>
            </a:extLst>
          </p:cNvPr>
          <p:cNvSpPr txBox="1"/>
          <p:nvPr/>
        </p:nvSpPr>
        <p:spPr>
          <a:xfrm>
            <a:off x="2111573" y="4639544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09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трансформ накинули, но все равно создаются разные схемы для каждого </a:t>
            </a:r>
            <a:r>
              <a:rPr lang="ru-RU" dirty="0" err="1"/>
              <a:t>шарда</a:t>
            </a:r>
            <a:endParaRPr lang="ru-RU" dirty="0"/>
          </a:p>
          <a:p>
            <a:r>
              <a:rPr lang="ru-RU" dirty="0"/>
              <a:t>Причина</a:t>
            </a:r>
            <a:r>
              <a:rPr lang="en-US" dirty="0"/>
              <a:t>: </a:t>
            </a:r>
            <a:r>
              <a:rPr lang="ru-RU" dirty="0"/>
              <a:t>переименование сработало только на верхнем уровне схемы. Вложенные структуры также с разным </a:t>
            </a:r>
            <a:r>
              <a:rPr lang="ru-RU" dirty="0" err="1"/>
              <a:t>неймингом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Кастомный</a:t>
            </a:r>
            <a:r>
              <a:rPr lang="ru-RU" dirty="0"/>
              <a:t> трансформ, который переименовывает в том числе и вложенные структуры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4B3D6-7B42-7947-888A-866A3AE6B7EE}"/>
              </a:ext>
            </a:extLst>
          </p:cNvPr>
          <p:cNvSpPr txBox="1"/>
          <p:nvPr/>
        </p:nvSpPr>
        <p:spPr>
          <a:xfrm>
            <a:off x="2111573" y="4639544"/>
            <a:ext cx="890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готового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79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2089501" cy="429633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Одну и ту же задачу можно решать разными способами</a:t>
            </a:r>
          </a:p>
          <a:p>
            <a:r>
              <a:rPr lang="ru-RU" dirty="0"/>
              <a:t>Каждый способ имеет право на жизнь и выбор конкретного решения зависит от таких факторов, как например:</a:t>
            </a:r>
          </a:p>
          <a:p>
            <a:pPr lvl="1"/>
            <a:r>
              <a:rPr lang="ru-RU" dirty="0"/>
              <a:t>Стоимость разработки</a:t>
            </a:r>
          </a:p>
          <a:p>
            <a:pPr lvl="1"/>
            <a:r>
              <a:rPr lang="ru-RU" dirty="0"/>
              <a:t>Влияние на процессы владельцев БД</a:t>
            </a:r>
          </a:p>
          <a:p>
            <a:pPr lvl="1"/>
            <a:r>
              <a:rPr lang="ru-RU" dirty="0"/>
              <a:t>Влияние на БД</a:t>
            </a:r>
          </a:p>
          <a:p>
            <a:pPr lvl="1"/>
            <a:r>
              <a:rPr lang="ru-RU" dirty="0"/>
              <a:t>Возможность адаптироваться под новые требования</a:t>
            </a:r>
          </a:p>
          <a:p>
            <a:pPr lvl="1"/>
            <a:r>
              <a:rPr lang="ru-RU" dirty="0"/>
              <a:t>Гарантии доставки</a:t>
            </a:r>
          </a:p>
          <a:p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может показаться «готовым» решением, но для некоторых задач может оказаться проще использовать другой подход</a:t>
            </a:r>
          </a:p>
          <a:p>
            <a:r>
              <a:rPr lang="ru-RU" dirty="0"/>
              <a:t>Технически любая из описанных проблем решается. Сложности в большинстве случаев будут в процесс взаимодействия между</a:t>
            </a:r>
            <a:r>
              <a:rPr lang="en-US" dirty="0"/>
              <a:t> </a:t>
            </a:r>
            <a:r>
              <a:rPr lang="ru-RU" dirty="0"/>
              <a:t>командами, отвечающими за </a:t>
            </a:r>
            <a:r>
              <a:rPr lang="en-US" dirty="0"/>
              <a:t>DB &lt;-&gt; CDC &lt;-&gt; Target</a:t>
            </a:r>
            <a:endParaRPr lang="ru-RU" dirty="0"/>
          </a:p>
          <a:p>
            <a:r>
              <a:rPr lang="ru-RU" dirty="0"/>
              <a:t>Обновляться – важно</a:t>
            </a:r>
          </a:p>
          <a:p>
            <a:pPr lvl="1"/>
            <a:r>
              <a:rPr lang="ru-RU" strike="sngStrike" dirty="0"/>
              <a:t>Старые проблемы, к которым уже привыкли решаются, и появляются новые, неизвестные!</a:t>
            </a:r>
          </a:p>
        </p:txBody>
      </p:sp>
    </p:spTree>
    <p:extLst>
      <p:ext uri="{BB962C8B-B14F-4D97-AF65-F5344CB8AC3E}">
        <p14:creationId xmlns:p14="http://schemas.microsoft.com/office/powerpoint/2010/main" val="122444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DDB0E-4974-704C-BA72-5C71187D6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"/>
          <a:stretch/>
        </p:blipFill>
        <p:spPr>
          <a:xfrm>
            <a:off x="363764" y="1627415"/>
            <a:ext cx="11164207" cy="43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DDB0E-4974-704C-BA72-5C71187D6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"/>
          <a:stretch/>
        </p:blipFill>
        <p:spPr>
          <a:xfrm>
            <a:off x="363764" y="1627415"/>
            <a:ext cx="11164207" cy="4389664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0F4CB622-284A-DD49-9D70-09EB3818A1A8}"/>
              </a:ext>
            </a:extLst>
          </p:cNvPr>
          <p:cNvSpPr/>
          <p:nvPr/>
        </p:nvSpPr>
        <p:spPr>
          <a:xfrm>
            <a:off x="981981" y="4642754"/>
            <a:ext cx="5236483" cy="361953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25EFA-7F60-754A-96D5-C5E35A1B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794329"/>
            <a:ext cx="8677276" cy="32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8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2509</Words>
  <Application>Microsoft Macintosh PowerPoint</Application>
  <PresentationFormat>Widescreen</PresentationFormat>
  <Paragraphs>323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acumin-pro</vt:lpstr>
      <vt:lpstr>Arial</vt:lpstr>
      <vt:lpstr>Calibri</vt:lpstr>
      <vt:lpstr>Calibri Light</vt:lpstr>
      <vt:lpstr>Helvetica Neue</vt:lpstr>
      <vt:lpstr>Menlo</vt:lpstr>
      <vt:lpstr>Roboto Mono</vt:lpstr>
      <vt:lpstr>Office Theme</vt:lpstr>
      <vt:lpstr>Способы организации CDC в PostgreSQL и почему Debezium из коробки может не решить всех проблем </vt:lpstr>
      <vt:lpstr>О чем пойдет речь</vt:lpstr>
      <vt:lpstr>[DRAFT]Перед тем, как начнем</vt:lpstr>
      <vt:lpstr>Кратко «что такое и зачем CDC»</vt:lpstr>
      <vt:lpstr>Пример решаемой задачи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Дополнительные требования к задаче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PowerPoint Presentation</vt:lpstr>
      <vt:lpstr>Debezium</vt:lpstr>
      <vt:lpstr>Debezium: «базовый сетап»</vt:lpstr>
      <vt:lpstr>Debezium: «базовый сетап»</vt:lpstr>
      <vt:lpstr>Debezium: «базовый сетап»</vt:lpstr>
      <vt:lpstr>Debezium: начальный snapshot</vt:lpstr>
      <vt:lpstr>Debezium: изменение списка реплицируемых таблиц</vt:lpstr>
      <vt:lpstr>Debezium: изменение списка реплицируемых таблиц</vt:lpstr>
      <vt:lpstr>Debezium: у новых таблиц не триггерится снепшот</vt:lpstr>
      <vt:lpstr>Debezium: после рестарта снепшот запускается для всех таблиц всегда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редко обновляемые таблицы</vt:lpstr>
      <vt:lpstr>Debezium: not enough disk space</vt:lpstr>
      <vt:lpstr>Debezium: как понять, что с репликацией все ок</vt:lpstr>
      <vt:lpstr>Debezium: как понять, что с репликацией все ок</vt:lpstr>
      <vt:lpstr>Debezium: master switchover</vt:lpstr>
      <vt:lpstr>Debezium: master switchover</vt:lpstr>
      <vt:lpstr>Debezium: master switchover</vt:lpstr>
      <vt:lpstr>Debezium: некорректные данные</vt:lpstr>
      <vt:lpstr>Debezium: некорректные данные</vt:lpstr>
      <vt:lpstr>Debezium: некорректные данные</vt:lpstr>
      <vt:lpstr>Debezium: некорректные данные</vt:lpstr>
      <vt:lpstr>Debezium: репликация «не стандартных» таблиц</vt:lpstr>
      <vt:lpstr>Debezium: репликация «не стандартных» таблиц</vt:lpstr>
      <vt:lpstr>Debezium: репликация «не стандартных» таблиц</vt:lpstr>
      <vt:lpstr>Debezium: в event#after часть колонок пустая</vt:lpstr>
      <vt:lpstr>Debezium: нужно получать diff </vt:lpstr>
      <vt:lpstr>Debezium: timestamp / timestamptz # представление значений</vt:lpstr>
      <vt:lpstr>Debezium: timestamptz и timezone</vt:lpstr>
      <vt:lpstr>Debezium: timestamptz и timezone</vt:lpstr>
      <vt:lpstr>Debezium: timestamptz и timezone</vt:lpstr>
      <vt:lpstr>Debezium: timestamptz и timezone</vt:lpstr>
      <vt:lpstr>Debezium: timestamp # потеря точности</vt:lpstr>
      <vt:lpstr>Debezium: transaction boundaries</vt:lpstr>
      <vt:lpstr>Debezium: эволюция схем</vt:lpstr>
      <vt:lpstr>Debezium: cdc для шардов # роутинг</vt:lpstr>
      <vt:lpstr>Debezium: cdc для шардов # schema evolution</vt:lpstr>
      <vt:lpstr>Debezium: cdc для шардов # schema evolution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Рьянов</dc:creator>
  <cp:lastModifiedBy>Никита Рьянов</cp:lastModifiedBy>
  <cp:revision>210</cp:revision>
  <dcterms:created xsi:type="dcterms:W3CDTF">2025-07-21T17:32:12Z</dcterms:created>
  <dcterms:modified xsi:type="dcterms:W3CDTF">2025-08-29T11:14:49Z</dcterms:modified>
</cp:coreProperties>
</file>