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" r:id="rId2"/>
    <p:sldId id="257" r:id="rId3"/>
    <p:sldId id="258" r:id="rId4"/>
    <p:sldId id="262" r:id="rId5"/>
    <p:sldId id="265" r:id="rId6"/>
    <p:sldId id="266" r:id="rId7"/>
    <p:sldId id="291" r:id="rId8"/>
    <p:sldId id="287" r:id="rId9"/>
    <p:sldId id="315" r:id="rId10"/>
    <p:sldId id="317" r:id="rId11"/>
    <p:sldId id="316" r:id="rId12"/>
    <p:sldId id="318" r:id="rId13"/>
    <p:sldId id="319" r:id="rId14"/>
    <p:sldId id="267" r:id="rId15"/>
    <p:sldId id="294" r:id="rId16"/>
    <p:sldId id="320" r:id="rId17"/>
    <p:sldId id="295" r:id="rId18"/>
    <p:sldId id="296" r:id="rId19"/>
    <p:sldId id="297" r:id="rId20"/>
    <p:sldId id="271" r:id="rId21"/>
    <p:sldId id="272" r:id="rId22"/>
    <p:sldId id="269" r:id="rId23"/>
    <p:sldId id="321" r:id="rId24"/>
    <p:sldId id="314" r:id="rId25"/>
    <p:sldId id="301" r:id="rId26"/>
    <p:sldId id="275" r:id="rId27"/>
    <p:sldId id="322" r:id="rId28"/>
    <p:sldId id="323" r:id="rId29"/>
    <p:sldId id="290" r:id="rId30"/>
    <p:sldId id="268" r:id="rId31"/>
    <p:sldId id="298" r:id="rId32"/>
    <p:sldId id="299" r:id="rId33"/>
    <p:sldId id="273" r:id="rId34"/>
    <p:sldId id="278" r:id="rId35"/>
    <p:sldId id="324" r:id="rId36"/>
    <p:sldId id="270" r:id="rId37"/>
    <p:sldId id="289" r:id="rId38"/>
    <p:sldId id="288" r:id="rId39"/>
    <p:sldId id="276" r:id="rId40"/>
    <p:sldId id="274" r:id="rId41"/>
    <p:sldId id="331" r:id="rId42"/>
    <p:sldId id="277" r:id="rId43"/>
    <p:sldId id="329" r:id="rId44"/>
    <p:sldId id="28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26"/>
    <p:restoredTop sz="96405"/>
  </p:normalViewPr>
  <p:slideViewPr>
    <p:cSldViewPr snapToGrid="0" snapToObjects="1">
      <p:cViewPr varScale="1">
        <p:scale>
          <a:sx n="162" d="100"/>
          <a:sy n="162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PostgreSQL: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какими проблемами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столкнуться и как их решать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Решения: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[TODO] </a:t>
            </a:r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Стриггерить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36883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r>
              <a:rPr lang="ru-RU" dirty="0"/>
              <a:t>, попадая в разные </a:t>
            </a:r>
            <a:r>
              <a:rPr lang="en-US" dirty="0"/>
              <a:t>destination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</a:t>
            </a:r>
            <a:r>
              <a:rPr lang="en-US" b="1" dirty="0" err="1"/>
              <a:t>publish_via_partition_root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pPr lvl="1"/>
            <a:r>
              <a:rPr lang="ru-RU" dirty="0"/>
              <a:t>Причина: в </a:t>
            </a:r>
            <a:r>
              <a:rPr lang="en-US" dirty="0" err="1"/>
              <a:t>hypertable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dirty="0" err="1"/>
              <a:t>партиции</a:t>
            </a:r>
            <a:r>
              <a:rPr lang="ru-RU" dirty="0"/>
              <a:t>» управляются нестандартным механизмом БД и каждый </a:t>
            </a:r>
            <a:r>
              <a:rPr lang="ru-RU" dirty="0" err="1"/>
              <a:t>чанк</a:t>
            </a:r>
            <a:r>
              <a:rPr lang="ru-RU" dirty="0"/>
              <a:t> представляет собой независимую таблицу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F4F8-3DFF-3F49-A1A2-20558EDD135A}"/>
              </a:ext>
            </a:extLst>
          </p:cNvPr>
          <p:cNvSpPr txBox="1"/>
          <p:nvPr/>
        </p:nvSpPr>
        <p:spPr>
          <a:xfrm>
            <a:off x="315140" y="5233909"/>
            <a:ext cx="6145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</a:t>
            </a:r>
            <a:r>
              <a:rPr lang="ru-RU" sz="4400" dirty="0">
                <a:solidFill>
                  <a:srgbClr val="FF0000"/>
                </a:solidFill>
              </a:rPr>
              <a:t>-код с ссылкой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237F-EABA-3C43-8EA8-515E1D60ECBD}"/>
              </a:ext>
            </a:extLst>
          </p:cNvPr>
          <p:cNvSpPr txBox="1"/>
          <p:nvPr/>
        </p:nvSpPr>
        <p:spPr>
          <a:xfrm>
            <a:off x="6326173" y="5233909"/>
            <a:ext cx="5265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Hypertable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ru-RU" sz="4400" dirty="0">
                <a:solidFill>
                  <a:srgbClr val="FF0000"/>
                </a:solidFill>
              </a:rPr>
              <a:t>таблиц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таблицу без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Проблема: просто добавить таблицу в список не помогает, репликация не стартует</a:t>
            </a:r>
          </a:p>
          <a:p>
            <a:r>
              <a:rPr lang="ru-RU" dirty="0"/>
              <a:t>Решение: изменить </a:t>
            </a:r>
            <a:r>
              <a:rPr lang="en-US" dirty="0"/>
              <a:t>REPLICA IDENTITY </a:t>
            </a:r>
            <a:r>
              <a:rPr lang="ru-RU" dirty="0"/>
              <a:t>на </a:t>
            </a:r>
            <a:r>
              <a:rPr lang="en-US" dirty="0"/>
              <a:t>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01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14372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event#after</a:t>
            </a:r>
            <a:r>
              <a:rPr lang="en-US" dirty="0"/>
              <a:t> </a:t>
            </a:r>
            <a:r>
              <a:rPr lang="ru-RU" dirty="0"/>
              <a:t>часть колонок пустая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  <a:r>
              <a:rPr lang="en-US" dirty="0"/>
              <a:t>, </a:t>
            </a:r>
            <a:r>
              <a:rPr lang="ru-RU" dirty="0"/>
              <a:t>исключая колонки с </a:t>
            </a:r>
            <a:r>
              <a:rPr lang="en-US" dirty="0"/>
              <a:t>TOAST’</a:t>
            </a:r>
            <a:r>
              <a:rPr lang="ru-RU" dirty="0" err="1"/>
              <a:t>ами</a:t>
            </a:r>
            <a:r>
              <a:rPr lang="ru-RU" dirty="0"/>
              <a:t>, если по ним не было </a:t>
            </a:r>
            <a:r>
              <a:rPr lang="ru-RU" dirty="0" err="1"/>
              <a:t>апдейтов</a:t>
            </a:r>
            <a:endParaRPr lang="ru-RU" dirty="0"/>
          </a:p>
          <a:p>
            <a:r>
              <a:rPr lang="ru-RU" dirty="0"/>
              <a:t>Решения: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 IDENTITY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 реплицировать такое</a:t>
            </a:r>
          </a:p>
        </p:txBody>
      </p:sp>
    </p:spTree>
    <p:extLst>
      <p:ext uri="{BB962C8B-B14F-4D97-AF65-F5344CB8AC3E}">
        <p14:creationId xmlns:p14="http://schemas.microsoft.com/office/powerpoint/2010/main" val="5133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нужно получать </a:t>
            </a:r>
            <a:r>
              <a:rPr lang="en-US" dirty="0"/>
              <a:t>diff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7A9C-2311-E34B-8DED-BE706F863E25}"/>
              </a:ext>
            </a:extLst>
          </p:cNvPr>
          <p:cNvSpPr txBox="1"/>
          <p:nvPr/>
        </p:nvSpPr>
        <p:spPr>
          <a:xfrm>
            <a:off x="1043424" y="3956160"/>
            <a:ext cx="9026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примером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2085182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B45B-97B3-C54A-8DA3-26A05EB3421A}"/>
              </a:ext>
            </a:extLst>
          </p:cNvPr>
          <p:cNvSpPr txBox="1"/>
          <p:nvPr/>
        </p:nvSpPr>
        <p:spPr>
          <a:xfrm>
            <a:off x="1873754" y="3429000"/>
            <a:ext cx="8444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r>
              <a:rPr lang="ru-RU" sz="4400" dirty="0">
                <a:solidFill>
                  <a:srgbClr val="FF0000"/>
                </a:solidFill>
              </a:rPr>
              <a:t> + </a:t>
            </a:r>
            <a:r>
              <a:rPr lang="en-US" sz="4400" dirty="0">
                <a:solidFill>
                  <a:srgbClr val="FF0000"/>
                </a:solidFill>
              </a:rPr>
              <a:t>QR-</a:t>
            </a:r>
            <a:r>
              <a:rPr lang="ru-RU" sz="4400" dirty="0">
                <a:solidFill>
                  <a:srgbClr val="FF0000"/>
                </a:solidFill>
              </a:rPr>
              <a:t>код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 приложение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D39B-7464-744C-94CF-B1B36ECD66F7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wiki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Используется </a:t>
            </a:r>
            <a:r>
              <a:rPr lang="en-US" dirty="0" err="1"/>
              <a:t>schem</a:t>
            </a:r>
            <a:r>
              <a:rPr lang="en-US" dirty="0"/>
              <a:t>-registry </a:t>
            </a:r>
            <a:r>
              <a:rPr lang="ru-RU" dirty="0"/>
              <a:t>для </a:t>
            </a:r>
            <a:r>
              <a:rPr lang="ru-RU" dirty="0" err="1"/>
              <a:t>версионирования</a:t>
            </a:r>
            <a:r>
              <a:rPr lang="ru-RU" dirty="0"/>
              <a:t> схем.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репликация через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pPr lvl="1"/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46227" cy="1325563"/>
          </a:xfrm>
        </p:spPr>
        <p:txBody>
          <a:bodyPr>
            <a:normAutofit/>
          </a:bodyPr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заблокированная таблица 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Проблема: добавили новую таблицу в публикацию и заблокировались при удалении записи</a:t>
            </a:r>
          </a:p>
          <a:p>
            <a:r>
              <a:rPr lang="ru-RU" dirty="0"/>
              <a:t>Причина: при обновлении публикации у одной из таблиц нет </a:t>
            </a:r>
            <a:r>
              <a:rPr lang="en-US" dirty="0"/>
              <a:t>PK, </a:t>
            </a:r>
            <a:r>
              <a:rPr lang="ru-RU" dirty="0"/>
              <a:t>но есть </a:t>
            </a:r>
            <a:r>
              <a:rPr lang="en-US" dirty="0"/>
              <a:t>FK </a:t>
            </a:r>
            <a:r>
              <a:rPr lang="ru-RU" dirty="0"/>
              <a:t>на другую таблицу, которая тоже есть в публикации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4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9E27-9C17-3547-A66A-936480B8128C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трансформ накинули, но все равно создаются разные схемы для каждого </a:t>
            </a:r>
            <a:r>
              <a:rPr lang="ru-RU" dirty="0" err="1"/>
              <a:t>шарда</a:t>
            </a:r>
            <a:endParaRPr lang="ru-RU" dirty="0"/>
          </a:p>
          <a:p>
            <a:r>
              <a:rPr lang="ru-RU" dirty="0"/>
              <a:t>Причина</a:t>
            </a:r>
            <a:r>
              <a:rPr lang="en-US" dirty="0"/>
              <a:t>: </a:t>
            </a:r>
            <a:r>
              <a:rPr lang="ru-RU" dirty="0"/>
              <a:t>переименование сработало только на верхнем уровне схемы.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B3D6-7B42-7947-888A-866A3AE6B7EE}"/>
              </a:ext>
            </a:extLst>
          </p:cNvPr>
          <p:cNvSpPr txBox="1"/>
          <p:nvPr/>
        </p:nvSpPr>
        <p:spPr>
          <a:xfrm>
            <a:off x="2111573" y="4639544"/>
            <a:ext cx="890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готового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79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089501" cy="42963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  <a:p>
            <a:r>
              <a:rPr lang="ru-RU" dirty="0"/>
              <a:t>Обновляться – важно</a:t>
            </a:r>
          </a:p>
          <a:p>
            <a:pPr lvl="1"/>
            <a:r>
              <a:rPr lang="ru-RU" strike="sngStrike" dirty="0"/>
              <a:t>Старые проблемы, к которым уже привыкли решаются, и появляются новые, неизвестные!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1783</Words>
  <Application>Microsoft Macintosh PowerPoint</Application>
  <PresentationFormat>Widescreen</PresentationFormat>
  <Paragraphs>232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acumin-pro</vt:lpstr>
      <vt:lpstr>Arial</vt:lpstr>
      <vt:lpstr>Calibri</vt:lpstr>
      <vt:lpstr>Calibri Light</vt:lpstr>
      <vt:lpstr>Helvetica Neue</vt:lpstr>
      <vt:lpstr>Office Theme</vt:lpstr>
      <vt:lpstr>CDC в PostgreSQL: с какими проблемами Debezium можно столкнуться и как их решать </vt:lpstr>
      <vt:lpstr>О чем пойдет речь</vt:lpstr>
      <vt:lpstr>[DRAFT]Перед тем, как начнем</vt:lpstr>
      <vt:lpstr>Кратко «что такое и зачем CDC»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у новых таблиц не триггерится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[TODO] 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Debezium: репликация «не стандартных» таблиц</vt:lpstr>
      <vt:lpstr>Debezium: репликация «не стандартных» таблиц</vt:lpstr>
      <vt:lpstr>Debezium: репликация «не стандартных» таблиц</vt:lpstr>
      <vt:lpstr>Debezium: в event#after часть колонок пустая</vt:lpstr>
      <vt:lpstr>Debezium: нужно получать diff </vt:lpstr>
      <vt:lpstr>Debezium: transaction boundaries</vt:lpstr>
      <vt:lpstr>Debezium: cdc для шардов # роутинг</vt:lpstr>
      <vt:lpstr>Debezium: эволюция схем</vt:lpstr>
      <vt:lpstr>Debezium: заблокированная таблица (?)</vt:lpstr>
      <vt:lpstr>Debezium: cdc для шардов # schema evolution</vt:lpstr>
      <vt:lpstr>Debezium: cdc для шардов # schema evolution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232</cp:revision>
  <dcterms:created xsi:type="dcterms:W3CDTF">2025-07-21T17:32:12Z</dcterms:created>
  <dcterms:modified xsi:type="dcterms:W3CDTF">2025-09-22T22:47:04Z</dcterms:modified>
</cp:coreProperties>
</file>