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81" r:id="rId8"/>
    <p:sldId id="264" r:id="rId9"/>
    <p:sldId id="282" r:id="rId10"/>
    <p:sldId id="283" r:id="rId11"/>
    <p:sldId id="284" r:id="rId12"/>
    <p:sldId id="263" r:id="rId13"/>
    <p:sldId id="285" r:id="rId14"/>
    <p:sldId id="286" r:id="rId15"/>
    <p:sldId id="261" r:id="rId16"/>
    <p:sldId id="265" r:id="rId17"/>
    <p:sldId id="266" r:id="rId18"/>
    <p:sldId id="291" r:id="rId19"/>
    <p:sldId id="287" r:id="rId20"/>
    <p:sldId id="267" r:id="rId21"/>
    <p:sldId id="294" r:id="rId22"/>
    <p:sldId id="295" r:id="rId23"/>
    <p:sldId id="293" r:id="rId24"/>
    <p:sldId id="296" r:id="rId25"/>
    <p:sldId id="297" r:id="rId26"/>
    <p:sldId id="271" r:id="rId27"/>
    <p:sldId id="272" r:id="rId28"/>
    <p:sldId id="269" r:id="rId29"/>
    <p:sldId id="273" r:id="rId30"/>
    <p:sldId id="278" r:id="rId31"/>
    <p:sldId id="275" r:id="rId32"/>
    <p:sldId id="274" r:id="rId33"/>
    <p:sldId id="276" r:id="rId34"/>
    <p:sldId id="277" r:id="rId35"/>
    <p:sldId id="288" r:id="rId36"/>
    <p:sldId id="290" r:id="rId37"/>
    <p:sldId id="268" r:id="rId38"/>
    <p:sldId id="298" r:id="rId39"/>
    <p:sldId id="299" r:id="rId40"/>
    <p:sldId id="270" r:id="rId41"/>
    <p:sldId id="289" r:id="rId42"/>
    <p:sldId id="279" r:id="rId43"/>
    <p:sldId id="292" r:id="rId44"/>
    <p:sldId id="300" r:id="rId45"/>
    <p:sldId id="28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1"/>
    <p:restoredTop sz="96405"/>
  </p:normalViewPr>
  <p:slideViewPr>
    <p:cSldViewPr snapToGrid="0" snapToObjects="1">
      <p:cViewPr varScale="1">
        <p:scale>
          <a:sx n="153" d="100"/>
          <a:sy n="153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1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r>
              <a:rPr lang="en-US" dirty="0"/>
              <a:t>Kafka-connect: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</p:txBody>
      </p:sp>
    </p:spTree>
    <p:extLst>
      <p:ext uri="{BB962C8B-B14F-4D97-AF65-F5344CB8AC3E}">
        <p14:creationId xmlns:p14="http://schemas.microsoft.com/office/powerpoint/2010/main" val="185676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Ограничения:</a:t>
            </a:r>
          </a:p>
          <a:p>
            <a:pPr lvl="1"/>
            <a:r>
              <a:rPr lang="ru-RU" dirty="0"/>
              <a:t>Нет возможности перехватить удаления</a:t>
            </a:r>
          </a:p>
          <a:p>
            <a:pPr lvl="1"/>
            <a:r>
              <a:rPr lang="ru-RU" dirty="0"/>
              <a:t>Эволюция схемы: запрос нужно поддерживать в актуальном состоянии</a:t>
            </a:r>
          </a:p>
          <a:p>
            <a:pPr lvl="2"/>
            <a:r>
              <a:rPr lang="ru-RU" dirty="0"/>
              <a:t>Потенциально решается через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Не все таблицы обладают необходимыми свойствами для подобного механизма</a:t>
            </a:r>
          </a:p>
        </p:txBody>
      </p:sp>
    </p:spTree>
    <p:extLst>
      <p:ext uri="{BB962C8B-B14F-4D97-AF65-F5344CB8AC3E}">
        <p14:creationId xmlns:p14="http://schemas.microsoft.com/office/powerpoint/2010/main" val="7401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Подробнее о механизме</a:t>
            </a:r>
          </a:p>
          <a:p>
            <a:r>
              <a:rPr lang="ru-RU" dirty="0"/>
              <a:t>По своей сути представляет собой эволюцию </a:t>
            </a:r>
            <a:r>
              <a:rPr lang="en-US" dirty="0"/>
              <a:t>SELECT</a:t>
            </a:r>
            <a:endParaRPr lang="ru-RU" dirty="0"/>
          </a:p>
          <a:p>
            <a:r>
              <a:rPr lang="ru-RU" dirty="0"/>
              <a:t>Позволяет отслеживать в том числе и </a:t>
            </a:r>
            <a:r>
              <a:rPr lang="en-US" dirty="0"/>
              <a:t>DELETE </a:t>
            </a:r>
            <a:r>
              <a:rPr lang="ru-RU" dirty="0"/>
              <a:t>операции</a:t>
            </a:r>
          </a:p>
          <a:p>
            <a:r>
              <a:rPr lang="ru-RU" dirty="0"/>
              <a:t>Эволюция схемы более контролируема, так как есть отдельная таблица-«интерфейс» к </a:t>
            </a:r>
            <a:r>
              <a:rPr lang="ru-RU" dirty="0" err="1"/>
              <a:t>эвентам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pPr lvl="1"/>
            <a:r>
              <a:rPr lang="ru-RU" dirty="0"/>
              <a:t>Тот же </a:t>
            </a:r>
            <a:r>
              <a:rPr lang="en-US" dirty="0" err="1"/>
              <a:t>kafka-connecT</a:t>
            </a:r>
            <a:r>
              <a:rPr lang="en-US" dirty="0"/>
              <a:t>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  <a:p>
            <a:pPr lvl="1"/>
            <a:r>
              <a:rPr lang="ru-RU" dirty="0"/>
              <a:t>Своя </a:t>
            </a:r>
            <a:r>
              <a:rPr lang="ru-RU" dirty="0" err="1"/>
              <a:t>кастомная</a:t>
            </a:r>
            <a:r>
              <a:rPr lang="ru-RU" dirty="0"/>
              <a:t> реализация</a:t>
            </a:r>
          </a:p>
          <a:p>
            <a:pPr lvl="1"/>
            <a:r>
              <a:rPr lang="en-US" dirty="0" err="1"/>
              <a:t>NiFi</a:t>
            </a:r>
            <a:r>
              <a:rPr lang="en-US" dirty="0"/>
              <a:t> / </a:t>
            </a:r>
            <a:r>
              <a:rPr lang="en-US" dirty="0" err="1"/>
              <a:t>Airbyte</a:t>
            </a:r>
            <a:r>
              <a:rPr lang="en-US" dirty="0"/>
              <a:t> / </a:t>
            </a:r>
            <a:r>
              <a:rPr lang="ru-RU" dirty="0"/>
              <a:t>любой другой </a:t>
            </a:r>
            <a:r>
              <a:rPr lang="en-US" dirty="0"/>
              <a:t>ETL/ELT </a:t>
            </a:r>
            <a:r>
              <a:rPr lang="ru-RU" dirty="0"/>
              <a:t>движок с возможностью регулярного запуска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 / недостатки:</a:t>
            </a:r>
          </a:p>
          <a:p>
            <a:pPr lvl="1"/>
            <a:r>
              <a:rPr lang="ru-RU" dirty="0"/>
              <a:t>Требует доработок на клиентской стороне с </a:t>
            </a:r>
            <a:r>
              <a:rPr lang="ru-RU" dirty="0" err="1"/>
              <a:t>т.з</a:t>
            </a:r>
            <a:r>
              <a:rPr lang="ru-RU" dirty="0"/>
              <a:t>. набора таблиц</a:t>
            </a:r>
          </a:p>
          <a:p>
            <a:pPr lvl="2"/>
            <a:r>
              <a:rPr lang="ru-RU" dirty="0"/>
              <a:t>Если используется </a:t>
            </a:r>
            <a:r>
              <a:rPr lang="en-US" dirty="0"/>
              <a:t>outbox </a:t>
            </a:r>
            <a:r>
              <a:rPr lang="ru-RU" dirty="0"/>
              <a:t>таблица, то ее необходимо создать и поддерживать в актуальном состоянии</a:t>
            </a:r>
          </a:p>
          <a:p>
            <a:pPr lvl="2"/>
            <a:r>
              <a:rPr lang="ru-RU" dirty="0"/>
              <a:t>Если триггеры, то их также необходимо создать</a:t>
            </a:r>
          </a:p>
          <a:p>
            <a:pPr lvl="1"/>
            <a:r>
              <a:rPr lang="ru-RU" dirty="0"/>
              <a:t>Триггеры влияют на </a:t>
            </a:r>
            <a:r>
              <a:rPr lang="ru-RU" dirty="0" err="1"/>
              <a:t>перфоманс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7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  <a:p>
            <a:r>
              <a:rPr lang="ru-RU" dirty="0"/>
              <a:t>Начальная конфигурация: 1 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Картинка: БД, приложение с </a:t>
            </a:r>
            <a:r>
              <a:rPr lang="en-US" dirty="0" err="1"/>
              <a:t>debezium</a:t>
            </a:r>
            <a:r>
              <a:rPr lang="en-US" dirty="0"/>
              <a:t>, </a:t>
            </a:r>
            <a:r>
              <a:rPr lang="ru-RU" dirty="0" err="1"/>
              <a:t>таргет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конфигурации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  <a:endParaRPr lang="ru-RU" dirty="0"/>
          </a:p>
          <a:p>
            <a:r>
              <a:rPr lang="ru-RU" dirty="0"/>
              <a:t>Проблема: как </a:t>
            </a:r>
            <a:r>
              <a:rPr lang="ru-RU" dirty="0" err="1"/>
              <a:t>стригеррить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ALWAYS</a:t>
            </a:r>
          </a:p>
          <a:p>
            <a:pPr lvl="2"/>
            <a:r>
              <a:rPr lang="ru-RU" dirty="0"/>
              <a:t>Проблема: при перезапуске всегда стартует </a:t>
            </a:r>
            <a:r>
              <a:rPr lang="ru-RU" dirty="0" err="1"/>
              <a:t>снепшот</a:t>
            </a:r>
            <a:r>
              <a:rPr lang="ru-RU" dirty="0"/>
              <a:t> всех таблиц</a:t>
            </a:r>
          </a:p>
          <a:p>
            <a:pPr lvl="3"/>
            <a:r>
              <a:rPr lang="ru-RU" dirty="0"/>
              <a:t>Решение: </a:t>
            </a:r>
            <a:r>
              <a:rPr lang="en-US" dirty="0"/>
              <a:t>INITIAL / NO_DATA</a:t>
            </a:r>
            <a:endParaRPr lang="ru-RU" dirty="0"/>
          </a:p>
          <a:p>
            <a:pPr lvl="4"/>
            <a:r>
              <a:rPr lang="ru-RU" dirty="0"/>
              <a:t>Проблема: как теперь </a:t>
            </a:r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?</a:t>
            </a:r>
          </a:p>
          <a:p>
            <a:pPr lvl="5"/>
            <a:r>
              <a:rPr lang="ru-RU" dirty="0"/>
              <a:t>Решение: сигналы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Описание задачи для примера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/>
              <a:t>Blocking snapshot =&gt; </a:t>
            </a:r>
            <a:r>
              <a:rPr lang="ru-RU" dirty="0"/>
              <a:t>долгие транзакции в случае больших таблиц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Incremental snapshot</a:t>
            </a:r>
            <a:r>
              <a:rPr lang="ru-RU" dirty="0"/>
              <a:t> (но работает только для </a:t>
            </a:r>
            <a:r>
              <a:rPr lang="en-US" dirty="0"/>
              <a:t>signal=source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#2: Incremental snapshot </a:t>
            </a:r>
            <a:r>
              <a:rPr lang="ru-RU" dirty="0"/>
              <a:t>работает только для таблиц с ПК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pPr lvl="1"/>
            <a:r>
              <a:rPr lang="ru-RU" dirty="0"/>
              <a:t>Доступно с версии </a:t>
            </a:r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3: долгий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Решение: своя логика снятия </a:t>
            </a:r>
            <a:r>
              <a:rPr lang="ru-RU" dirty="0" err="1"/>
              <a:t>снепшота</a:t>
            </a:r>
            <a:r>
              <a:rPr lang="ru-RU" dirty="0"/>
              <a:t> или 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4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r>
              <a:rPr lang="ru-RU" dirty="0"/>
              <a:t> запускается повторно после рестарта приложения</a:t>
            </a:r>
          </a:p>
          <a:p>
            <a:pPr lvl="1"/>
            <a:r>
              <a:rPr lang="ru-RU" dirty="0"/>
              <a:t>Решение: изменить настройку </a:t>
            </a:r>
            <a:r>
              <a:rPr lang="en-US" dirty="0" err="1"/>
              <a:t>snapshot.mode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NO_DATA</a:t>
            </a:r>
            <a:r>
              <a:rPr lang="ru-RU" dirty="0"/>
              <a:t>/</a:t>
            </a:r>
            <a:r>
              <a:rPr lang="en-US" dirty="0"/>
              <a:t>INITIAL </a:t>
            </a:r>
            <a:r>
              <a:rPr lang="ru-RU" dirty="0"/>
              <a:t>и управлять </a:t>
            </a:r>
            <a:r>
              <a:rPr lang="ru-RU" dirty="0" err="1"/>
              <a:t>снепшотом</a:t>
            </a:r>
            <a:r>
              <a:rPr lang="ru-RU" dirty="0"/>
              <a:t> самостоятельно через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271634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#5</a:t>
            </a:r>
            <a:r>
              <a:rPr lang="ru-RU" dirty="0"/>
              <a:t>: </a:t>
            </a:r>
            <a:r>
              <a:rPr lang="ru-RU" dirty="0" err="1"/>
              <a:t>снепшоты</a:t>
            </a:r>
            <a:r>
              <a:rPr lang="ru-RU" dirty="0"/>
              <a:t> через сигналы не запускаются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 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#2: heartbeat </a:t>
            </a:r>
            <a:r>
              <a:rPr lang="ru-RU" dirty="0"/>
              <a:t>таблица</a:t>
            </a:r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#6: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pPr lvl="1"/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«ошибка про получение схемы»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 и переход </a:t>
            </a:r>
            <a:r>
              <a:rPr lang="ru-RU" dirty="0" err="1"/>
              <a:t>инстанса</a:t>
            </a:r>
            <a:r>
              <a:rPr lang="ru-RU" dirty="0"/>
              <a:t>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  <a:p>
            <a:pPr lvl="1"/>
            <a:r>
              <a:rPr lang="ru-RU" dirty="0"/>
              <a:t>Установить настройку, ограничивающую размер </a:t>
            </a:r>
            <a:r>
              <a:rPr lang="en-US" dirty="0"/>
              <a:t>WAL’</a:t>
            </a:r>
            <a:r>
              <a:rPr lang="ru-RU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партиционированные</a:t>
            </a:r>
            <a:r>
              <a:rPr lang="ru-RU" dirty="0"/>
              <a:t>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«</a:t>
            </a:r>
            <a:r>
              <a:rPr lang="en-US" dirty="0" err="1"/>
              <a:t>publish_via_partition_root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  <a:p>
            <a:r>
              <a:rPr lang="ru-RU" dirty="0"/>
              <a:t>Что-то может быть отражено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упавший мастер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в кластере</a:t>
            </a:r>
            <a:r>
              <a:rPr lang="en-US" dirty="0"/>
              <a:t> PG </a:t>
            </a:r>
            <a:r>
              <a:rPr lang="ru-RU" dirty="0"/>
              <a:t>переехал,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упал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DNS </a:t>
            </a:r>
            <a:r>
              <a:rPr lang="ru-RU" dirty="0"/>
              <a:t>имя мастера не изменилось, то достаточно </a:t>
            </a:r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 err="1"/>
              <a:t>avro</a:t>
            </a:r>
            <a:r>
              <a:rPr lang="en-US" dirty="0"/>
              <a:t>-</a:t>
            </a:r>
            <a:r>
              <a:rPr lang="ru-RU" dirty="0"/>
              <a:t>формат.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  <a:p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переименование сработало только на верхнем уровне.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дубли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ru-RU" dirty="0"/>
          </a:p>
          <a:p>
            <a:r>
              <a:rPr lang="ru-RU" dirty="0"/>
              <a:t>Проблема: при </a:t>
            </a:r>
            <a:r>
              <a:rPr lang="en-US" dirty="0"/>
              <a:t>INCREMENTAL snapshot LSN </a:t>
            </a:r>
            <a:r>
              <a:rPr lang="ru-RU" dirty="0"/>
              <a:t>нет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08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потерянные </a:t>
            </a:r>
            <a:r>
              <a:rPr lang="en-US" dirty="0"/>
              <a:t>CREATE/UPDATE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</p:spTree>
    <p:extLst>
      <p:ext uri="{BB962C8B-B14F-4D97-AF65-F5344CB8AC3E}">
        <p14:creationId xmlns:p14="http://schemas.microsoft.com/office/powerpoint/2010/main" val="2994142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потерянные </a:t>
            </a:r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очистка данных, повторный полный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Может не подойти в случаях, когда историю все равно нужно хранить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725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потерянные </a:t>
            </a:r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#2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добавить поле </a:t>
            </a:r>
            <a:r>
              <a:rPr lang="en-US" dirty="0" err="1"/>
              <a:t>epoch_id</a:t>
            </a:r>
            <a:endParaRPr lang="ru-RU" dirty="0"/>
          </a:p>
          <a:p>
            <a:pPr lvl="1"/>
            <a:r>
              <a:rPr lang="ru-RU" dirty="0"/>
              <a:t>По умолчанию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для всех таблиц = 0</a:t>
            </a:r>
          </a:p>
          <a:p>
            <a:pPr lvl="1"/>
            <a:r>
              <a:rPr lang="ru-RU" dirty="0"/>
              <a:t>При появлении сигналов на запуск </a:t>
            </a:r>
            <a:r>
              <a:rPr lang="ru-RU" dirty="0" err="1"/>
              <a:t>снепшота</a:t>
            </a:r>
            <a:r>
              <a:rPr lang="ru-RU" dirty="0"/>
              <a:t> по таблице,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инкрементируется</a:t>
            </a:r>
          </a:p>
          <a:p>
            <a:pPr lvl="1"/>
            <a:r>
              <a:rPr lang="ru-RU" dirty="0"/>
              <a:t>В конечном итоге в </a:t>
            </a:r>
            <a:r>
              <a:rPr lang="ru-RU" dirty="0" err="1"/>
              <a:t>таргете</a:t>
            </a:r>
            <a:r>
              <a:rPr lang="ru-RU" dirty="0"/>
              <a:t> будет несколько версий слепков с разными </a:t>
            </a:r>
            <a:r>
              <a:rPr lang="en-US" dirty="0" err="1"/>
              <a:t>epoch_id</a:t>
            </a:r>
            <a:r>
              <a:rPr lang="en-US" dirty="0"/>
              <a:t>, </a:t>
            </a:r>
            <a:r>
              <a:rPr lang="ru-RU" dirty="0"/>
              <a:t>что позволит построить </a:t>
            </a:r>
            <a:r>
              <a:rPr lang="ru-RU" dirty="0" err="1"/>
              <a:t>дифф</a:t>
            </a:r>
            <a:r>
              <a:rPr lang="ru-RU" dirty="0"/>
              <a:t> и удалить «зависшие» записи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29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pPr lvl="1"/>
            <a:r>
              <a:rPr lang="ru-RU" dirty="0"/>
              <a:t>В некоторых случаях отслеживаются также и </a:t>
            </a:r>
            <a:r>
              <a:rPr lang="en-US" dirty="0"/>
              <a:t>truncate</a:t>
            </a:r>
            <a:endParaRPr lang="ru-RU" dirty="0"/>
          </a:p>
          <a:p>
            <a:r>
              <a:rPr lang="ru-RU" dirty="0"/>
              <a:t>Процесс непрерывный </a:t>
            </a:r>
          </a:p>
          <a:p>
            <a:r>
              <a:rPr lang="ru-RU" dirty="0"/>
              <a:t>Может подразумевать снятие начального </a:t>
            </a:r>
            <a:r>
              <a:rPr lang="ru-RU" dirty="0" err="1"/>
              <a:t>снепшота</a:t>
            </a:r>
            <a:r>
              <a:rPr lang="ru-RU" dirty="0"/>
              <a:t> сущности(ей)</a:t>
            </a:r>
          </a:p>
          <a:p>
            <a:r>
              <a:rPr lang="ru-RU" dirty="0"/>
              <a:t>Цель: получить и обработать изменения на источнике</a:t>
            </a:r>
          </a:p>
          <a:p>
            <a:pPr lvl="1"/>
            <a:r>
              <a:rPr lang="ru-RU" dirty="0"/>
              <a:t>Обработка может включать в себя как реагирование на событие «на месте» без сохранения куда-либо, так и сохранение в новое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эвенты</a:t>
            </a:r>
            <a:r>
              <a:rPr lang="ru-RU" dirty="0"/>
              <a:t> с неполным состоянием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REPLICA IDENTITY FULL</a:t>
            </a:r>
          </a:p>
          <a:p>
            <a:pPr lvl="1"/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3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before/after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r>
              <a:rPr lang="ru-RU" dirty="0"/>
              <a:t>и </a:t>
            </a:r>
            <a:r>
              <a:rPr lang="en-US" dirty="0"/>
              <a:t>before (</a:t>
            </a:r>
            <a:r>
              <a:rPr lang="ru-RU" dirty="0"/>
              <a:t>для </a:t>
            </a:r>
            <a:r>
              <a:rPr lang="en-US" dirty="0"/>
              <a:t>delete)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120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en-US" dirty="0"/>
              <a:t> # </a:t>
            </a:r>
            <a:r>
              <a:rPr lang="ru-RU" dirty="0"/>
              <a:t>представление значений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в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0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 потеря точности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#2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теряет </a:t>
            </a:r>
            <a:r>
              <a:rPr lang="ru-RU" dirty="0" err="1"/>
              <a:t>милли</a:t>
            </a:r>
            <a:r>
              <a:rPr lang="ru-RU" dirty="0"/>
              <a:t>/микро/нано-секунды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</a:t>
            </a:r>
            <a:r>
              <a:rPr lang="en-US" b="0" i="0" u="sng" dirty="0" err="1">
                <a:solidFill>
                  <a:srgbClr val="333333"/>
                </a:solidFill>
                <a:effectLst/>
                <a:latin typeface="Roboto Mono" pitchFamily="49" charset="0"/>
              </a:rPr>
              <a:t>time.precision.mode</a:t>
            </a:r>
            <a:r>
              <a:rPr lang="ru-RU" dirty="0">
                <a:solidFill>
                  <a:srgbClr val="333333"/>
                </a:solidFill>
                <a:latin typeface="Roboto Mono" pitchFamily="49" charset="0"/>
              </a:rPr>
              <a:t> </a:t>
            </a:r>
            <a:endParaRPr lang="en-US" dirty="0">
              <a:solidFill>
                <a:srgbClr val="333333"/>
              </a:solidFill>
              <a:latin typeface="Roboto Mono" pitchFamily="49" charset="0"/>
            </a:endParaRPr>
          </a:p>
          <a:p>
            <a:pPr lvl="1"/>
            <a:r>
              <a:rPr lang="en-US" dirty="0" err="1"/>
              <a:t>time.precision.mode</a:t>
            </a:r>
            <a:r>
              <a:rPr lang="en-US" dirty="0"/>
              <a:t>=nanoseconds </a:t>
            </a:r>
            <a:r>
              <a:rPr lang="ru-RU" dirty="0"/>
              <a:t>доступен с версии </a:t>
            </a:r>
            <a:r>
              <a:rPr lang="en-US" dirty="0"/>
              <a:t>3.1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861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мониторинг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состояние репликации</a:t>
            </a:r>
          </a:p>
          <a:p>
            <a:r>
              <a:rPr lang="ru-RU" dirty="0"/>
              <a:t>Решение: в минимальной комплектации достаточно одной метрики – лаг слота</a:t>
            </a:r>
          </a:p>
        </p:txBody>
      </p:sp>
    </p:spTree>
    <p:extLst>
      <p:ext uri="{BB962C8B-B14F-4D97-AF65-F5344CB8AC3E}">
        <p14:creationId xmlns:p14="http://schemas.microsoft.com/office/powerpoint/2010/main" val="1448291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  <a:p>
            <a:r>
              <a:rPr lang="ru-RU" dirty="0"/>
              <a:t>Технически любая из описанных проблем решается. Сложности в большинстве случаев будут в процесс взаимодействия между</a:t>
            </a:r>
            <a:r>
              <a:rPr lang="en-US" dirty="0"/>
              <a:t> </a:t>
            </a:r>
            <a:r>
              <a:rPr lang="ru-RU" dirty="0"/>
              <a:t>командами, отвечающими за </a:t>
            </a:r>
            <a:r>
              <a:rPr lang="en-US" dirty="0"/>
              <a:t>DB &lt;-&gt; CDC &lt;-&gt; 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Описание задачи для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Требования:</a:t>
            </a:r>
          </a:p>
          <a:p>
            <a:r>
              <a:rPr lang="ru-RU" dirty="0"/>
              <a:t>Должны «захватывать» такие операции, как </a:t>
            </a:r>
            <a:r>
              <a:rPr lang="en-US" dirty="0"/>
              <a:t>create, update, delete</a:t>
            </a:r>
          </a:p>
          <a:p>
            <a:r>
              <a:rPr lang="ru-RU" dirty="0"/>
              <a:t>Перед началом работы должно быть сохранено текущее состояние сущности</a:t>
            </a:r>
          </a:p>
          <a:p>
            <a:r>
              <a:rPr lang="ru-RU" dirty="0"/>
              <a:t>Должны быть обеспечены гарантии доставки (потери недопустимы)</a:t>
            </a:r>
          </a:p>
          <a:p>
            <a:r>
              <a:rPr lang="ru-RU" dirty="0"/>
              <a:t>Должна быть возможность менять список отслеживаемых сущностей</a:t>
            </a:r>
          </a:p>
          <a:p>
            <a:r>
              <a:rPr lang="ru-RU" dirty="0"/>
              <a:t>Полученные </a:t>
            </a:r>
            <a:r>
              <a:rPr lang="ru-RU" dirty="0" err="1"/>
              <a:t>эвенты</a:t>
            </a:r>
            <a:r>
              <a:rPr lang="ru-RU" dirty="0"/>
              <a:t> сохраняются </a:t>
            </a:r>
            <a:r>
              <a:rPr lang="en-US" dirty="0"/>
              <a:t>as-is </a:t>
            </a:r>
            <a:r>
              <a:rPr lang="ru-RU" dirty="0"/>
              <a:t>в КХД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</a:t>
            </a:r>
          </a:p>
          <a:p>
            <a:r>
              <a:rPr lang="ru-RU" dirty="0"/>
              <a:t>В каких случаях может пригодиться</a:t>
            </a:r>
          </a:p>
          <a:p>
            <a:pPr lvl="1"/>
            <a:r>
              <a:rPr lang="ru-RU" dirty="0"/>
              <a:t>Когда нет необходимости в отслеживании абсолютно каждых изменений, но есть необходимость в отслеживании «как таковом»</a:t>
            </a:r>
          </a:p>
          <a:p>
            <a:pPr lvl="1"/>
            <a:r>
              <a:rPr lang="ru-RU" dirty="0"/>
              <a:t>Когда система толерантна к потерям </a:t>
            </a:r>
            <a:r>
              <a:rPr lang="ru-RU" dirty="0" err="1"/>
              <a:t>эвентов</a:t>
            </a:r>
            <a:endParaRPr lang="ru-RU" dirty="0"/>
          </a:p>
          <a:p>
            <a:pPr lvl="1"/>
            <a:r>
              <a:rPr lang="ru-RU" dirty="0"/>
              <a:t>Если нужно построить простую </a:t>
            </a:r>
            <a:r>
              <a:rPr lang="en-US" dirty="0"/>
              <a:t>event-sourcing </a:t>
            </a:r>
            <a:r>
              <a:rPr lang="ru-RU" dirty="0"/>
              <a:t>модель взаимодействия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Список ограничений</a:t>
            </a:r>
          </a:p>
          <a:p>
            <a:r>
              <a:rPr lang="ru-RU" dirty="0"/>
              <a:t>Требует вмешательства на клиентское стороне (кто обновляет таблицы) – клиент должен отправлять нотификации</a:t>
            </a:r>
          </a:p>
          <a:p>
            <a:r>
              <a:rPr lang="ru-RU" dirty="0"/>
              <a:t>Есть отдельная очередь для хранения необработанных нотификаций. По умолчанию размер 8Гб</a:t>
            </a:r>
          </a:p>
          <a:p>
            <a:r>
              <a:rPr lang="ru-RU" dirty="0"/>
              <a:t>Гарантии доставки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настройки всего процесса с использованием </a:t>
            </a:r>
            <a:r>
              <a:rPr lang="en-US" dirty="0"/>
              <a:t>apache camel</a:t>
            </a:r>
          </a:p>
        </p:txBody>
      </p:sp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механизме: </a:t>
            </a:r>
            <a:r>
              <a:rPr lang="en-US" dirty="0"/>
              <a:t>SELECT </a:t>
            </a:r>
            <a:r>
              <a:rPr lang="ru-RU" dirty="0"/>
              <a:t>по колонке</a:t>
            </a:r>
          </a:p>
          <a:p>
            <a:r>
              <a:rPr lang="ru-RU" dirty="0"/>
              <a:t>Колонка должна быть монотонно</a:t>
            </a:r>
            <a:r>
              <a:rPr lang="en-US" dirty="0"/>
              <a:t>-</a:t>
            </a:r>
            <a:r>
              <a:rPr lang="ru-RU" dirty="0"/>
              <a:t>возрастающей </a:t>
            </a:r>
          </a:p>
          <a:p>
            <a:pPr lvl="1"/>
            <a:r>
              <a:rPr lang="ru-RU" dirty="0"/>
              <a:t>Примеры: </a:t>
            </a:r>
            <a:r>
              <a:rPr lang="en-US" dirty="0"/>
              <a:t>serial id, timestamp</a:t>
            </a:r>
          </a:p>
        </p:txBody>
      </p:sp>
    </p:spTree>
    <p:extLst>
      <p:ext uri="{BB962C8B-B14F-4D97-AF65-F5344CB8AC3E}">
        <p14:creationId xmlns:p14="http://schemas.microsoft.com/office/powerpoint/2010/main" val="17289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1759</Words>
  <Application>Microsoft Macintosh PowerPoint</Application>
  <PresentationFormat>Widescreen</PresentationFormat>
  <Paragraphs>219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acumin-pro</vt:lpstr>
      <vt:lpstr>Arial</vt:lpstr>
      <vt:lpstr>Calibri</vt:lpstr>
      <vt:lpstr>Calibri Light</vt:lpstr>
      <vt:lpstr>Helvetica Neue</vt:lpstr>
      <vt:lpstr>Roboto Mono</vt:lpstr>
      <vt:lpstr>Office Theme</vt:lpstr>
      <vt:lpstr>Способы организации CDC в PostgreSQL и почему Debezium из коробки может не решить всех проблем </vt:lpstr>
      <vt:lpstr>О чем пойдет речь</vt:lpstr>
      <vt:lpstr>Перед тем, как начнем</vt:lpstr>
      <vt:lpstr>Кратко «что такое и зачем CDC»</vt:lpstr>
      <vt:lpstr>Описание задачи для примера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Debezium: где можно споткнуться</vt:lpstr>
      <vt:lpstr>Debezium: «базовый сетап»</vt:lpstr>
      <vt:lpstr>Debezium: «базовый сетап»</vt:lpstr>
      <vt:lpstr>Debezium: «базовый сетап»</vt:lpstr>
      <vt:lpstr>Debezium: изменение списка реплицируемых таблиц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редко обновляемые таблицы</vt:lpstr>
      <vt:lpstr>Debezium: партиционированные таблицы</vt:lpstr>
      <vt:lpstr>Debezium: hypertable</vt:lpstr>
      <vt:lpstr>Debezium: упавший мастер</vt:lpstr>
      <vt:lpstr>Debezium: эволюция схем</vt:lpstr>
      <vt:lpstr>Debezium: cdc для шардов # роутинг</vt:lpstr>
      <vt:lpstr>Debezium: cdc для шардов # schema evolution</vt:lpstr>
      <vt:lpstr>Debezium: transaction boundaries</vt:lpstr>
      <vt:lpstr>Debezium: дубли</vt:lpstr>
      <vt:lpstr>Debezium: потерянные CREATE/UPDATE</vt:lpstr>
      <vt:lpstr>Debezium: потерянные DELETE</vt:lpstr>
      <vt:lpstr>Debezium: потерянные DELETE</vt:lpstr>
      <vt:lpstr>Debezium: эвенты с неполным состоянием</vt:lpstr>
      <vt:lpstr>Debezium: before/after diff</vt:lpstr>
      <vt:lpstr>Debezium: timestamp / timestamptz # представление значений</vt:lpstr>
      <vt:lpstr>Debezium: timestamp / timestamptz # потеря точности</vt:lpstr>
      <vt:lpstr>Debezium: мониторинг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58</cp:revision>
  <dcterms:created xsi:type="dcterms:W3CDTF">2025-07-21T17:32:12Z</dcterms:created>
  <dcterms:modified xsi:type="dcterms:W3CDTF">2025-08-27T00:42:42Z</dcterms:modified>
</cp:coreProperties>
</file>