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81" r:id="rId8"/>
    <p:sldId id="264" r:id="rId9"/>
    <p:sldId id="282" r:id="rId10"/>
    <p:sldId id="283" r:id="rId11"/>
    <p:sldId id="284" r:id="rId12"/>
    <p:sldId id="263" r:id="rId13"/>
    <p:sldId id="285" r:id="rId14"/>
    <p:sldId id="286" r:id="rId15"/>
    <p:sldId id="261" r:id="rId16"/>
    <p:sldId id="265" r:id="rId17"/>
    <p:sldId id="266" r:id="rId18"/>
    <p:sldId id="291" r:id="rId19"/>
    <p:sldId id="287" r:id="rId20"/>
    <p:sldId id="267" r:id="rId21"/>
    <p:sldId id="268" r:id="rId22"/>
    <p:sldId id="271" r:id="rId23"/>
    <p:sldId id="272" r:id="rId24"/>
    <p:sldId id="269" r:id="rId25"/>
    <p:sldId id="270" r:id="rId26"/>
    <p:sldId id="273" r:id="rId27"/>
    <p:sldId id="278" r:id="rId28"/>
    <p:sldId id="274" r:id="rId29"/>
    <p:sldId id="275" r:id="rId30"/>
    <p:sldId id="276" r:id="rId31"/>
    <p:sldId id="277" r:id="rId32"/>
    <p:sldId id="288" r:id="rId33"/>
    <p:sldId id="290" r:id="rId34"/>
    <p:sldId id="289" r:id="rId35"/>
    <p:sldId id="279" r:id="rId36"/>
    <p:sldId id="292" r:id="rId37"/>
    <p:sldId id="28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EAAA-8424-F34B-A81D-F4350F115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28E46-DC4C-1B41-AB00-525E0CD7B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BB0E-3673-2C42-A405-0A62867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C0BF-812D-A543-956B-E63B1A1B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F2FA-7ADD-F341-A47A-45551083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9C4-A769-4A4A-9F5A-E0D8B563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6BAA1-DBAB-0D4C-94C8-08CAA7DFC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343C-A3A3-D340-B29A-57377AD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E065-E15B-124B-AC85-9FA82962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3C7D-D3F9-8841-A121-A2AA6762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6C726-9F4F-604E-9F0C-A10A21048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07B4-6534-D84F-AF02-B5F1353F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1AE1-73CE-2E46-8BD3-BBE0F942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7FAE-81E6-AF48-A511-7180E03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05C5-1E87-3B42-A6E9-CE3756DF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0FBD-AC1E-ED40-8F92-8D6B4DC8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5C89-8A7D-7448-AD13-DC9B77ED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2C51-C3C0-5B4C-814C-B0EAE22D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D66E-B30E-374C-B426-C91A5BB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AB5E-E6A7-D644-AF4E-D3BDE528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68B5-F1A7-9D48-B5E1-3255846A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BE3F-A809-A344-A4E0-E5557FC4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6C50-F3E3-E745-8085-4CCFCBFD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1D5C-87CB-9947-9FAA-543F19B7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D1D9-46BF-9944-A1AC-D329CCFD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7771-BDCA-244D-AD29-CAA9F1AE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9E71-5F15-AF4E-9149-06D30838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237E-EF50-CB48-A365-19652F896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F329-7F91-E444-BF5E-5CECD234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17CB-BEB1-6645-9C45-27396049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F1BFF-1609-3844-97B4-0728094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4E5-5115-D940-821B-54149F7E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3A56-D3B5-2D4D-8AA0-FCC0A760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4D8A-D54E-D04F-8B6C-7912B0DB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8874-CBC8-834F-B2A2-BD4E537D2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B7E56-2CDB-6E42-B6A3-D019CCA6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11934-DCE9-9244-8CBC-04B07A92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CA6FF-115B-6340-92AF-0BB9588F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14AAA-CF7F-1246-8BE0-2402DA56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7BFC-3717-F649-A3BE-1F5C10E9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56227-D1A6-C54D-BFC3-A7EB5F8E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7B38-B1FD-7142-907E-CBDDDB34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52573-A16B-CE4C-803C-20452ED4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E913D-36EE-654E-ABAA-EDA754EE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EBCD6-E953-724F-8482-B1917D2B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DD731-D0A9-B045-AF85-071CDDA6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3636-0A2B-E44E-B8CE-208BAF73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EE66-F4D3-A048-9478-01F2106F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D582B-4188-1A40-9FC8-36846A1D6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A4C1-6E02-9C46-BE3E-D05DC1A9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34D9-1534-E34A-8828-4637667C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F991-C68E-F54A-B951-2FC4E7E1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1AA3-E9D1-0649-90D2-FA318DDD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D2A31-508B-2947-85D5-DB16957EC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93623-5291-C64B-8A86-41754F83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23FD7-1C96-3943-9312-1BC3CA45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B2C81-4F5B-5B43-AAD2-F36AB53E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43099-3C72-9540-A5E9-D9A5E12C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18CD7-542E-E648-B9C4-08C74CD7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F307-8708-0446-983E-CAC70AE4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5BA0-3378-3240-BF2D-F63A301E3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387B-3432-BD42-8238-00F612919BB5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7773-F02E-6949-B7AD-DAEBACA4F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40ED-FDBE-0A4A-B2E9-2764B5F78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474-B260-BC4B-B6F3-846BF33E2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21" y="427291"/>
            <a:ext cx="12132179" cy="4640366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Способы организации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CDC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PostgreSQL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почему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Debezium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из коробки может не решить всех проблем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3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Пример реализации</a:t>
            </a:r>
          </a:p>
          <a:p>
            <a:r>
              <a:rPr lang="en-US" dirty="0"/>
              <a:t>Kafka-connect: </a:t>
            </a:r>
            <a:r>
              <a:rPr lang="en-US" dirty="0" err="1"/>
              <a:t>jdbc</a:t>
            </a:r>
            <a:r>
              <a:rPr lang="en-US" dirty="0"/>
              <a:t> connector</a:t>
            </a:r>
          </a:p>
        </p:txBody>
      </p:sp>
    </p:spTree>
    <p:extLst>
      <p:ext uri="{BB962C8B-B14F-4D97-AF65-F5344CB8AC3E}">
        <p14:creationId xmlns:p14="http://schemas.microsoft.com/office/powerpoint/2010/main" val="185676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Ограничения:</a:t>
            </a:r>
          </a:p>
          <a:p>
            <a:pPr lvl="1"/>
            <a:r>
              <a:rPr lang="ru-RU" dirty="0"/>
              <a:t>Нет возможности перехватить удаления</a:t>
            </a:r>
          </a:p>
          <a:p>
            <a:pPr lvl="1"/>
            <a:r>
              <a:rPr lang="ru-RU" dirty="0"/>
              <a:t>Эволюция схемы: запрос нужно поддерживать в актуальном состоянии</a:t>
            </a:r>
          </a:p>
          <a:p>
            <a:pPr lvl="2"/>
            <a:r>
              <a:rPr lang="ru-RU" dirty="0"/>
              <a:t>Потенциально решается через </a:t>
            </a:r>
            <a:r>
              <a:rPr lang="en-US" dirty="0"/>
              <a:t>view</a:t>
            </a:r>
            <a:endParaRPr lang="ru-RU" dirty="0"/>
          </a:p>
          <a:p>
            <a:pPr lvl="1"/>
            <a:r>
              <a:rPr lang="ru-RU" dirty="0"/>
              <a:t>Не все таблицы обладают необходимыми свойствами для подобного механизма</a:t>
            </a:r>
          </a:p>
        </p:txBody>
      </p:sp>
    </p:spTree>
    <p:extLst>
      <p:ext uri="{BB962C8B-B14F-4D97-AF65-F5344CB8AC3E}">
        <p14:creationId xmlns:p14="http://schemas.microsoft.com/office/powerpoint/2010/main" val="74019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Подробнее о механизме</a:t>
            </a:r>
          </a:p>
          <a:p>
            <a:r>
              <a:rPr lang="ru-RU" dirty="0"/>
              <a:t>По своей сути представляет собой эволюцию </a:t>
            </a:r>
            <a:r>
              <a:rPr lang="en-US" dirty="0"/>
              <a:t>SELECT</a:t>
            </a:r>
            <a:endParaRPr lang="ru-RU" dirty="0"/>
          </a:p>
          <a:p>
            <a:r>
              <a:rPr lang="ru-RU" dirty="0"/>
              <a:t>Позволяет отслеживать в том числе и </a:t>
            </a:r>
            <a:r>
              <a:rPr lang="en-US" dirty="0"/>
              <a:t>DELETE </a:t>
            </a:r>
            <a:r>
              <a:rPr lang="ru-RU" dirty="0"/>
              <a:t>операции</a:t>
            </a:r>
          </a:p>
          <a:p>
            <a:r>
              <a:rPr lang="ru-RU" dirty="0"/>
              <a:t>Эволюция схемы более контролируема, так как есть отдельная таблица-«интерфейс» к </a:t>
            </a:r>
            <a:r>
              <a:rPr lang="ru-RU" dirty="0" err="1"/>
              <a:t>эвентам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Пример реализации</a:t>
            </a:r>
          </a:p>
          <a:p>
            <a:pPr lvl="1"/>
            <a:r>
              <a:rPr lang="ru-RU" dirty="0"/>
              <a:t>Тот же </a:t>
            </a:r>
            <a:r>
              <a:rPr lang="en-US" dirty="0" err="1"/>
              <a:t>kafka-connecT</a:t>
            </a:r>
            <a:r>
              <a:rPr lang="en-US" dirty="0"/>
              <a:t>: </a:t>
            </a:r>
            <a:r>
              <a:rPr lang="en-US" dirty="0" err="1"/>
              <a:t>jdbc</a:t>
            </a:r>
            <a:r>
              <a:rPr lang="en-US" dirty="0"/>
              <a:t> connector</a:t>
            </a:r>
          </a:p>
          <a:p>
            <a:pPr lvl="1"/>
            <a:r>
              <a:rPr lang="ru-RU" dirty="0"/>
              <a:t>Своя </a:t>
            </a:r>
            <a:r>
              <a:rPr lang="ru-RU" dirty="0" err="1"/>
              <a:t>кастомная</a:t>
            </a:r>
            <a:r>
              <a:rPr lang="ru-RU" dirty="0"/>
              <a:t> реализация</a:t>
            </a:r>
          </a:p>
          <a:p>
            <a:pPr lvl="1"/>
            <a:r>
              <a:rPr lang="en-US" dirty="0" err="1"/>
              <a:t>NiFi</a:t>
            </a:r>
            <a:r>
              <a:rPr lang="en-US" dirty="0"/>
              <a:t> / </a:t>
            </a:r>
            <a:r>
              <a:rPr lang="en-US" dirty="0" err="1"/>
              <a:t>Airbyte</a:t>
            </a:r>
            <a:r>
              <a:rPr lang="en-US" dirty="0"/>
              <a:t> / </a:t>
            </a:r>
            <a:r>
              <a:rPr lang="ru-RU" dirty="0"/>
              <a:t>любой другой </a:t>
            </a:r>
            <a:r>
              <a:rPr lang="en-US" dirty="0"/>
              <a:t>ETL/ELT </a:t>
            </a:r>
            <a:r>
              <a:rPr lang="ru-RU" dirty="0"/>
              <a:t>движок с возможностью регулярного запуска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Ограничения / недостатки:</a:t>
            </a:r>
          </a:p>
          <a:p>
            <a:pPr lvl="1"/>
            <a:r>
              <a:rPr lang="ru-RU" dirty="0"/>
              <a:t>Требует доработок на клиентской стороне с </a:t>
            </a:r>
            <a:r>
              <a:rPr lang="ru-RU" dirty="0" err="1"/>
              <a:t>т.з</a:t>
            </a:r>
            <a:r>
              <a:rPr lang="ru-RU" dirty="0"/>
              <a:t>. набора таблиц</a:t>
            </a:r>
          </a:p>
          <a:p>
            <a:pPr lvl="2"/>
            <a:r>
              <a:rPr lang="ru-RU" dirty="0"/>
              <a:t>Если используется </a:t>
            </a:r>
            <a:r>
              <a:rPr lang="en-US" dirty="0"/>
              <a:t>outbox </a:t>
            </a:r>
            <a:r>
              <a:rPr lang="ru-RU" dirty="0"/>
              <a:t>таблица, то ее необходимо создать и поддерживать в актуальном состоянии</a:t>
            </a:r>
          </a:p>
          <a:p>
            <a:pPr lvl="2"/>
            <a:r>
              <a:rPr lang="ru-RU" dirty="0"/>
              <a:t>Если триггеры, то их также необходимо создать</a:t>
            </a:r>
          </a:p>
          <a:p>
            <a:pPr lvl="1"/>
            <a:r>
              <a:rPr lang="ru-RU" dirty="0"/>
              <a:t>Триггеры влияют на </a:t>
            </a:r>
            <a:r>
              <a:rPr lang="ru-RU" dirty="0" err="1"/>
              <a:t>перфоманс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87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где можно споткнуться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на основе </a:t>
            </a:r>
            <a:r>
              <a:rPr lang="en-US" dirty="0" err="1"/>
              <a:t>Debezium</a:t>
            </a:r>
            <a:r>
              <a:rPr lang="en-US" dirty="0"/>
              <a:t> Engine, </a:t>
            </a:r>
            <a:r>
              <a:rPr lang="ru-RU" dirty="0"/>
              <a:t>но они также справедливы и для </a:t>
            </a:r>
            <a:r>
              <a:rPr lang="en-US" dirty="0" err="1"/>
              <a:t>kafka</a:t>
            </a:r>
            <a:r>
              <a:rPr lang="en-US" dirty="0"/>
              <a:t>-connect </a:t>
            </a:r>
            <a:r>
              <a:rPr lang="ru-RU" dirty="0"/>
              <a:t>коннектора, </a:t>
            </a:r>
            <a:r>
              <a:rPr lang="en-US" dirty="0" err="1"/>
              <a:t>Debezium</a:t>
            </a:r>
            <a:r>
              <a:rPr lang="en-US" dirty="0"/>
              <a:t> Server </a:t>
            </a:r>
            <a:r>
              <a:rPr lang="ru-RU" dirty="0"/>
              <a:t>и др.</a:t>
            </a:r>
          </a:p>
          <a:p>
            <a:r>
              <a:rPr lang="ru-RU" dirty="0"/>
              <a:t>Начальная конфигурация: 1 таблица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9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Картинка: БД, приложение с </a:t>
            </a:r>
            <a:r>
              <a:rPr lang="en-US" dirty="0" err="1"/>
              <a:t>debezium</a:t>
            </a:r>
            <a:r>
              <a:rPr lang="en-US" dirty="0"/>
              <a:t>, </a:t>
            </a:r>
            <a:r>
              <a:rPr lang="ru-RU" dirty="0" err="1"/>
              <a:t>таргет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97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Пример конфигурации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36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изменение списка реплицируемых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добавить новые таблицы в существующий процесс репликации</a:t>
            </a:r>
          </a:p>
          <a:p>
            <a:r>
              <a:rPr lang="ru-RU" dirty="0"/>
              <a:t>Решение: обновить список таблиц в </a:t>
            </a:r>
            <a:r>
              <a:rPr lang="en-US" dirty="0"/>
              <a:t>publication</a:t>
            </a:r>
            <a:endParaRPr lang="ru-RU" dirty="0"/>
          </a:p>
          <a:p>
            <a:r>
              <a:rPr lang="ru-RU" dirty="0"/>
              <a:t>Проблема: как </a:t>
            </a:r>
            <a:r>
              <a:rPr lang="ru-RU" dirty="0" err="1"/>
              <a:t>стригеррить</a:t>
            </a:r>
            <a:r>
              <a:rPr lang="ru-RU" dirty="0"/>
              <a:t> </a:t>
            </a:r>
            <a:r>
              <a:rPr lang="ru-RU" dirty="0" err="1"/>
              <a:t>снепшот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Решение: </a:t>
            </a:r>
            <a:r>
              <a:rPr lang="en-US" dirty="0"/>
              <a:t>ALWAYS</a:t>
            </a:r>
          </a:p>
          <a:p>
            <a:pPr lvl="2"/>
            <a:r>
              <a:rPr lang="ru-RU" dirty="0"/>
              <a:t>Проблема: при перезапуске всегда стартует </a:t>
            </a:r>
            <a:r>
              <a:rPr lang="ru-RU" dirty="0" err="1"/>
              <a:t>снепшот</a:t>
            </a:r>
            <a:r>
              <a:rPr lang="ru-RU" dirty="0"/>
              <a:t> всех таблиц</a:t>
            </a:r>
          </a:p>
          <a:p>
            <a:pPr lvl="3"/>
            <a:r>
              <a:rPr lang="ru-RU" dirty="0"/>
              <a:t>Решение: </a:t>
            </a:r>
            <a:r>
              <a:rPr lang="en-US" dirty="0"/>
              <a:t>INITIAL / NO_DATA</a:t>
            </a:r>
            <a:endParaRPr lang="ru-RU" dirty="0"/>
          </a:p>
          <a:p>
            <a:pPr lvl="4"/>
            <a:r>
              <a:rPr lang="ru-RU" dirty="0"/>
              <a:t>Проблема: как теперь </a:t>
            </a:r>
            <a:r>
              <a:rPr lang="ru-RU" dirty="0" err="1"/>
              <a:t>тригеррить</a:t>
            </a:r>
            <a:r>
              <a:rPr lang="ru-RU" dirty="0"/>
              <a:t> </a:t>
            </a:r>
            <a:r>
              <a:rPr lang="ru-RU" dirty="0" err="1"/>
              <a:t>снепшоты</a:t>
            </a:r>
            <a:r>
              <a:rPr lang="ru-RU" dirty="0"/>
              <a:t>?</a:t>
            </a:r>
          </a:p>
          <a:p>
            <a:pPr lvl="5"/>
            <a:r>
              <a:rPr lang="ru-RU" dirty="0"/>
              <a:t>Решение: сигналы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1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О чем пойдет речь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</a:p>
          <a:p>
            <a:r>
              <a:rPr lang="ru-RU" dirty="0"/>
              <a:t>Описание задачи для примера</a:t>
            </a:r>
          </a:p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endParaRPr lang="ru-RU" dirty="0"/>
          </a:p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где можно споткнуться</a:t>
            </a:r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390120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Задача: перед стартом нужно получить текущее состояние таблицы</a:t>
            </a:r>
          </a:p>
          <a:p>
            <a:r>
              <a:rPr lang="ru-RU" dirty="0"/>
              <a:t>Решение: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en-US" dirty="0"/>
              <a:t>Blocking snapshot =&gt; </a:t>
            </a:r>
            <a:r>
              <a:rPr lang="ru-RU" dirty="0"/>
              <a:t>долгие транзакции в случае больших таблиц</a:t>
            </a:r>
          </a:p>
          <a:p>
            <a:pPr lvl="1"/>
            <a:r>
              <a:rPr lang="ru-RU" dirty="0"/>
              <a:t>Решение: </a:t>
            </a:r>
            <a:r>
              <a:rPr lang="en-US" dirty="0"/>
              <a:t>Incremental snapshot</a:t>
            </a:r>
            <a:r>
              <a:rPr lang="ru-RU" dirty="0"/>
              <a:t> (но работает только для </a:t>
            </a:r>
            <a:r>
              <a:rPr lang="en-US" dirty="0"/>
              <a:t>signal=source</a:t>
            </a:r>
            <a:r>
              <a:rPr lang="ru-RU" dirty="0"/>
              <a:t>)</a:t>
            </a:r>
          </a:p>
          <a:p>
            <a:r>
              <a:rPr lang="ru-RU" dirty="0"/>
              <a:t>Проблема </a:t>
            </a:r>
            <a:r>
              <a:rPr lang="en-US" dirty="0"/>
              <a:t>#2: Incremental snapshot </a:t>
            </a:r>
            <a:r>
              <a:rPr lang="ru-RU" dirty="0" err="1"/>
              <a:t>рабоатет</a:t>
            </a:r>
            <a:r>
              <a:rPr lang="ru-RU" dirty="0"/>
              <a:t> только для таблиц с ПК</a:t>
            </a:r>
          </a:p>
          <a:p>
            <a:pPr lvl="1"/>
            <a:r>
              <a:rPr lang="ru-RU" dirty="0"/>
              <a:t>Решение: </a:t>
            </a:r>
            <a:r>
              <a:rPr lang="en-US" dirty="0"/>
              <a:t>surrogate key</a:t>
            </a:r>
          </a:p>
          <a:p>
            <a:r>
              <a:rPr lang="ru-RU" dirty="0"/>
              <a:t>Проблема </a:t>
            </a:r>
            <a:r>
              <a:rPr lang="en-US" dirty="0"/>
              <a:t>#</a:t>
            </a:r>
            <a:r>
              <a:rPr lang="ru-RU" dirty="0"/>
              <a:t>3: долгий </a:t>
            </a:r>
            <a:r>
              <a:rPr lang="ru-RU" dirty="0" err="1"/>
              <a:t>снепшот</a:t>
            </a:r>
            <a:endParaRPr lang="ru-RU" dirty="0"/>
          </a:p>
          <a:p>
            <a:pPr lvl="1"/>
            <a:r>
              <a:rPr lang="ru-RU" dirty="0"/>
              <a:t>Решение: своя логика снятия </a:t>
            </a:r>
            <a:r>
              <a:rPr lang="ru-RU" dirty="0" err="1"/>
              <a:t>снепшота</a:t>
            </a:r>
            <a:r>
              <a:rPr lang="ru-RU" dirty="0"/>
              <a:t> или готовое решение (</a:t>
            </a:r>
            <a:r>
              <a:rPr lang="en-US" dirty="0"/>
              <a:t>ex. apache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cdc</a:t>
            </a:r>
            <a:r>
              <a:rPr lang="ru-RU" dirty="0"/>
              <a:t>)</a:t>
            </a:r>
          </a:p>
          <a:p>
            <a:r>
              <a:rPr lang="ru-RU" dirty="0"/>
              <a:t>Проблема </a:t>
            </a:r>
            <a:r>
              <a:rPr lang="en-US" dirty="0"/>
              <a:t>#</a:t>
            </a:r>
            <a:r>
              <a:rPr lang="ru-RU" dirty="0"/>
              <a:t>4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r>
              <a:rPr lang="ru-RU" dirty="0"/>
              <a:t> запускается повторно после рестарта приложения</a:t>
            </a:r>
          </a:p>
          <a:p>
            <a:pPr lvl="1"/>
            <a:r>
              <a:rPr lang="ru-RU" dirty="0"/>
              <a:t>Решение: изменить настройку </a:t>
            </a:r>
            <a:r>
              <a:rPr lang="en-US" dirty="0" err="1"/>
              <a:t>snapshot.mode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NO_DATA </a:t>
            </a:r>
            <a:r>
              <a:rPr lang="ru-RU" dirty="0"/>
              <a:t>и управлять </a:t>
            </a:r>
            <a:r>
              <a:rPr lang="ru-RU" dirty="0" err="1"/>
              <a:t>снепшотом</a:t>
            </a:r>
            <a:r>
              <a:rPr lang="ru-RU" dirty="0"/>
              <a:t> </a:t>
            </a:r>
            <a:r>
              <a:rPr lang="ru-RU" dirty="0" err="1"/>
              <a:t>самостоятльно</a:t>
            </a:r>
            <a:r>
              <a:rPr lang="ru-RU" dirty="0"/>
              <a:t> через сигналы</a:t>
            </a:r>
          </a:p>
          <a:p>
            <a:r>
              <a:rPr lang="ru-RU" dirty="0"/>
              <a:t>Проблема </a:t>
            </a:r>
            <a:r>
              <a:rPr lang="en-US" dirty="0"/>
              <a:t>#5</a:t>
            </a:r>
            <a:r>
              <a:rPr lang="ru-RU" dirty="0"/>
              <a:t>: </a:t>
            </a:r>
            <a:r>
              <a:rPr lang="ru-RU" dirty="0" err="1"/>
              <a:t>снепшоты</a:t>
            </a:r>
            <a:r>
              <a:rPr lang="ru-RU" dirty="0"/>
              <a:t> через сигналы не запускаются</a:t>
            </a:r>
          </a:p>
          <a:p>
            <a:pPr lvl="1"/>
            <a:r>
              <a:rPr lang="ru-RU" dirty="0"/>
              <a:t>Решение </a:t>
            </a:r>
            <a:r>
              <a:rPr lang="en-US" dirty="0"/>
              <a:t>#1</a:t>
            </a:r>
            <a:r>
              <a:rPr lang="ru-RU" dirty="0"/>
              <a:t>: нужно </a:t>
            </a:r>
            <a:r>
              <a:rPr lang="ru-RU" dirty="0" err="1"/>
              <a:t>стригеррить</a:t>
            </a:r>
            <a:r>
              <a:rPr lang="ru-RU" dirty="0"/>
              <a:t> любое изменение в </a:t>
            </a:r>
            <a:r>
              <a:rPr lang="en-US" dirty="0"/>
              <a:t>WAL</a:t>
            </a:r>
            <a:r>
              <a:rPr lang="ru-RU" dirty="0"/>
              <a:t> по реплицируемых таблицам</a:t>
            </a:r>
          </a:p>
          <a:p>
            <a:pPr lvl="1"/>
            <a:r>
              <a:rPr lang="ru-RU" dirty="0"/>
              <a:t>Решение </a:t>
            </a:r>
            <a:r>
              <a:rPr lang="en-US" dirty="0"/>
              <a:t>#2: heartbeat </a:t>
            </a:r>
            <a:r>
              <a:rPr lang="ru-RU" dirty="0"/>
              <a:t>таблица</a:t>
            </a:r>
          </a:p>
          <a:p>
            <a:r>
              <a:rPr lang="ru-RU" dirty="0"/>
              <a:t>Проблема </a:t>
            </a:r>
            <a:r>
              <a:rPr lang="en-US" dirty="0"/>
              <a:t>#6: </a:t>
            </a:r>
            <a:r>
              <a:rPr lang="ru-RU" dirty="0"/>
              <a:t>владельцы БД категорически против генерации любой дополнительной нагрузки на мастере</a:t>
            </a:r>
          </a:p>
          <a:p>
            <a:pPr lvl="1"/>
            <a:r>
              <a:rPr lang="ru-RU" dirty="0"/>
              <a:t>Решение: с версии </a:t>
            </a:r>
            <a:r>
              <a:rPr lang="en-US" dirty="0"/>
              <a:t>pg16 </a:t>
            </a:r>
            <a:r>
              <a:rPr lang="ru-RU" dirty="0"/>
              <a:t>есть возможность использовать логический слот для репликации и на репликах</a:t>
            </a:r>
          </a:p>
        </p:txBody>
      </p:sp>
    </p:spTree>
    <p:extLst>
      <p:ext uri="{BB962C8B-B14F-4D97-AF65-F5344CB8AC3E}">
        <p14:creationId xmlns:p14="http://schemas.microsoft.com/office/powerpoint/2010/main" val="1436139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восстановить потерянный срез данных за заданный период</a:t>
            </a:r>
          </a:p>
          <a:p>
            <a:r>
              <a:rPr lang="ru-RU" dirty="0"/>
              <a:t>Решение: </a:t>
            </a:r>
            <a:r>
              <a:rPr lang="ru-RU" dirty="0" err="1"/>
              <a:t>снепшот</a:t>
            </a:r>
            <a:r>
              <a:rPr lang="ru-RU" dirty="0"/>
              <a:t> с фильтром</a:t>
            </a:r>
          </a:p>
        </p:txBody>
      </p:sp>
    </p:spTree>
    <p:extLst>
      <p:ext uri="{BB962C8B-B14F-4D97-AF65-F5344CB8AC3E}">
        <p14:creationId xmlns:p14="http://schemas.microsoft.com/office/powerpoint/2010/main" val="2994142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запустили ручной </a:t>
            </a:r>
            <a:r>
              <a:rPr lang="ru-RU" dirty="0" err="1"/>
              <a:t>снепшот</a:t>
            </a:r>
            <a:r>
              <a:rPr lang="ru-RU" dirty="0"/>
              <a:t> таблицы, но забыли выдать права на чтение пользователю</a:t>
            </a:r>
          </a:p>
          <a:p>
            <a:r>
              <a:rPr lang="ru-RU" dirty="0"/>
              <a:t>Проблема: </a:t>
            </a:r>
            <a:r>
              <a:rPr lang="en-US" dirty="0" err="1"/>
              <a:t>cdc</a:t>
            </a:r>
            <a:r>
              <a:rPr lang="en-US" dirty="0"/>
              <a:t>-</a:t>
            </a:r>
            <a:r>
              <a:rPr lang="ru-RU" dirty="0"/>
              <a:t>приложение не упало, но и ничего не делает</a:t>
            </a:r>
          </a:p>
          <a:p>
            <a:pPr lvl="1"/>
            <a:r>
              <a:rPr lang="ru-RU" dirty="0"/>
              <a:t>Замечено на версии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2.7 (проверить на более новых версиях)</a:t>
            </a:r>
          </a:p>
          <a:p>
            <a:pPr lvl="1"/>
            <a:r>
              <a:rPr lang="ru-RU" dirty="0"/>
              <a:t>В метриках (</a:t>
            </a:r>
            <a:r>
              <a:rPr lang="en-US" dirty="0" err="1"/>
              <a:t>kafka</a:t>
            </a:r>
            <a:r>
              <a:rPr lang="en-US" dirty="0"/>
              <a:t>-connect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приложение живо и работает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Только перезапуск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518105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отправили сигнал на запуск инкрементального </a:t>
            </a:r>
            <a:r>
              <a:rPr lang="ru-RU" dirty="0" err="1"/>
              <a:t>снепшота</a:t>
            </a:r>
            <a:r>
              <a:rPr lang="ru-RU" dirty="0"/>
              <a:t> таблицы, по которой еще не было ни одного </a:t>
            </a:r>
            <a:r>
              <a:rPr lang="ru-RU" dirty="0" err="1"/>
              <a:t>эвента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снепшот</a:t>
            </a:r>
            <a:r>
              <a:rPr lang="ru-RU" dirty="0"/>
              <a:t> падает с ошибкой «ошибка про получение схемы»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 err="1"/>
              <a:t>Стригеррить</a:t>
            </a:r>
            <a:r>
              <a:rPr lang="ru-RU" dirty="0"/>
              <a:t> изменения по целевой таблице</a:t>
            </a:r>
          </a:p>
          <a:p>
            <a:pPr lvl="1"/>
            <a:r>
              <a:rPr lang="ru-RU" dirty="0"/>
              <a:t>Обновить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до версии выше </a:t>
            </a:r>
            <a:r>
              <a:rPr lang="en-US" dirty="0"/>
              <a:t>3.1.2+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761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редко обновляемые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в БД много таблиц, но реплицируем одну таблицу справочник, которая обновляется крайне редко</a:t>
            </a:r>
          </a:p>
          <a:p>
            <a:r>
              <a:rPr lang="ru-RU" dirty="0"/>
              <a:t>Проблема: Слот всегда отстает, </a:t>
            </a:r>
            <a:r>
              <a:rPr lang="en-US" dirty="0"/>
              <a:t>WAL </a:t>
            </a:r>
            <a:r>
              <a:rPr lang="ru-RU" dirty="0"/>
              <a:t>копится до «предела». Есть риск потери данных и переход </a:t>
            </a:r>
            <a:r>
              <a:rPr lang="ru-RU" dirty="0" err="1"/>
              <a:t>инстанса</a:t>
            </a:r>
            <a:r>
              <a:rPr lang="ru-RU" dirty="0"/>
              <a:t> в </a:t>
            </a:r>
            <a:r>
              <a:rPr lang="en-US" dirty="0"/>
              <a:t>RO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en-US" dirty="0"/>
              <a:t>Heartbeat </a:t>
            </a:r>
            <a:r>
              <a:rPr lang="ru-RU" dirty="0"/>
              <a:t>таблица</a:t>
            </a:r>
          </a:p>
          <a:p>
            <a:pPr lvl="1"/>
            <a:r>
              <a:rPr lang="ru-RU" dirty="0"/>
              <a:t>Установить настройку, ограничивающую размер </a:t>
            </a:r>
            <a:r>
              <a:rPr lang="en-US" dirty="0"/>
              <a:t>WAL’</a:t>
            </a:r>
            <a:r>
              <a:rPr lang="ru-RU" dirty="0"/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1965460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эвенты</a:t>
            </a:r>
            <a:r>
              <a:rPr lang="ru-RU" dirty="0"/>
              <a:t> с неполным состоянием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реплицируется таблица с </a:t>
            </a:r>
            <a:r>
              <a:rPr lang="en-US" dirty="0"/>
              <a:t>TOAST </a:t>
            </a:r>
            <a:r>
              <a:rPr lang="ru-RU" dirty="0"/>
              <a:t>полями</a:t>
            </a:r>
          </a:p>
          <a:p>
            <a:r>
              <a:rPr lang="ru-RU" dirty="0"/>
              <a:t>Проблема: некоторые </a:t>
            </a:r>
            <a:r>
              <a:rPr lang="ru-RU" dirty="0" err="1"/>
              <a:t>эвенты</a:t>
            </a:r>
            <a:r>
              <a:rPr lang="ru-RU" dirty="0"/>
              <a:t> приходят только с частью заполненных колонок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en-US" dirty="0"/>
              <a:t>REPLICA IDENTITY FULL</a:t>
            </a:r>
          </a:p>
          <a:p>
            <a:pPr lvl="1"/>
            <a:r>
              <a:rPr lang="ru-RU" dirty="0"/>
              <a:t>Сделать поля частью </a:t>
            </a:r>
            <a:r>
              <a:rPr lang="en-US" dirty="0"/>
              <a:t>PK / Unique index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73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партиционированные</a:t>
            </a:r>
            <a:r>
              <a:rPr lang="ru-RU" dirty="0"/>
              <a:t>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ru-RU" dirty="0" err="1"/>
              <a:t>партиционированную</a:t>
            </a:r>
            <a:r>
              <a:rPr lang="ru-RU" dirty="0"/>
              <a:t> таблицу</a:t>
            </a:r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приходят не от корневой таблицы, а от </a:t>
            </a:r>
            <a:r>
              <a:rPr lang="ru-RU" dirty="0" err="1"/>
              <a:t>партиций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При создании публикации выставить флаг «</a:t>
            </a:r>
            <a:r>
              <a:rPr lang="en-US" dirty="0" err="1"/>
              <a:t>publish_via_partition_root</a:t>
            </a:r>
            <a:r>
              <a:rPr lang="ru-RU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78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hypertable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en-US" dirty="0" err="1"/>
              <a:t>hypertable</a:t>
            </a:r>
            <a:r>
              <a:rPr lang="en-US" dirty="0"/>
              <a:t> (</a:t>
            </a:r>
            <a:r>
              <a:rPr lang="en-US" dirty="0" err="1"/>
              <a:t>timescaldb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не приходят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«Правильная настройка» (пример)</a:t>
            </a:r>
          </a:p>
          <a:p>
            <a:r>
              <a:rPr lang="en-US" dirty="0"/>
              <a:t> </a:t>
            </a:r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процесс падает из-за системной таблицы</a:t>
            </a:r>
          </a:p>
          <a:p>
            <a:pPr lvl="1"/>
            <a:r>
              <a:rPr lang="ru-RU" dirty="0"/>
              <a:t>Решение: явное исключение таблиц из репликации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35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эволюция схем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использует </a:t>
            </a:r>
            <a:r>
              <a:rPr lang="en-US" dirty="0" err="1"/>
              <a:t>avro</a:t>
            </a:r>
            <a:r>
              <a:rPr lang="en-US" dirty="0"/>
              <a:t>-</a:t>
            </a:r>
            <a:r>
              <a:rPr lang="ru-RU" dirty="0"/>
              <a:t>формат. Владелец БД изменил схему реплицируемой таблицы</a:t>
            </a:r>
          </a:p>
          <a:p>
            <a:r>
              <a:rPr lang="ru-RU" dirty="0"/>
              <a:t>Проблема: после изменения схемы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падает</a:t>
            </a:r>
          </a:p>
          <a:p>
            <a:r>
              <a:rPr lang="ru-RU" dirty="0"/>
              <a:t>Причина: несовместимое изменение схемы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Указать </a:t>
            </a:r>
            <a:r>
              <a:rPr lang="en-US" dirty="0" err="1"/>
              <a:t>compatibility.mode</a:t>
            </a:r>
            <a:r>
              <a:rPr lang="en-US" dirty="0"/>
              <a:t>=NONE</a:t>
            </a:r>
          </a:p>
          <a:p>
            <a:pPr lvl="1"/>
            <a:r>
              <a:rPr lang="ru-RU" dirty="0"/>
              <a:t>Глобально запретить выполнять несовместимые изменения </a:t>
            </a:r>
          </a:p>
          <a:p>
            <a:pPr lvl="1"/>
            <a:r>
              <a:rPr lang="ru-RU" dirty="0"/>
              <a:t>Контролировать </a:t>
            </a:r>
            <a:r>
              <a:rPr lang="ru-RU" dirty="0" err="1"/>
              <a:t>валидацию</a:t>
            </a:r>
            <a:r>
              <a:rPr lang="ru-RU" dirty="0"/>
              <a:t> эволюции схемы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793313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упавший мастер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мастер в кластере</a:t>
            </a:r>
            <a:r>
              <a:rPr lang="en-US" dirty="0"/>
              <a:t> PG </a:t>
            </a:r>
            <a:r>
              <a:rPr lang="ru-RU" dirty="0"/>
              <a:t>переехал,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упал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Обновить настройки подключения, указав ссылку на новый мастер</a:t>
            </a:r>
          </a:p>
          <a:p>
            <a:pPr lvl="1"/>
            <a:r>
              <a:rPr lang="ru-RU" dirty="0"/>
              <a:t>Если </a:t>
            </a:r>
            <a:r>
              <a:rPr lang="en-US" dirty="0"/>
              <a:t>DNS </a:t>
            </a:r>
            <a:r>
              <a:rPr lang="ru-RU" dirty="0"/>
              <a:t>имя мастера не изменилось, то достаточно </a:t>
            </a:r>
            <a:r>
              <a:rPr lang="ru-RU" dirty="0" err="1"/>
              <a:t>ретраев</a:t>
            </a:r>
            <a:r>
              <a:rPr lang="ru-RU" dirty="0"/>
              <a:t> на стороне </a:t>
            </a:r>
            <a:r>
              <a:rPr lang="en-US" dirty="0" err="1"/>
              <a:t>debezium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8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Перед тем, как начнем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выполнены с использованием СУБД </a:t>
            </a:r>
            <a:r>
              <a:rPr lang="en-US" dirty="0"/>
              <a:t>PostgreSQL </a:t>
            </a:r>
            <a:r>
              <a:rPr lang="ru-RU" dirty="0"/>
              <a:t>на версиях 15, 16 и 17. Если версия не указана, то по умолчанию подразумевается использование 17</a:t>
            </a:r>
          </a:p>
          <a:p>
            <a:r>
              <a:rPr lang="ru-RU" dirty="0"/>
              <a:t>Что-то может быть отражено в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701959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 err="1"/>
              <a:t>роутинг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сохраняются в разные топики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Настройка </a:t>
            </a:r>
            <a:r>
              <a:rPr lang="ru-RU" dirty="0" err="1"/>
              <a:t>роутинга</a:t>
            </a:r>
            <a:r>
              <a:rPr lang="ru-RU" dirty="0"/>
              <a:t> таблиц</a:t>
            </a:r>
          </a:p>
        </p:txBody>
      </p:sp>
    </p:spTree>
    <p:extLst>
      <p:ext uri="{BB962C8B-B14F-4D97-AF65-F5344CB8AC3E}">
        <p14:creationId xmlns:p14="http://schemas.microsoft.com/office/powerpoint/2010/main" val="2860038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867745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en-US" dirty="0"/>
              <a:t> # schema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r>
              <a:rPr lang="ru-RU" dirty="0"/>
              <a:t> / </a:t>
            </a:r>
            <a:r>
              <a:rPr lang="en-US" dirty="0" err="1"/>
              <a:t>debezium</a:t>
            </a:r>
            <a:r>
              <a:rPr lang="ru-RU" dirty="0"/>
              <a:t> использует </a:t>
            </a:r>
            <a:r>
              <a:rPr lang="en-US" dirty="0" err="1"/>
              <a:t>avro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имею одинаковую структуру, но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генерирует разные несовместимые схемы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переименования рекордов</a:t>
            </a:r>
            <a:endParaRPr lang="en-US" dirty="0"/>
          </a:p>
          <a:p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переименование сработало только на верхнем уровне. Вложенные структуры также с разным </a:t>
            </a:r>
            <a:r>
              <a:rPr lang="ru-RU" dirty="0" err="1"/>
              <a:t>неймингом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Кастомный</a:t>
            </a:r>
            <a:r>
              <a:rPr lang="ru-RU" dirty="0"/>
              <a:t> трансформ, который переименовывает в том числе и вложенные 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167980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transaction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от источника приходят сплошным потоком, но есть требование сохранять данные с учетом границ исходных транзакций</a:t>
            </a:r>
          </a:p>
          <a:p>
            <a:r>
              <a:rPr lang="ru-RU" dirty="0"/>
              <a:t>Решение:</a:t>
            </a:r>
            <a:r>
              <a:rPr lang="en-US" dirty="0"/>
              <a:t> provide.transaction.metadata=true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522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дубли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обещает </a:t>
            </a:r>
            <a:r>
              <a:rPr lang="en-US" dirty="0"/>
              <a:t>at-least-once </a:t>
            </a:r>
            <a:r>
              <a:rPr lang="ru-RU" dirty="0"/>
              <a:t>семантику, но есть требование прийти к (</a:t>
            </a:r>
            <a:r>
              <a:rPr lang="en-US" dirty="0"/>
              <a:t>effectively</a:t>
            </a:r>
            <a:r>
              <a:rPr lang="ru-RU" dirty="0"/>
              <a:t>)</a:t>
            </a:r>
            <a:r>
              <a:rPr lang="en-US" dirty="0"/>
              <a:t>exactly-once. 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</a:t>
            </a:r>
            <a:r>
              <a:rPr lang="ru-RU" dirty="0" err="1"/>
              <a:t>дедубликация</a:t>
            </a:r>
            <a:r>
              <a:rPr lang="ru-RU" dirty="0"/>
              <a:t> по </a:t>
            </a:r>
            <a:r>
              <a:rPr lang="en-US" dirty="0" err="1"/>
              <a:t>lsn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608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before/after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получить </a:t>
            </a:r>
            <a:r>
              <a:rPr lang="en-US" dirty="0"/>
              <a:t>diff </a:t>
            </a:r>
            <a:r>
              <a:rPr lang="ru-RU" dirty="0"/>
              <a:t>обновленных значений (</a:t>
            </a:r>
            <a:r>
              <a:rPr lang="en-US" dirty="0"/>
              <a:t>before &lt;-&gt; after</a:t>
            </a:r>
            <a:r>
              <a:rPr lang="ru-RU" dirty="0"/>
              <a:t>), но приходят только </a:t>
            </a:r>
            <a:r>
              <a:rPr lang="en-US" dirty="0"/>
              <a:t>after (</a:t>
            </a:r>
            <a:r>
              <a:rPr lang="ru-RU" dirty="0"/>
              <a:t>для </a:t>
            </a:r>
            <a:r>
              <a:rPr lang="en-US" dirty="0"/>
              <a:t>update/create) </a:t>
            </a:r>
            <a:r>
              <a:rPr lang="ru-RU" dirty="0"/>
              <a:t>и </a:t>
            </a:r>
            <a:r>
              <a:rPr lang="en-US" dirty="0"/>
              <a:t>before (</a:t>
            </a:r>
            <a:r>
              <a:rPr lang="ru-RU" dirty="0"/>
              <a:t>для </a:t>
            </a:r>
            <a:r>
              <a:rPr lang="en-US" dirty="0"/>
              <a:t>delete)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REPLICA IDENTITY FULL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120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timestamp / </a:t>
            </a:r>
            <a:r>
              <a:rPr lang="en-US" dirty="0" err="1"/>
              <a:t>timestamptz</a:t>
            </a:r>
            <a:r>
              <a:rPr lang="en-US" dirty="0"/>
              <a:t> # </a:t>
            </a:r>
            <a:r>
              <a:rPr lang="ru-RU" dirty="0"/>
              <a:t>представление значений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реплицировать таблицы с колонками типов </a:t>
            </a:r>
            <a:r>
              <a:rPr lang="en-US" dirty="0"/>
              <a:t>timestamp / </a:t>
            </a:r>
            <a:r>
              <a:rPr lang="en-US" dirty="0" err="1"/>
              <a:t>timestamptz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конвертирует один тип в </a:t>
            </a:r>
            <a:r>
              <a:rPr lang="en-US" dirty="0"/>
              <a:t>long, </a:t>
            </a:r>
            <a:r>
              <a:rPr lang="ru-RU" dirty="0"/>
              <a:t>другой в </a:t>
            </a:r>
            <a:r>
              <a:rPr lang="en-US" dirty="0"/>
              <a:t>string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конвертации типов</a:t>
            </a:r>
          </a:p>
          <a:p>
            <a:pPr lvl="1"/>
            <a:r>
              <a:rPr lang="ru-RU" dirty="0"/>
              <a:t>Указывать явно </a:t>
            </a:r>
            <a:r>
              <a:rPr lang="en-US" dirty="0" err="1"/>
              <a:t>timezone</a:t>
            </a:r>
            <a:r>
              <a:rPr lang="en-US" dirty="0"/>
              <a:t>, </a:t>
            </a:r>
            <a:r>
              <a:rPr lang="ru-RU" dirty="0"/>
              <a:t> которую нужно конвертировать </a:t>
            </a:r>
            <a:r>
              <a:rPr lang="en-US" dirty="0" err="1"/>
              <a:t>timestamptz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0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timestamp / </a:t>
            </a:r>
            <a:r>
              <a:rPr lang="en-US" dirty="0" err="1"/>
              <a:t>timestamptz</a:t>
            </a:r>
            <a:r>
              <a:rPr lang="ru-RU" dirty="0"/>
              <a:t> </a:t>
            </a:r>
            <a:r>
              <a:rPr lang="en-US" dirty="0"/>
              <a:t>#</a:t>
            </a:r>
            <a:r>
              <a:rPr lang="ru-RU" dirty="0"/>
              <a:t> потеря точности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реплицировать таблицы с колонками типов </a:t>
            </a:r>
            <a:r>
              <a:rPr lang="en-US" dirty="0"/>
              <a:t>timestamp / </a:t>
            </a:r>
            <a:r>
              <a:rPr lang="en-US" dirty="0" err="1"/>
              <a:t>timestamptz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конвертирует один тип в </a:t>
            </a:r>
            <a:r>
              <a:rPr lang="en-US" dirty="0"/>
              <a:t>long, </a:t>
            </a:r>
            <a:r>
              <a:rPr lang="ru-RU" dirty="0"/>
              <a:t>другой в </a:t>
            </a:r>
            <a:r>
              <a:rPr lang="en-US" dirty="0"/>
              <a:t>string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конвертации типов</a:t>
            </a:r>
          </a:p>
          <a:p>
            <a:pPr lvl="1"/>
            <a:r>
              <a:rPr lang="ru-RU" dirty="0"/>
              <a:t>Указывать явно </a:t>
            </a:r>
            <a:r>
              <a:rPr lang="en-US" dirty="0" err="1"/>
              <a:t>timezone</a:t>
            </a:r>
            <a:r>
              <a:rPr lang="en-US" dirty="0"/>
              <a:t>, </a:t>
            </a:r>
            <a:r>
              <a:rPr lang="ru-RU" dirty="0"/>
              <a:t> которую нужно конвертировать </a:t>
            </a:r>
            <a:r>
              <a:rPr lang="en-US" dirty="0" err="1"/>
              <a:t>timestamptz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61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Одну и ту же задачу можно решать разными способами</a:t>
            </a:r>
          </a:p>
          <a:p>
            <a:r>
              <a:rPr lang="ru-RU" dirty="0"/>
              <a:t>Каждый способ имеет право на жизнь и выбор конкретного решения зависит от таких факторов, как например:</a:t>
            </a:r>
          </a:p>
          <a:p>
            <a:pPr lvl="1"/>
            <a:r>
              <a:rPr lang="ru-RU" dirty="0"/>
              <a:t>Стоимость разработки</a:t>
            </a:r>
          </a:p>
          <a:p>
            <a:pPr lvl="1"/>
            <a:r>
              <a:rPr lang="ru-RU" dirty="0"/>
              <a:t>Влияние на процессы владельцев БД</a:t>
            </a:r>
          </a:p>
          <a:p>
            <a:pPr lvl="1"/>
            <a:r>
              <a:rPr lang="ru-RU" dirty="0"/>
              <a:t>Влияние на БД</a:t>
            </a:r>
          </a:p>
          <a:p>
            <a:pPr lvl="1"/>
            <a:r>
              <a:rPr lang="ru-RU" dirty="0"/>
              <a:t>Возможность адаптироваться под новые требования</a:t>
            </a:r>
          </a:p>
          <a:p>
            <a:pPr lvl="1"/>
            <a:r>
              <a:rPr lang="ru-RU" dirty="0"/>
              <a:t>Гарантии доставки</a:t>
            </a:r>
          </a:p>
          <a:p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может показаться «готовым» решением, но для некоторых задач может оказаться проще использовать другой подход</a:t>
            </a:r>
          </a:p>
        </p:txBody>
      </p:sp>
    </p:spTree>
    <p:extLst>
      <p:ext uri="{BB962C8B-B14F-4D97-AF65-F5344CB8AC3E}">
        <p14:creationId xmlns:p14="http://schemas.microsoft.com/office/powerpoint/2010/main" val="122444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Процесс захвата изменений</a:t>
            </a:r>
          </a:p>
          <a:p>
            <a:pPr lvl="1"/>
            <a:r>
              <a:rPr lang="ru-RU" dirty="0"/>
              <a:t>Обычно речь про такие операции, как </a:t>
            </a:r>
            <a:r>
              <a:rPr lang="en-US" dirty="0"/>
              <a:t>create, update, delete</a:t>
            </a:r>
            <a:endParaRPr lang="ru-RU" dirty="0"/>
          </a:p>
          <a:p>
            <a:pPr lvl="1"/>
            <a:r>
              <a:rPr lang="ru-RU" dirty="0"/>
              <a:t>В некоторых случаях отслеживаются также и </a:t>
            </a:r>
            <a:r>
              <a:rPr lang="en-US" dirty="0"/>
              <a:t>truncate</a:t>
            </a:r>
            <a:endParaRPr lang="ru-RU" dirty="0"/>
          </a:p>
          <a:p>
            <a:r>
              <a:rPr lang="ru-RU" dirty="0"/>
              <a:t>Процесс непрерывный </a:t>
            </a:r>
          </a:p>
          <a:p>
            <a:r>
              <a:rPr lang="ru-RU" dirty="0"/>
              <a:t>Может подразумевать снятие начального </a:t>
            </a:r>
            <a:r>
              <a:rPr lang="ru-RU" dirty="0" err="1"/>
              <a:t>снепшота</a:t>
            </a:r>
            <a:r>
              <a:rPr lang="ru-RU" dirty="0"/>
              <a:t> сущности(ей)</a:t>
            </a:r>
          </a:p>
          <a:p>
            <a:r>
              <a:rPr lang="ru-RU" dirty="0"/>
              <a:t>Цель: получить и обработать изменения на источнике</a:t>
            </a:r>
          </a:p>
          <a:p>
            <a:pPr lvl="1"/>
            <a:r>
              <a:rPr lang="ru-RU" dirty="0"/>
              <a:t>Обработка может включать в себя как реагирование на событие «на месте» без сохранения куда-либо, так и сохранение в новое хранилище для дальнейшей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6620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Описание задачи для примера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Требования:</a:t>
            </a:r>
          </a:p>
          <a:p>
            <a:r>
              <a:rPr lang="ru-RU" dirty="0"/>
              <a:t>Должны «захватывать» такие операции, как </a:t>
            </a:r>
            <a:r>
              <a:rPr lang="en-US" dirty="0"/>
              <a:t>create, update, delete</a:t>
            </a:r>
          </a:p>
          <a:p>
            <a:r>
              <a:rPr lang="ru-RU" dirty="0"/>
              <a:t>Перед началом работы должно быть сохранено текущее состояние сущности</a:t>
            </a:r>
          </a:p>
          <a:p>
            <a:r>
              <a:rPr lang="ru-RU" dirty="0"/>
              <a:t>Должны быть обеспечены гарантии доставки (потери недопустимы)</a:t>
            </a:r>
          </a:p>
          <a:p>
            <a:r>
              <a:rPr lang="ru-RU" dirty="0"/>
              <a:t>Должна быть возможность менять список отслеживаемых сущностей</a:t>
            </a:r>
          </a:p>
          <a:p>
            <a:r>
              <a:rPr lang="ru-RU" dirty="0"/>
              <a:t>Полученные </a:t>
            </a:r>
            <a:r>
              <a:rPr lang="ru-RU" dirty="0" err="1"/>
              <a:t>эвенты</a:t>
            </a:r>
            <a:r>
              <a:rPr lang="ru-RU" dirty="0"/>
              <a:t> сохраняются </a:t>
            </a:r>
            <a:r>
              <a:rPr lang="en-US" dirty="0"/>
              <a:t>as-is </a:t>
            </a:r>
            <a:r>
              <a:rPr lang="ru-RU" dirty="0"/>
              <a:t>в КХД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6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Подробности о механизме</a:t>
            </a:r>
          </a:p>
          <a:p>
            <a:r>
              <a:rPr lang="ru-RU" dirty="0"/>
              <a:t>В каких случаях может пригодиться</a:t>
            </a:r>
          </a:p>
          <a:p>
            <a:pPr lvl="1"/>
            <a:r>
              <a:rPr lang="ru-RU" dirty="0"/>
              <a:t>Когда нет необходимости в отслеживании абсолютно каждых изменений, но есть необходимость в отслеживании «как таковом»</a:t>
            </a:r>
          </a:p>
          <a:p>
            <a:pPr lvl="1"/>
            <a:r>
              <a:rPr lang="ru-RU" dirty="0"/>
              <a:t>Когда система толерантна к потерям </a:t>
            </a:r>
            <a:r>
              <a:rPr lang="ru-RU" dirty="0" err="1"/>
              <a:t>эвентов</a:t>
            </a:r>
            <a:endParaRPr lang="ru-RU" dirty="0"/>
          </a:p>
          <a:p>
            <a:pPr lvl="1"/>
            <a:r>
              <a:rPr lang="ru-RU" dirty="0"/>
              <a:t>Если нужно построить простую </a:t>
            </a:r>
            <a:r>
              <a:rPr lang="en-US" dirty="0"/>
              <a:t>event-sourcing </a:t>
            </a:r>
            <a:r>
              <a:rPr lang="ru-RU" dirty="0"/>
              <a:t>модель взаимодействия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Список ограничений</a:t>
            </a:r>
          </a:p>
          <a:p>
            <a:r>
              <a:rPr lang="ru-RU" dirty="0"/>
              <a:t>Требует вмешательства на клиентское стороне (кто обновляет таблицы) – клиент должен отправлять нотификации</a:t>
            </a:r>
          </a:p>
          <a:p>
            <a:r>
              <a:rPr lang="ru-RU" dirty="0"/>
              <a:t>Есть отдельная очередь для хранения необработанных нотификаций. По умолчанию размер 8Гб</a:t>
            </a:r>
          </a:p>
          <a:p>
            <a:r>
              <a:rPr lang="ru-RU" dirty="0"/>
              <a:t>Гарантии доставки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1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Пример настройки всего процесса с использованием </a:t>
            </a:r>
            <a:r>
              <a:rPr lang="en-US" dirty="0"/>
              <a:t>apache camel</a:t>
            </a:r>
          </a:p>
        </p:txBody>
      </p:sp>
    </p:spTree>
    <p:extLst>
      <p:ext uri="{BB962C8B-B14F-4D97-AF65-F5344CB8AC3E}">
        <p14:creationId xmlns:p14="http://schemas.microsoft.com/office/powerpoint/2010/main" val="13762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Подробности о механизме: </a:t>
            </a:r>
            <a:r>
              <a:rPr lang="en-US" dirty="0"/>
              <a:t>SELECT </a:t>
            </a:r>
            <a:r>
              <a:rPr lang="ru-RU" dirty="0"/>
              <a:t>по колонке</a:t>
            </a:r>
          </a:p>
          <a:p>
            <a:r>
              <a:rPr lang="ru-RU" dirty="0"/>
              <a:t>Колонка должна быть монотонно</a:t>
            </a:r>
            <a:r>
              <a:rPr lang="en-US" dirty="0"/>
              <a:t>-</a:t>
            </a:r>
            <a:r>
              <a:rPr lang="ru-RU" dirty="0"/>
              <a:t>возрастающей </a:t>
            </a:r>
          </a:p>
          <a:p>
            <a:pPr lvl="1"/>
            <a:r>
              <a:rPr lang="ru-RU" dirty="0"/>
              <a:t>Примеры: </a:t>
            </a:r>
            <a:r>
              <a:rPr lang="en-US" dirty="0"/>
              <a:t>serial id, timestamp</a:t>
            </a:r>
          </a:p>
        </p:txBody>
      </p:sp>
    </p:spTree>
    <p:extLst>
      <p:ext uri="{BB962C8B-B14F-4D97-AF65-F5344CB8AC3E}">
        <p14:creationId xmlns:p14="http://schemas.microsoft.com/office/powerpoint/2010/main" val="172895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1551</Words>
  <Application>Microsoft Macintosh PowerPoint</Application>
  <PresentationFormat>Widescreen</PresentationFormat>
  <Paragraphs>196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acumin-pro</vt:lpstr>
      <vt:lpstr>Arial</vt:lpstr>
      <vt:lpstr>Calibri</vt:lpstr>
      <vt:lpstr>Calibri Light</vt:lpstr>
      <vt:lpstr>Helvetica Neue</vt:lpstr>
      <vt:lpstr>Office Theme</vt:lpstr>
      <vt:lpstr>Способы организации CDC в PostgreSQL и почему Debezium из коробки может не решить всех проблем </vt:lpstr>
      <vt:lpstr>О чем пойдет речь</vt:lpstr>
      <vt:lpstr>Перед тем, как начнем</vt:lpstr>
      <vt:lpstr>Кратко «что такое и зачем CDC»</vt:lpstr>
      <vt:lpstr>Описание задачи для примера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Debezium: где можно споткнуться</vt:lpstr>
      <vt:lpstr>Debezium: «базовый сетап»</vt:lpstr>
      <vt:lpstr>Debezium: «базовый сетап»</vt:lpstr>
      <vt:lpstr>Debezium: «базовый сетап»</vt:lpstr>
      <vt:lpstr>Debezium: изменение списка реплицируемых таблиц</vt:lpstr>
      <vt:lpstr>Debezium: снепшоты</vt:lpstr>
      <vt:lpstr>Debezium: снепшоты</vt:lpstr>
      <vt:lpstr>Debezium: снепшоты</vt:lpstr>
      <vt:lpstr>Debezium: снепшоты</vt:lpstr>
      <vt:lpstr>Debezium: редко обновляемые таблицы</vt:lpstr>
      <vt:lpstr>Debezium: эвенты с неполным состоянием</vt:lpstr>
      <vt:lpstr>Debezium: партиционированные таблицы</vt:lpstr>
      <vt:lpstr>Debezium: hypertable</vt:lpstr>
      <vt:lpstr>Debezium: эволюция схем</vt:lpstr>
      <vt:lpstr>Debezium: упавший мастер</vt:lpstr>
      <vt:lpstr>Debezium: cdc для шардов # роутинг</vt:lpstr>
      <vt:lpstr>Debezium: cdc для шардов # schema evolution</vt:lpstr>
      <vt:lpstr>Debezium: transaction boundaries</vt:lpstr>
      <vt:lpstr>Debezium: дубли</vt:lpstr>
      <vt:lpstr>Debezium: before/after diff</vt:lpstr>
      <vt:lpstr>Debezium: timestamp / timestamptz # представление значений</vt:lpstr>
      <vt:lpstr>Debezium: timestamp / timestamptz # потеря точности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Никита Рьянов</dc:creator>
  <cp:lastModifiedBy>Никита Рьянов</cp:lastModifiedBy>
  <cp:revision>49</cp:revision>
  <dcterms:created xsi:type="dcterms:W3CDTF">2025-07-21T17:32:12Z</dcterms:created>
  <dcterms:modified xsi:type="dcterms:W3CDTF">2025-08-20T20:44:36Z</dcterms:modified>
</cp:coreProperties>
</file>