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0" r:id="rId2"/>
    <p:sldId id="257" r:id="rId3"/>
    <p:sldId id="258" r:id="rId4"/>
    <p:sldId id="262" r:id="rId5"/>
    <p:sldId id="265" r:id="rId6"/>
    <p:sldId id="266" r:id="rId7"/>
    <p:sldId id="291" r:id="rId8"/>
    <p:sldId id="287" r:id="rId9"/>
    <p:sldId id="315" r:id="rId10"/>
    <p:sldId id="317" r:id="rId11"/>
    <p:sldId id="331" r:id="rId12"/>
    <p:sldId id="316" r:id="rId13"/>
    <p:sldId id="318" r:id="rId14"/>
    <p:sldId id="319" r:id="rId15"/>
    <p:sldId id="267" r:id="rId16"/>
    <p:sldId id="294" r:id="rId17"/>
    <p:sldId id="320" r:id="rId18"/>
    <p:sldId id="295" r:id="rId19"/>
    <p:sldId id="296" r:id="rId20"/>
    <p:sldId id="297" r:id="rId21"/>
    <p:sldId id="271" r:id="rId22"/>
    <p:sldId id="272" r:id="rId23"/>
    <p:sldId id="269" r:id="rId24"/>
    <p:sldId id="321" r:id="rId25"/>
    <p:sldId id="314" r:id="rId26"/>
    <p:sldId id="301" r:id="rId27"/>
    <p:sldId id="275" r:id="rId28"/>
    <p:sldId id="322" r:id="rId29"/>
    <p:sldId id="323" r:id="rId30"/>
    <p:sldId id="290" r:id="rId31"/>
    <p:sldId id="268" r:id="rId32"/>
    <p:sldId id="298" r:id="rId33"/>
    <p:sldId id="299" r:id="rId34"/>
    <p:sldId id="273" r:id="rId35"/>
    <p:sldId id="278" r:id="rId36"/>
    <p:sldId id="324" r:id="rId37"/>
    <p:sldId id="270" r:id="rId38"/>
    <p:sldId id="289" r:id="rId39"/>
    <p:sldId id="288" r:id="rId40"/>
    <p:sldId id="276" r:id="rId41"/>
    <p:sldId id="274" r:id="rId42"/>
    <p:sldId id="277" r:id="rId43"/>
    <p:sldId id="329" r:id="rId44"/>
    <p:sldId id="28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5"/>
    <p:restoredTop sz="96405"/>
  </p:normalViewPr>
  <p:slideViewPr>
    <p:cSldViewPr snapToGrid="0" snapToObjects="1">
      <p:cViewPr varScale="1">
        <p:scale>
          <a:sx n="160" d="100"/>
          <a:sy n="160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7291"/>
            <a:ext cx="12132179" cy="46403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PostgreSQL: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какими проблемами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можно столкнуться и как их решать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4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0670721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7414-C86D-E64F-8961-793A4E8C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0837"/>
            <a:ext cx="11752942" cy="12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046227" cy="1325563"/>
          </a:xfrm>
        </p:spPr>
        <p:txBody>
          <a:bodyPr>
            <a:normAutofit/>
          </a:bodyPr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заблокированная таблица (?)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Проблема: добавили новую таблицу в публикацию и заблокировались при удалении записи</a:t>
            </a:r>
          </a:p>
          <a:p>
            <a:r>
              <a:rPr lang="ru-RU" dirty="0"/>
              <a:t>Причина: при обновлении публикации у одной из таблиц нет </a:t>
            </a:r>
            <a:r>
              <a:rPr lang="en-US" dirty="0"/>
              <a:t>PK, </a:t>
            </a:r>
            <a:r>
              <a:rPr lang="ru-RU" dirty="0"/>
              <a:t>но есть </a:t>
            </a:r>
            <a:r>
              <a:rPr lang="en-US" dirty="0"/>
              <a:t>FK </a:t>
            </a:r>
            <a:r>
              <a:rPr lang="ru-RU" dirty="0"/>
              <a:t>на другую таблицу, которая тоже есть в публикации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4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у новых таблиц не </a:t>
            </a:r>
            <a:r>
              <a:rPr lang="ru-RU" dirty="0" err="1"/>
              <a:t>триггерится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после добавления новых таблиц в публикацию не </a:t>
            </a:r>
            <a:r>
              <a:rPr lang="ru-RU" dirty="0" err="1"/>
              <a:t>триггерится</a:t>
            </a:r>
            <a:r>
              <a:rPr lang="ru-RU" dirty="0"/>
              <a:t> их начальный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=INITIAL_ALWAYS </a:t>
            </a:r>
            <a:endParaRPr lang="ru-RU" dirty="0"/>
          </a:p>
          <a:p>
            <a:pPr lvl="1"/>
            <a:r>
              <a:rPr lang="ru-RU" dirty="0"/>
              <a:t>Рестарт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1289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после рестарта </a:t>
            </a:r>
            <a:r>
              <a:rPr lang="ru-RU" dirty="0" err="1"/>
              <a:t>снепшот</a:t>
            </a:r>
            <a:r>
              <a:rPr lang="ru-RU" dirty="0"/>
              <a:t> запускается для всех таблиц всегда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при</a:t>
            </a:r>
            <a:r>
              <a:rPr lang="en-US" dirty="0"/>
              <a:t> </a:t>
            </a:r>
            <a:r>
              <a:rPr lang="en-US" dirty="0" err="1"/>
              <a:t>snapshot.mode</a:t>
            </a:r>
            <a:r>
              <a:rPr lang="en-US" dirty="0"/>
              <a:t>=INITIAL_ALWAYS </a:t>
            </a:r>
            <a:r>
              <a:rPr lang="ru-RU" dirty="0" err="1"/>
              <a:t>снепшот</a:t>
            </a:r>
            <a:r>
              <a:rPr lang="ru-RU" dirty="0"/>
              <a:t> запускается всегда и для всех таблиц в публикации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 </a:t>
            </a:r>
            <a:r>
              <a:rPr lang="ru-RU" dirty="0"/>
              <a:t>или </a:t>
            </a:r>
            <a:r>
              <a:rPr lang="en-US" dirty="0" err="1"/>
              <a:t>snapshot.mode</a:t>
            </a:r>
            <a:r>
              <a:rPr lang="en-US" dirty="0"/>
              <a:t>=NO_DATA</a:t>
            </a:r>
          </a:p>
          <a:p>
            <a:pPr lvl="1"/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52091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</a:t>
            </a:r>
            <a:r>
              <a:rPr lang="en-US" dirty="0"/>
              <a:t>ad-hoc 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940D-8C26-EA44-8F27-BD5A95285E73}"/>
              </a:ext>
            </a:extLst>
          </p:cNvPr>
          <p:cNvSpPr txBox="1"/>
          <p:nvPr/>
        </p:nvSpPr>
        <p:spPr>
          <a:xfrm>
            <a:off x="1142624" y="2705725"/>
            <a:ext cx="990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сигнальной таблицей, </a:t>
            </a:r>
          </a:p>
          <a:p>
            <a:r>
              <a:rPr lang="ru-RU" sz="4400" dirty="0" err="1">
                <a:solidFill>
                  <a:srgbClr val="FF0000"/>
                </a:solidFill>
              </a:rPr>
              <a:t>топиком</a:t>
            </a:r>
            <a:r>
              <a:rPr lang="ru-RU" sz="4400" dirty="0">
                <a:solidFill>
                  <a:srgbClr val="FF0000"/>
                </a:solidFill>
              </a:rPr>
              <a:t> и </a:t>
            </a:r>
            <a:r>
              <a:rPr lang="ru-RU" sz="4400" dirty="0" err="1">
                <a:solidFill>
                  <a:srgbClr val="FF0000"/>
                </a:solidFill>
              </a:rPr>
              <a:t>кастомным</a:t>
            </a:r>
            <a:r>
              <a:rPr lang="ru-RU" sz="4400" dirty="0">
                <a:solidFill>
                  <a:srgbClr val="FF0000"/>
                </a:solidFill>
              </a:rPr>
              <a:t> решением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173411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Контекст: нужно </a:t>
            </a:r>
            <a:r>
              <a:rPr lang="ru-RU" dirty="0" err="1"/>
              <a:t>тригерить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BLOCKING ad-hoc snapshot</a:t>
            </a:r>
          </a:p>
          <a:p>
            <a:pPr lvl="2"/>
            <a:r>
              <a:rPr lang="ru-RU" dirty="0"/>
              <a:t>Фактически выполняет </a:t>
            </a:r>
            <a:r>
              <a:rPr lang="en-US" dirty="0"/>
              <a:t>SELECT * FROM table </a:t>
            </a:r>
            <a:endParaRPr lang="ru-RU" dirty="0"/>
          </a:p>
          <a:p>
            <a:r>
              <a:rPr lang="ru-RU" dirty="0"/>
              <a:t>Проблема: долгая транзакция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899D1-DC31-7840-9EBD-5D2BE2BD111E}"/>
              </a:ext>
            </a:extLst>
          </p:cNvPr>
          <p:cNvSpPr txBox="1"/>
          <p:nvPr/>
        </p:nvSpPr>
        <p:spPr>
          <a:xfrm>
            <a:off x="1934560" y="3429000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/>
              <a:t>BLOCKING snapshot </a:t>
            </a:r>
            <a:r>
              <a:rPr lang="ru-RU" dirty="0"/>
              <a:t>долго удерживает транзакцию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INCREMENTAL snapshot</a:t>
            </a:r>
          </a:p>
          <a:p>
            <a:pPr lvl="2"/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автоматически</a:t>
            </a:r>
            <a:r>
              <a:rPr lang="en-US" dirty="0"/>
              <a:t> </a:t>
            </a:r>
            <a:r>
              <a:rPr lang="ru-RU" dirty="0"/>
              <a:t>разбивает таблицу на </a:t>
            </a:r>
            <a:r>
              <a:rPr lang="ru-RU" dirty="0" err="1"/>
              <a:t>чанки</a:t>
            </a:r>
            <a:endParaRPr lang="ru-RU" dirty="0"/>
          </a:p>
          <a:p>
            <a:pPr lvl="2"/>
            <a:r>
              <a:rPr lang="ru-RU" dirty="0"/>
              <a:t>Размер </a:t>
            </a:r>
            <a:r>
              <a:rPr lang="ru-RU" dirty="0" err="1"/>
              <a:t>чанка</a:t>
            </a:r>
            <a:r>
              <a:rPr lang="ru-RU" dirty="0"/>
              <a:t> контролируется настройкой </a:t>
            </a:r>
            <a:r>
              <a:rPr lang="en-US" b="1" dirty="0" err="1"/>
              <a:t>incremental.snapshot.chunk.size</a:t>
            </a:r>
            <a:r>
              <a:rPr lang="ru-RU" dirty="0"/>
              <a:t> </a:t>
            </a:r>
          </a:p>
          <a:p>
            <a:r>
              <a:rPr lang="ru-RU" dirty="0"/>
              <a:t>Проблема: </a:t>
            </a:r>
            <a:r>
              <a:rPr lang="en-US" dirty="0"/>
              <a:t>INCREMENTAL </a:t>
            </a:r>
            <a:r>
              <a:rPr lang="ru-RU" dirty="0"/>
              <a:t>работает только с таблицами, у которых есть </a:t>
            </a:r>
            <a:r>
              <a:rPr lang="en-US" dirty="0"/>
              <a:t>PK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A1D72-673B-AB4B-A971-F8027C5BB2A2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518C-3301-4349-84E2-A018B6884F9C}"/>
              </a:ext>
            </a:extLst>
          </p:cNvPr>
          <p:cNvSpPr txBox="1"/>
          <p:nvPr/>
        </p:nvSpPr>
        <p:spPr>
          <a:xfrm>
            <a:off x="1183446" y="3830311"/>
            <a:ext cx="10062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разбиения на </a:t>
            </a:r>
            <a:r>
              <a:rPr lang="ru-RU" sz="4400" dirty="0" err="1">
                <a:solidFill>
                  <a:srgbClr val="FF0000"/>
                </a:solidFill>
              </a:rPr>
              <a:t>чанки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нужен </a:t>
            </a:r>
            <a:r>
              <a:rPr lang="en-US" dirty="0"/>
              <a:t>INCREMENTAL </a:t>
            </a:r>
            <a:r>
              <a:rPr lang="ru-RU" dirty="0" err="1"/>
              <a:t>снепшот</a:t>
            </a:r>
            <a:r>
              <a:rPr lang="ru-RU" dirty="0"/>
              <a:t>, но у таблицы нет явного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pPr lvl="1"/>
            <a:r>
              <a:rPr lang="ru-RU" dirty="0"/>
              <a:t>Доступно с версии </a:t>
            </a:r>
            <a:r>
              <a:rPr lang="en-US" dirty="0"/>
              <a:t>2.2</a:t>
            </a:r>
            <a:endParaRPr lang="ru-RU" dirty="0"/>
          </a:p>
          <a:p>
            <a:r>
              <a:rPr lang="ru-RU" dirty="0"/>
              <a:t>Проблема: сам процесс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2A1BE-4369-5F41-9709-A011D56C0FD5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0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процесс снятия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Своя логика снятия </a:t>
            </a:r>
            <a:r>
              <a:rPr lang="ru-RU" dirty="0" err="1"/>
              <a:t>снепшота</a:t>
            </a:r>
            <a:endParaRPr lang="ru-RU" dirty="0"/>
          </a:p>
          <a:p>
            <a:pPr lvl="1"/>
            <a:r>
              <a:rPr lang="ru-RU" dirty="0"/>
              <a:t>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1AA0E-94E9-2542-B03B-A5342A7C8983}"/>
              </a:ext>
            </a:extLst>
          </p:cNvPr>
          <p:cNvSpPr txBox="1"/>
          <p:nvPr/>
        </p:nvSpPr>
        <p:spPr>
          <a:xfrm>
            <a:off x="680982" y="4466773"/>
            <a:ext cx="110327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снятия </a:t>
            </a:r>
            <a:r>
              <a:rPr lang="ru-RU" sz="4400" dirty="0" err="1">
                <a:solidFill>
                  <a:srgbClr val="FF0000"/>
                </a:solidFill>
              </a:rPr>
              <a:t>снепшота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Таблицы с помощью параллельных запросов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Проблема: отправили сигнал, но ничего не происходит</a:t>
            </a:r>
          </a:p>
          <a:p>
            <a:r>
              <a:rPr lang="ru-RU" dirty="0"/>
              <a:t>Решения: 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en-US" dirty="0"/>
              <a:t>#2: </a:t>
            </a:r>
            <a:r>
              <a:rPr lang="ru-RU" dirty="0"/>
              <a:t>Добавить сигнальную таблицу в </a:t>
            </a:r>
            <a:r>
              <a:rPr lang="en-US" dirty="0"/>
              <a:t>publication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ru-RU" dirty="0"/>
              <a:t>3</a:t>
            </a:r>
            <a:r>
              <a:rPr lang="en-US" dirty="0"/>
              <a:t>: heartbeat </a:t>
            </a:r>
            <a:r>
              <a:rPr lang="ru-RU" dirty="0"/>
              <a:t>таблица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04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Пример решаемой задачи</a:t>
            </a:r>
          </a:p>
          <a:p>
            <a:r>
              <a:rPr lang="en-US" dirty="0" err="1"/>
              <a:t>Debezium</a:t>
            </a:r>
            <a:r>
              <a:rPr lang="en-US" dirty="0"/>
              <a:t>:</a:t>
            </a:r>
            <a:r>
              <a:rPr lang="ru-RU" dirty="0"/>
              <a:t> где и как может помочь (или нет)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C0A8A-A4F0-4D43-A153-25441A5BF33C}"/>
              </a:ext>
            </a:extLst>
          </p:cNvPr>
          <p:cNvSpPr txBox="1"/>
          <p:nvPr/>
        </p:nvSpPr>
        <p:spPr>
          <a:xfrm>
            <a:off x="1911424" y="4034679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58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таблицы </a:t>
            </a:r>
            <a:r>
              <a:rPr lang="en-US" dirty="0"/>
              <a:t>replication-</a:t>
            </a:r>
            <a:r>
              <a:rPr lang="ru-RU" dirty="0"/>
              <a:t>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из-за отсутствия информации о структуре таблицы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Предварительно </a:t>
            </a:r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en-US" dirty="0"/>
              <a:t>#2: </a:t>
            </a:r>
            <a:r>
              <a:rPr lang="ru-RU" dirty="0" err="1"/>
              <a:t>Стриггерить</a:t>
            </a:r>
            <a:r>
              <a:rPr lang="ru-RU" dirty="0"/>
              <a:t> </a:t>
            </a:r>
            <a:r>
              <a:rPr lang="en-US" dirty="0"/>
              <a:t>BLOCKING </a:t>
            </a:r>
            <a:r>
              <a:rPr lang="ru-RU" dirty="0" err="1"/>
              <a:t>снепшот</a:t>
            </a:r>
            <a:r>
              <a:rPr lang="ru-RU" dirty="0"/>
              <a:t> с фильтром и</a:t>
            </a:r>
            <a:r>
              <a:rPr lang="en-US" dirty="0"/>
              <a:t> LIMIT 0 </a:t>
            </a:r>
            <a:r>
              <a:rPr lang="ru-RU" dirty="0"/>
              <a:t>и затем повторить </a:t>
            </a:r>
            <a:r>
              <a:rPr lang="en-US" dirty="0"/>
              <a:t>INCREMENTAL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#3: </a:t>
            </a:r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B696-C7FB-3543-A626-BB7C41425DDB}"/>
              </a:ext>
            </a:extLst>
          </p:cNvPr>
          <p:cNvSpPr txBox="1"/>
          <p:nvPr/>
        </p:nvSpPr>
        <p:spPr>
          <a:xfrm>
            <a:off x="971174" y="4501867"/>
            <a:ext cx="9135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таблицей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not enough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/>
              <a:t>WAL </a:t>
            </a:r>
            <a:r>
              <a:rPr lang="ru-RU" dirty="0"/>
              <a:t>занял все свободное место и БД перешла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настройку, ограничивающую удерживаемый размер </a:t>
            </a:r>
            <a:r>
              <a:rPr lang="en-US" dirty="0"/>
              <a:t>WAL’</a:t>
            </a:r>
            <a:r>
              <a:rPr lang="ru-RU" dirty="0"/>
              <a:t>а для слота: </a:t>
            </a:r>
            <a:r>
              <a:rPr lang="en-US" b="1" dirty="0" err="1"/>
              <a:t>max_slot_wal_keep_size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334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техническое состояние репликации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ru-RU" dirty="0"/>
              <a:t>В минимальной комплектации достаточно одной метрики – лаг слота</a:t>
            </a:r>
          </a:p>
          <a:p>
            <a:pPr lvl="1"/>
            <a:r>
              <a:rPr lang="ru-RU" dirty="0"/>
              <a:t>В максимальной – еще и общий размер </a:t>
            </a:r>
            <a:r>
              <a:rPr lang="en-US" dirty="0"/>
              <a:t>WALs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CABC-A230-4547-A220-F6EDFFDF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7" y="3429000"/>
            <a:ext cx="11626806" cy="17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538175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</a:t>
            </a:r>
            <a:r>
              <a:rPr lang="ru-RU" dirty="0" err="1"/>
              <a:t>бизнесовое</a:t>
            </a:r>
            <a:r>
              <a:rPr lang="ru-RU" dirty="0"/>
              <a:t> состояние репликации</a:t>
            </a:r>
          </a:p>
          <a:p>
            <a:r>
              <a:rPr lang="ru-RU" dirty="0"/>
              <a:t>Решение: здесь может снова помочь </a:t>
            </a:r>
            <a:r>
              <a:rPr lang="en-US" dirty="0"/>
              <a:t>heartbeat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69096-AC64-6E43-B092-C2CA7D4AF34E}"/>
              </a:ext>
            </a:extLst>
          </p:cNvPr>
          <p:cNvSpPr txBox="1"/>
          <p:nvPr/>
        </p:nvSpPr>
        <p:spPr>
          <a:xfrm>
            <a:off x="987502" y="3734424"/>
            <a:ext cx="98234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расчетом дельты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Между </a:t>
            </a:r>
            <a:r>
              <a:rPr lang="en-US" sz="4400" dirty="0" err="1">
                <a:solidFill>
                  <a:srgbClr val="FF0000"/>
                </a:solidFill>
              </a:rPr>
              <a:t>tx_ms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и </a:t>
            </a:r>
            <a:r>
              <a:rPr lang="en-US" sz="4400" dirty="0">
                <a:solidFill>
                  <a:srgbClr val="FF0000"/>
                </a:solidFill>
              </a:rPr>
              <a:t>now() </a:t>
            </a:r>
            <a:r>
              <a:rPr lang="ru-RU" sz="4400" dirty="0">
                <a:solidFill>
                  <a:srgbClr val="FF0000"/>
                </a:solidFill>
              </a:rPr>
              <a:t>с использованием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Эвентов от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таблицы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94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 и сменился адрес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переехал, но адрес остался прежним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r>
              <a:rPr lang="ru-RU" dirty="0"/>
              <a:t> достаточно</a:t>
            </a:r>
            <a:endParaRPr lang="en-US" dirty="0"/>
          </a:p>
          <a:p>
            <a:pPr lvl="1"/>
            <a:r>
              <a:rPr lang="ru-RU" dirty="0"/>
              <a:t>Настройки для </a:t>
            </a:r>
            <a:r>
              <a:rPr lang="ru-RU" dirty="0" err="1"/>
              <a:t>ретраев</a:t>
            </a:r>
            <a:r>
              <a:rPr lang="ru-RU" dirty="0"/>
              <a:t>:</a:t>
            </a:r>
            <a:endParaRPr lang="en-US" dirty="0"/>
          </a:p>
          <a:p>
            <a:pPr lvl="2"/>
            <a:r>
              <a:rPr lang="en-US" dirty="0" err="1"/>
              <a:t>slot.max.retries</a:t>
            </a:r>
            <a:endParaRPr lang="en-US" dirty="0"/>
          </a:p>
          <a:p>
            <a:pPr lvl="2"/>
            <a:r>
              <a:rPr lang="en-US" dirty="0" err="1"/>
              <a:t>retriable.restart.connector.wait.ms</a:t>
            </a:r>
            <a:endParaRPr lang="en-US" dirty="0"/>
          </a:p>
          <a:p>
            <a:pPr lvl="2"/>
            <a:r>
              <a:rPr lang="en-US" dirty="0" err="1"/>
              <a:t>errors.max.retries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72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сменился неудачно с частичной потерей данных при миграции слота</a:t>
            </a:r>
          </a:p>
          <a:p>
            <a:r>
              <a:rPr lang="ru-RU" dirty="0"/>
              <a:t>Решение: </a:t>
            </a:r>
            <a:r>
              <a:rPr lang="en-US" dirty="0"/>
              <a:t>PG17</a:t>
            </a:r>
            <a:r>
              <a:rPr lang="ru-RU" dirty="0"/>
              <a:t> появился механизм </a:t>
            </a:r>
            <a:r>
              <a:rPr lang="en-US" dirty="0"/>
              <a:t>logical replication failover</a:t>
            </a:r>
            <a:r>
              <a:rPr lang="ru-RU" dirty="0"/>
              <a:t> с гарантиями отсутствия потерь данных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0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[DRAFT]</a:t>
            </a:r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ru-RU" dirty="0"/>
          </a:p>
          <a:p>
            <a:pPr lvl="1"/>
            <a:r>
              <a:rPr lang="ru-RU" dirty="0"/>
              <a:t>НЕ РАБОТАЕТ при </a:t>
            </a:r>
            <a:r>
              <a:rPr lang="en-US" dirty="0"/>
              <a:t>INCREMENTAL snapshot</a:t>
            </a:r>
            <a:r>
              <a:rPr lang="ru-RU" dirty="0"/>
              <a:t>, так как</a:t>
            </a:r>
            <a:r>
              <a:rPr lang="en-US" dirty="0"/>
              <a:t> LSN </a:t>
            </a:r>
            <a:r>
              <a:rPr lang="ru-RU" dirty="0"/>
              <a:t>нет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159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44A-8F3B-1044-97B1-1C77CB5B4CF0}"/>
              </a:ext>
            </a:extLst>
          </p:cNvPr>
          <p:cNvSpPr txBox="1"/>
          <p:nvPr/>
        </p:nvSpPr>
        <p:spPr>
          <a:xfrm>
            <a:off x="987502" y="3734424"/>
            <a:ext cx="1005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 с </a:t>
            </a:r>
            <a:r>
              <a:rPr lang="en-US" sz="4400" dirty="0">
                <a:solidFill>
                  <a:srgbClr val="FF0000"/>
                </a:solidFill>
              </a:rPr>
              <a:t>filter</a:t>
            </a:r>
            <a:r>
              <a:rPr lang="ru-RU" sz="4400" dirty="0">
                <a:solidFill>
                  <a:srgbClr val="FF0000"/>
                </a:solidFill>
              </a:rPr>
              <a:t> по таблице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18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очистка данных, повторный полный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Может не подойти в случаях, когда историю все равно нужно хранить </a:t>
            </a:r>
            <a:endParaRPr lang="en-US" dirty="0">
              <a:solidFill>
                <a:srgbClr val="1565C0"/>
              </a:solidFill>
              <a:latin typeface="acumin-pro"/>
            </a:endParaRPr>
          </a:p>
          <a:p>
            <a:pPr lvl="1"/>
            <a:r>
              <a:rPr lang="ru-RU" dirty="0"/>
              <a:t>Процесс подразумевает временную недоступность данных в целевой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4404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#2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добавить поле </a:t>
            </a:r>
            <a:r>
              <a:rPr lang="en-US" dirty="0" err="1"/>
              <a:t>epoch_id</a:t>
            </a:r>
            <a:endParaRPr lang="ru-RU" dirty="0"/>
          </a:p>
          <a:p>
            <a:pPr lvl="1"/>
            <a:r>
              <a:rPr lang="ru-RU" dirty="0"/>
              <a:t>По умолчанию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для всех таблиц = 0</a:t>
            </a:r>
          </a:p>
          <a:p>
            <a:pPr lvl="1"/>
            <a:r>
              <a:rPr lang="ru-RU" dirty="0"/>
              <a:t>При появлении сигналов на запуск </a:t>
            </a:r>
            <a:r>
              <a:rPr lang="ru-RU" dirty="0" err="1"/>
              <a:t>снепшота</a:t>
            </a:r>
            <a:r>
              <a:rPr lang="ru-RU" dirty="0"/>
              <a:t> по таблице,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инкрементируется</a:t>
            </a:r>
          </a:p>
          <a:p>
            <a:pPr lvl="1"/>
            <a:r>
              <a:rPr lang="ru-RU" dirty="0"/>
              <a:t>В конечном итоге в </a:t>
            </a:r>
            <a:r>
              <a:rPr lang="ru-RU" dirty="0" err="1"/>
              <a:t>таргете</a:t>
            </a:r>
            <a:r>
              <a:rPr lang="ru-RU" dirty="0"/>
              <a:t> будет несколько версий слепков с разными </a:t>
            </a:r>
            <a:r>
              <a:rPr lang="en-US" dirty="0" err="1"/>
              <a:t>epoch_id</a:t>
            </a:r>
            <a:r>
              <a:rPr lang="en-US" dirty="0"/>
              <a:t>, </a:t>
            </a:r>
            <a:r>
              <a:rPr lang="ru-RU" dirty="0"/>
              <a:t>что позволит построить </a:t>
            </a:r>
            <a:r>
              <a:rPr lang="ru-RU" dirty="0" err="1"/>
              <a:t>дифф</a:t>
            </a:r>
            <a:r>
              <a:rPr lang="ru-RU" dirty="0"/>
              <a:t> и удалить «зависшие» записи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C946-F24F-8348-84C6-D61EBC1C24A0}"/>
              </a:ext>
            </a:extLst>
          </p:cNvPr>
          <p:cNvSpPr txBox="1"/>
          <p:nvPr/>
        </p:nvSpPr>
        <p:spPr>
          <a:xfrm>
            <a:off x="905859" y="5016217"/>
            <a:ext cx="7406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решения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01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r>
              <a:rPr lang="ru-RU" dirty="0"/>
              <a:t>, попадая в разные </a:t>
            </a:r>
            <a:r>
              <a:rPr lang="en-US" dirty="0"/>
              <a:t>destination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</a:t>
            </a:r>
            <a:r>
              <a:rPr lang="en-US" b="1" dirty="0" err="1"/>
              <a:t>publish_via_partition_root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pPr lvl="1"/>
            <a:r>
              <a:rPr lang="ru-RU" dirty="0"/>
              <a:t>Причина: в </a:t>
            </a:r>
            <a:r>
              <a:rPr lang="en-US" dirty="0" err="1"/>
              <a:t>hypertable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ru-RU" dirty="0" err="1"/>
              <a:t>партиции</a:t>
            </a:r>
            <a:r>
              <a:rPr lang="ru-RU" dirty="0"/>
              <a:t>» управляются нестандартным механизмом БД и каждый </a:t>
            </a:r>
            <a:r>
              <a:rPr lang="ru-RU" dirty="0" err="1"/>
              <a:t>чанк</a:t>
            </a:r>
            <a:r>
              <a:rPr lang="ru-RU" dirty="0"/>
              <a:t> представляет собой независимую таблицу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BF4F8-3DFF-3F49-A1A2-20558EDD135A}"/>
              </a:ext>
            </a:extLst>
          </p:cNvPr>
          <p:cNvSpPr txBox="1"/>
          <p:nvPr/>
        </p:nvSpPr>
        <p:spPr>
          <a:xfrm>
            <a:off x="315140" y="5233909"/>
            <a:ext cx="6145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</a:t>
            </a:r>
            <a:r>
              <a:rPr lang="ru-RU" sz="4400" dirty="0">
                <a:solidFill>
                  <a:srgbClr val="FF0000"/>
                </a:solidFill>
              </a:rPr>
              <a:t>-код с ссылкой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4237F-EABA-3C43-8EA8-515E1D60ECBD}"/>
              </a:ext>
            </a:extLst>
          </p:cNvPr>
          <p:cNvSpPr txBox="1"/>
          <p:nvPr/>
        </p:nvSpPr>
        <p:spPr>
          <a:xfrm>
            <a:off x="6326173" y="5233909"/>
            <a:ext cx="52650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Hypertable</a:t>
            </a:r>
            <a:r>
              <a:rPr lang="en-US" sz="4400" dirty="0">
                <a:solidFill>
                  <a:srgbClr val="FF0000"/>
                </a:solidFill>
              </a:rPr>
              <a:t>-</a:t>
            </a:r>
            <a:r>
              <a:rPr lang="ru-RU" sz="4400" dirty="0">
                <a:solidFill>
                  <a:srgbClr val="FF0000"/>
                </a:solidFill>
              </a:rPr>
              <a:t>таблиц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таблицу без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Проблема: просто добавить таблицу в список не помогает, репликация не стартует</a:t>
            </a:r>
          </a:p>
          <a:p>
            <a:r>
              <a:rPr lang="ru-RU" dirty="0"/>
              <a:t>Решение: изменить </a:t>
            </a:r>
            <a:r>
              <a:rPr lang="en-US" dirty="0"/>
              <a:t>REPLICA IDENTITY </a:t>
            </a:r>
            <a:r>
              <a:rPr lang="ru-RU" dirty="0"/>
              <a:t>на </a:t>
            </a:r>
            <a:r>
              <a:rPr lang="en-US" dirty="0"/>
              <a:t>FULL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01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14372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 err="1"/>
              <a:t>event#after</a:t>
            </a:r>
            <a:r>
              <a:rPr lang="en-US" dirty="0"/>
              <a:t> </a:t>
            </a:r>
            <a:r>
              <a:rPr lang="ru-RU" dirty="0"/>
              <a:t>часть колонок пустая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  <a:r>
              <a:rPr lang="en-US" dirty="0"/>
              <a:t>, </a:t>
            </a:r>
            <a:r>
              <a:rPr lang="ru-RU" dirty="0"/>
              <a:t>исключая колонки с </a:t>
            </a:r>
            <a:r>
              <a:rPr lang="en-US" dirty="0"/>
              <a:t>TOAST’</a:t>
            </a:r>
            <a:r>
              <a:rPr lang="ru-RU" dirty="0" err="1"/>
              <a:t>ами</a:t>
            </a:r>
            <a:r>
              <a:rPr lang="ru-RU" dirty="0"/>
              <a:t>, если по ним не было </a:t>
            </a:r>
            <a:r>
              <a:rPr lang="ru-RU" dirty="0" err="1"/>
              <a:t>апдейтов</a:t>
            </a:r>
            <a:endParaRPr lang="ru-RU" dirty="0"/>
          </a:p>
          <a:p>
            <a:r>
              <a:rPr lang="ru-RU" dirty="0"/>
              <a:t>Решения: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REPLICA IDENTITY FULL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Не реплицировать такое</a:t>
            </a:r>
          </a:p>
        </p:txBody>
      </p:sp>
    </p:spTree>
    <p:extLst>
      <p:ext uri="{BB962C8B-B14F-4D97-AF65-F5344CB8AC3E}">
        <p14:creationId xmlns:p14="http://schemas.microsoft.com/office/powerpoint/2010/main" val="5133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нужно получать </a:t>
            </a:r>
            <a:r>
              <a:rPr lang="en-US" dirty="0"/>
              <a:t>diff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37A9C-2311-E34B-8DED-BE706F863E25}"/>
              </a:ext>
            </a:extLst>
          </p:cNvPr>
          <p:cNvSpPr txBox="1"/>
          <p:nvPr/>
        </p:nvSpPr>
        <p:spPr>
          <a:xfrm>
            <a:off x="1043424" y="3956160"/>
            <a:ext cx="9026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примером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17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2085182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DB45B-97B3-C54A-8DA3-26A05EB3421A}"/>
              </a:ext>
            </a:extLst>
          </p:cNvPr>
          <p:cNvSpPr txBox="1"/>
          <p:nvPr/>
        </p:nvSpPr>
        <p:spPr>
          <a:xfrm>
            <a:off x="1873754" y="3429000"/>
            <a:ext cx="8444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r>
              <a:rPr lang="ru-RU" sz="4400" dirty="0">
                <a:solidFill>
                  <a:srgbClr val="FF0000"/>
                </a:solidFill>
              </a:rPr>
              <a:t> + </a:t>
            </a:r>
            <a:r>
              <a:rPr lang="en-US" sz="4400" dirty="0">
                <a:solidFill>
                  <a:srgbClr val="FF0000"/>
                </a:solidFill>
              </a:rPr>
              <a:t>QR-</a:t>
            </a:r>
            <a:r>
              <a:rPr lang="ru-RU" sz="4400" dirty="0">
                <a:solidFill>
                  <a:srgbClr val="FF0000"/>
                </a:solidFill>
              </a:rPr>
              <a:t>код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 приложение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716"/>
            <a:ext cx="8904316" cy="2829172"/>
          </a:xfrm>
        </p:spPr>
        <p:txBody>
          <a:bodyPr>
            <a:norm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wiki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AD39B-7464-744C-94CF-B1B36ECD66F7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Используется </a:t>
            </a:r>
            <a:r>
              <a:rPr lang="en-US" dirty="0" err="1"/>
              <a:t>schem</a:t>
            </a:r>
            <a:r>
              <a:rPr lang="en-US" dirty="0"/>
              <a:t>-registry </a:t>
            </a:r>
            <a:r>
              <a:rPr lang="ru-RU" dirty="0"/>
              <a:t>для </a:t>
            </a:r>
            <a:r>
              <a:rPr lang="ru-RU" dirty="0" err="1"/>
              <a:t>версионирования</a:t>
            </a:r>
            <a:r>
              <a:rPr lang="ru-RU" dirty="0"/>
              <a:t> схем.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репликация через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pPr lvl="1"/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B9E27-9C17-3547-A66A-936480B8128C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трансформ накинули, но все равно создаются разные схемы для каждого </a:t>
            </a:r>
            <a:r>
              <a:rPr lang="ru-RU" dirty="0" err="1"/>
              <a:t>шарда</a:t>
            </a:r>
            <a:endParaRPr lang="ru-RU" dirty="0"/>
          </a:p>
          <a:p>
            <a:r>
              <a:rPr lang="ru-RU" dirty="0"/>
              <a:t>Причина</a:t>
            </a:r>
            <a:r>
              <a:rPr lang="en-US" dirty="0"/>
              <a:t>: </a:t>
            </a:r>
            <a:r>
              <a:rPr lang="ru-RU" dirty="0"/>
              <a:t>переименование сработало только на верхнем уровне схемы.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4B3D6-7B42-7947-888A-866A3AE6B7EE}"/>
              </a:ext>
            </a:extLst>
          </p:cNvPr>
          <p:cNvSpPr txBox="1"/>
          <p:nvPr/>
        </p:nvSpPr>
        <p:spPr>
          <a:xfrm>
            <a:off x="2111573" y="4639544"/>
            <a:ext cx="890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готового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79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089501" cy="429633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  <a:p>
            <a:r>
              <a:rPr lang="ru-RU" dirty="0"/>
              <a:t>Технически любая из описанных проблем решается. Сложности в большинстве случаев будут в процесс взаимодействия между</a:t>
            </a:r>
            <a:r>
              <a:rPr lang="en-US" dirty="0"/>
              <a:t> </a:t>
            </a:r>
            <a:r>
              <a:rPr lang="ru-RU" dirty="0"/>
              <a:t>командами, отвечающими за </a:t>
            </a:r>
            <a:r>
              <a:rPr lang="en-US" dirty="0"/>
              <a:t>DB &lt;-&gt; CDC &lt;-&gt; Target</a:t>
            </a:r>
            <a:endParaRPr lang="ru-RU" dirty="0"/>
          </a:p>
          <a:p>
            <a:r>
              <a:rPr lang="ru-RU" dirty="0"/>
              <a:t>Обновляться – важно</a:t>
            </a:r>
          </a:p>
          <a:p>
            <a:pPr lvl="1"/>
            <a:r>
              <a:rPr lang="ru-RU" strike="sngStrike" dirty="0"/>
              <a:t>Старые проблемы, к которым уже привыкли решаются, и появляются новые, неизвестные!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A82F9-8515-2147-8676-CE0BA65CA4EE}"/>
              </a:ext>
            </a:extLst>
          </p:cNvPr>
          <p:cNvSpPr txBox="1"/>
          <p:nvPr/>
        </p:nvSpPr>
        <p:spPr>
          <a:xfrm>
            <a:off x="841903" y="2284472"/>
            <a:ext cx="110116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со схемой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Изначально реплицируется только 1 таблица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схеме должна быть таблица состояния</a:t>
            </a:r>
          </a:p>
          <a:p>
            <a:r>
              <a:rPr lang="ru-RU" sz="4400" dirty="0">
                <a:solidFill>
                  <a:srgbClr val="FF0000"/>
                </a:solidFill>
              </a:rPr>
              <a:t>(или внешний </a:t>
            </a:r>
            <a:r>
              <a:rPr lang="ru-RU" sz="4400" dirty="0" err="1">
                <a:solidFill>
                  <a:srgbClr val="FF0000"/>
                </a:solidFill>
              </a:rPr>
              <a:t>сторадж</a:t>
            </a:r>
            <a:r>
              <a:rPr lang="ru-RU" sz="4400" dirty="0">
                <a:solidFill>
                  <a:srgbClr val="FF0000"/>
                </a:solidFill>
              </a:rPr>
              <a:t>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1C6A4-1D4F-8048-9263-B2F374D2D636}"/>
              </a:ext>
            </a:extLst>
          </p:cNvPr>
          <p:cNvSpPr txBox="1"/>
          <p:nvPr/>
        </p:nvSpPr>
        <p:spPr>
          <a:xfrm>
            <a:off x="1911424" y="2251815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начальный </a:t>
            </a:r>
            <a:r>
              <a:rPr lang="en-US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перед стартом репликации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en-US" dirty="0" err="1"/>
              <a:t>snapshot.mode</a:t>
            </a:r>
            <a:r>
              <a:rPr lang="en-US" dirty="0"/>
              <a:t>=INITIAL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30039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1780</Words>
  <Application>Microsoft Macintosh PowerPoint</Application>
  <PresentationFormat>Widescreen</PresentationFormat>
  <Paragraphs>232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acumin-pro</vt:lpstr>
      <vt:lpstr>Arial</vt:lpstr>
      <vt:lpstr>Calibri</vt:lpstr>
      <vt:lpstr>Calibri Light</vt:lpstr>
      <vt:lpstr>Helvetica Neue</vt:lpstr>
      <vt:lpstr>Office Theme</vt:lpstr>
      <vt:lpstr>CDC в PostgreSQL: с какими проблемами Debezium можно столкнуться и как их решать </vt:lpstr>
      <vt:lpstr>О чем пойдет речь</vt:lpstr>
      <vt:lpstr>[DRAFT]Перед тем, как начнем</vt:lpstr>
      <vt:lpstr>Кратко «что такое и зачем CDC»</vt:lpstr>
      <vt:lpstr>Debezium: «базовый сетап»</vt:lpstr>
      <vt:lpstr>Debezium: «базовый сетап»</vt:lpstr>
      <vt:lpstr>Debezium: «базовый сетап»</vt:lpstr>
      <vt:lpstr>Debezium: начальный snapshot</vt:lpstr>
      <vt:lpstr>Debezium: изменение списка реплицируемых таблиц</vt:lpstr>
      <vt:lpstr>Debezium: изменение списка реплицируемых таблиц</vt:lpstr>
      <vt:lpstr>Debezium: заблокированная таблица (?)</vt:lpstr>
      <vt:lpstr>Debezium: у новых таблиц не триггерится снепшот</vt:lpstr>
      <vt:lpstr>Debezium: после рестарта снепшот запускается для всех таблиц всегда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редко обновляемые таблицы</vt:lpstr>
      <vt:lpstr>Debezium: not enough disk space</vt:lpstr>
      <vt:lpstr>Debezium: как понять, что с репликацией все ок</vt:lpstr>
      <vt:lpstr>Debezium: как понять, что с репликацией все ок</vt:lpstr>
      <vt:lpstr>Debezium: master switchover</vt:lpstr>
      <vt:lpstr>Debezium: master switchover</vt:lpstr>
      <vt:lpstr>Debezium: master switchover</vt:lpstr>
      <vt:lpstr>Debezium: некорректные данные</vt:lpstr>
      <vt:lpstr>Debezium: некорректные данные</vt:lpstr>
      <vt:lpstr>Debezium: некорректные данные</vt:lpstr>
      <vt:lpstr>Debezium: некорректные данные</vt:lpstr>
      <vt:lpstr>Debezium: репликация «не стандартных» таблиц</vt:lpstr>
      <vt:lpstr>Debezium: репликация «не стандартных» таблиц</vt:lpstr>
      <vt:lpstr>Debezium: репликация «не стандартных» таблиц</vt:lpstr>
      <vt:lpstr>Debezium: в event#after часть колонок пустая</vt:lpstr>
      <vt:lpstr>Debezium: нужно получать diff </vt:lpstr>
      <vt:lpstr>Debezium: transaction boundaries</vt:lpstr>
      <vt:lpstr>Debezium: cdc для шардов # роутинг</vt:lpstr>
      <vt:lpstr>Debezium: эволюция схем</vt:lpstr>
      <vt:lpstr>Debezium: cdc для шардов # schema evolution</vt:lpstr>
      <vt:lpstr>Debezium: cdc для шардов # schema evolution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228</cp:revision>
  <dcterms:created xsi:type="dcterms:W3CDTF">2025-07-21T17:32:12Z</dcterms:created>
  <dcterms:modified xsi:type="dcterms:W3CDTF">2025-09-15T19:24:31Z</dcterms:modified>
</cp:coreProperties>
</file>