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305" r:id="rId9"/>
    <p:sldId id="304" r:id="rId10"/>
    <p:sldId id="307" r:id="rId11"/>
    <p:sldId id="306" r:id="rId12"/>
    <p:sldId id="302" r:id="rId13"/>
    <p:sldId id="282" r:id="rId14"/>
    <p:sldId id="283" r:id="rId15"/>
    <p:sldId id="309" r:id="rId16"/>
    <p:sldId id="310" r:id="rId17"/>
    <p:sldId id="308" r:id="rId18"/>
    <p:sldId id="284" r:id="rId19"/>
    <p:sldId id="311" r:id="rId20"/>
    <p:sldId id="312" r:id="rId21"/>
    <p:sldId id="285" r:id="rId22"/>
    <p:sldId id="286" r:id="rId23"/>
    <p:sldId id="313" r:id="rId24"/>
    <p:sldId id="261" r:id="rId25"/>
    <p:sldId id="265" r:id="rId26"/>
    <p:sldId id="266" r:id="rId27"/>
    <p:sldId id="291" r:id="rId28"/>
    <p:sldId id="287" r:id="rId29"/>
    <p:sldId id="315" r:id="rId30"/>
    <p:sldId id="317" r:id="rId31"/>
    <p:sldId id="316" r:id="rId32"/>
    <p:sldId id="318" r:id="rId33"/>
    <p:sldId id="319" r:id="rId34"/>
    <p:sldId id="267" r:id="rId35"/>
    <p:sldId id="294" r:id="rId36"/>
    <p:sldId id="320" r:id="rId37"/>
    <p:sldId id="295" r:id="rId38"/>
    <p:sldId id="296" r:id="rId39"/>
    <p:sldId id="297" r:id="rId40"/>
    <p:sldId id="271" r:id="rId41"/>
    <p:sldId id="272" r:id="rId42"/>
    <p:sldId id="269" r:id="rId43"/>
    <p:sldId id="321" r:id="rId44"/>
    <p:sldId id="314" r:id="rId45"/>
    <p:sldId id="301" r:id="rId46"/>
    <p:sldId id="275" r:id="rId47"/>
    <p:sldId id="322" r:id="rId48"/>
    <p:sldId id="323" r:id="rId49"/>
    <p:sldId id="290" r:id="rId50"/>
    <p:sldId id="268" r:id="rId51"/>
    <p:sldId id="298" r:id="rId52"/>
    <p:sldId id="299" r:id="rId53"/>
    <p:sldId id="324" r:id="rId54"/>
    <p:sldId id="273" r:id="rId55"/>
    <p:sldId id="278" r:id="rId56"/>
    <p:sldId id="274" r:id="rId57"/>
    <p:sldId id="276" r:id="rId58"/>
    <p:sldId id="277" r:id="rId59"/>
    <p:sldId id="288" r:id="rId60"/>
    <p:sldId id="270" r:id="rId61"/>
    <p:sldId id="289" r:id="rId62"/>
    <p:sldId id="279" r:id="rId63"/>
    <p:sldId id="292" r:id="rId64"/>
    <p:sldId id="28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27"/>
    <p:restoredTop sz="96405"/>
  </p:normalViewPr>
  <p:slideViewPr>
    <p:cSldViewPr snapToGrid="0" snapToObjects="1">
      <p:cViewPr varScale="1">
        <p:scale>
          <a:sx n="156" d="100"/>
          <a:sy n="156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54FA-3E59-2145-B013-E01B4E02E260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5AF1A-79A2-0144-A6AB-3F9226B2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" y="2651579"/>
            <a:ext cx="11891008" cy="15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" y="1343818"/>
            <a:ext cx="12083143" cy="5220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Работает, но есть нюансы:</a:t>
            </a:r>
          </a:p>
          <a:p>
            <a:r>
              <a:rPr lang="ru-RU" sz="2400" dirty="0"/>
              <a:t>По умолчанию размер </a:t>
            </a:r>
            <a:r>
              <a:rPr lang="en-US" sz="2400" dirty="0"/>
              <a:t>payload </a:t>
            </a:r>
            <a:r>
              <a:rPr lang="ru-RU" sz="2400" dirty="0"/>
              <a:t>НЕ может превышать 8000 байт</a:t>
            </a:r>
          </a:p>
          <a:p>
            <a:r>
              <a:rPr lang="ru-RU" sz="2400" dirty="0"/>
              <a:t>Размер очереди ограничен 8Гб. Очередь ОДНА для всех каналов</a:t>
            </a:r>
          </a:p>
          <a:p>
            <a:pPr lvl="1"/>
            <a:r>
              <a:rPr lang="ru-RU" sz="2000" dirty="0"/>
              <a:t>Изменить можно с помощью настройки: </a:t>
            </a:r>
            <a:r>
              <a:rPr lang="en-US" sz="2000" b="1" dirty="0" err="1"/>
              <a:t>max_notify_queue_pages</a:t>
            </a:r>
            <a:endParaRPr lang="en-US" sz="2000" b="1" dirty="0"/>
          </a:p>
          <a:p>
            <a:pPr lvl="1"/>
            <a:r>
              <a:rPr lang="ru-RU" sz="2000" dirty="0"/>
              <a:t>Следить за размером очереди можно с помощью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pg_notification_queue_usage</a:t>
            </a:r>
            <a:endParaRPr lang="en-US" sz="2000" b="1" dirty="0"/>
          </a:p>
          <a:p>
            <a:r>
              <a:rPr lang="ru-RU" sz="2400" dirty="0"/>
              <a:t>Семантика доставки:  </a:t>
            </a:r>
            <a:r>
              <a:rPr lang="en-US" sz="2400" dirty="0"/>
              <a:t>at-most-once. </a:t>
            </a:r>
            <a:endParaRPr lang="ru-RU" sz="2400" dirty="0"/>
          </a:p>
          <a:p>
            <a:pPr lvl="1"/>
            <a:r>
              <a:rPr lang="ru-RU" sz="2000" dirty="0"/>
              <a:t>Если слушателей нет, то сообщение пропадет</a:t>
            </a:r>
          </a:p>
          <a:p>
            <a:r>
              <a:rPr lang="ru-RU" sz="2400" dirty="0"/>
              <a:t>Не масштабируется</a:t>
            </a:r>
            <a:r>
              <a:rPr lang="en-US" sz="2400" dirty="0"/>
              <a:t> </a:t>
            </a:r>
            <a:r>
              <a:rPr lang="ru-RU" sz="2400" dirty="0"/>
              <a:t>ни в каком виде (ни путем создания реплик, ни путем создания дополнительных слушателей)</a:t>
            </a:r>
          </a:p>
          <a:p>
            <a:pPr lvl="1"/>
            <a:r>
              <a:rPr lang="ru-RU" sz="2000" dirty="0"/>
              <a:t>Все нотификации приходят по принципу </a:t>
            </a:r>
            <a:r>
              <a:rPr lang="en-US" sz="2000" dirty="0"/>
              <a:t>fanout</a:t>
            </a:r>
            <a:endParaRPr lang="ru-RU" sz="2000" dirty="0"/>
          </a:p>
          <a:p>
            <a:r>
              <a:rPr lang="ru-RU" sz="2400" dirty="0"/>
              <a:t>Необходимость вручную собирать сообщение</a:t>
            </a:r>
            <a:endParaRPr lang="en-US" sz="2400" dirty="0"/>
          </a:p>
          <a:p>
            <a:r>
              <a:rPr lang="ru-RU" sz="2400" dirty="0"/>
              <a:t>Необходимость в триггерах или изменениях в логике на клиентской стороне</a:t>
            </a:r>
          </a:p>
        </p:txBody>
      </p:sp>
    </p:spTree>
    <p:extLst>
      <p:ext uri="{BB962C8B-B14F-4D97-AF65-F5344CB8AC3E}">
        <p14:creationId xmlns:p14="http://schemas.microsoft.com/office/powerpoint/2010/main" val="177436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требования к задаче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Гарантия доставки: не должны терять события</a:t>
            </a:r>
          </a:p>
          <a:p>
            <a:r>
              <a:rPr lang="ru-RU" dirty="0"/>
              <a:t>Должна быть возможность обработать события размером более 8000 байт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0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072811"/>
          </a:xfrm>
        </p:spPr>
        <p:txBody>
          <a:bodyPr/>
          <a:lstStyle/>
          <a:p>
            <a:r>
              <a:rPr lang="ru-RU" dirty="0"/>
              <a:t>Инкрементальные </a:t>
            </a:r>
            <a:r>
              <a:rPr lang="en-US" dirty="0"/>
              <a:t>SELECT </a:t>
            </a:r>
            <a:r>
              <a:rPr lang="ru-RU" dirty="0"/>
              <a:t>запросы с фильтрацией по колонкам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E7D1FF-EA5A-834C-B63D-4BACB53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2" y="2842254"/>
            <a:ext cx="4066722" cy="239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1AAA6-0751-564B-B662-F9AA5C80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16" y="2972422"/>
            <a:ext cx="6721492" cy="21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1848-EA0B-B548-AC58-4F0AF0A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24" y="2621931"/>
            <a:ext cx="10468152" cy="161413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8EE7C08-B91D-2142-A635-DC334C2F94E3}"/>
              </a:ext>
            </a:extLst>
          </p:cNvPr>
          <p:cNvSpPr/>
          <p:nvPr/>
        </p:nvSpPr>
        <p:spPr>
          <a:xfrm>
            <a:off x="4860017" y="3369125"/>
            <a:ext cx="3598184" cy="468089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A0175-3AA9-BD44-A23A-0A35BBC8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96" y="2944587"/>
            <a:ext cx="9816208" cy="96882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9E4C717E-DF24-E24D-BF5B-74DE06A8C758}"/>
              </a:ext>
            </a:extLst>
          </p:cNvPr>
          <p:cNvSpPr/>
          <p:nvPr/>
        </p:nvSpPr>
        <p:spPr>
          <a:xfrm>
            <a:off x="5110843" y="3194954"/>
            <a:ext cx="3812721" cy="47081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1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72E96-E68F-C14C-BB34-B3821483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93" y="1241861"/>
            <a:ext cx="8637814" cy="4374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19C9A6-4B73-E642-98A7-6B3992FD3E7F}"/>
              </a:ext>
            </a:extLst>
          </p:cNvPr>
          <p:cNvSpPr txBox="1"/>
          <p:nvPr/>
        </p:nvSpPr>
        <p:spPr>
          <a:xfrm>
            <a:off x="3794714" y="5393195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27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Ограничения:</a:t>
            </a:r>
          </a:p>
          <a:p>
            <a:r>
              <a:rPr lang="ru-RU" dirty="0"/>
              <a:t>Не все типы событий возможно перехватить</a:t>
            </a:r>
          </a:p>
          <a:p>
            <a:pPr lvl="1"/>
            <a:r>
              <a:rPr lang="ru-RU" dirty="0"/>
              <a:t>Если это </a:t>
            </a:r>
            <a:r>
              <a:rPr lang="en-US" dirty="0"/>
              <a:t>hard-delete, </a:t>
            </a:r>
            <a:r>
              <a:rPr lang="ru-RU" dirty="0"/>
              <a:t>то </a:t>
            </a:r>
            <a:r>
              <a:rPr lang="en-US" dirty="0"/>
              <a:t>DELETE </a:t>
            </a:r>
            <a:r>
              <a:rPr lang="ru-RU" dirty="0"/>
              <a:t>потерян</a:t>
            </a:r>
          </a:p>
          <a:p>
            <a:r>
              <a:rPr lang="ru-RU" dirty="0"/>
              <a:t>Не все таблицы обладают необходимыми колонками</a:t>
            </a:r>
          </a:p>
          <a:p>
            <a:r>
              <a:rPr lang="en-US" dirty="0"/>
              <a:t>SELECT’</a:t>
            </a:r>
            <a:r>
              <a:rPr lang="ru-RU" dirty="0"/>
              <a:t>ы не бесплатны (но можно читать с реплик)</a:t>
            </a:r>
          </a:p>
          <a:p>
            <a:r>
              <a:rPr lang="ru-RU" dirty="0"/>
              <a:t>При использовании только колонки с типом </a:t>
            </a:r>
            <a:r>
              <a:rPr lang="en-US" dirty="0"/>
              <a:t>timestamp </a:t>
            </a:r>
            <a:r>
              <a:rPr lang="ru-RU" dirty="0"/>
              <a:t>есть риск пропуска строк </a:t>
            </a:r>
            <a:r>
              <a:rPr lang="en-US" dirty="0"/>
              <a:t>=&gt; </a:t>
            </a:r>
            <a:r>
              <a:rPr lang="ru-RU" dirty="0"/>
              <a:t>семантика </a:t>
            </a:r>
            <a:r>
              <a:rPr lang="en-US" dirty="0"/>
              <a:t>at-most-once</a:t>
            </a:r>
            <a:endParaRPr lang="ru-RU" dirty="0"/>
          </a:p>
          <a:p>
            <a:r>
              <a:rPr lang="en-US" dirty="0"/>
              <a:t>Schema evolution</a:t>
            </a:r>
          </a:p>
          <a:p>
            <a:pPr lvl="1"/>
            <a:r>
              <a:rPr lang="ru-RU" dirty="0"/>
              <a:t>В своем решении нужно реализовывать самостоятельно</a:t>
            </a:r>
          </a:p>
          <a:p>
            <a:pPr lvl="1"/>
            <a:r>
              <a:rPr lang="en-US" dirty="0"/>
              <a:t>Kafka-connect </a:t>
            </a:r>
            <a:r>
              <a:rPr lang="ru-RU" dirty="0"/>
              <a:t>поддерживает, но с рядом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78E8-36D4-9946-BF11-FF405F41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6" y="2380343"/>
            <a:ext cx="6516646" cy="2558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B5B223-7F69-904E-9A61-B90056FEB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85" y="2351906"/>
            <a:ext cx="3549650" cy="258703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DF28E6D-4354-224A-8F02-5AA5F6DA1D50}"/>
              </a:ext>
            </a:extLst>
          </p:cNvPr>
          <p:cNvSpPr/>
          <p:nvPr/>
        </p:nvSpPr>
        <p:spPr>
          <a:xfrm>
            <a:off x="8127732" y="2713261"/>
            <a:ext cx="2698111" cy="527960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Принцип получения изменений практически тот же, что и для </a:t>
            </a:r>
            <a:r>
              <a:rPr lang="en-US" dirty="0"/>
              <a:t>SELECT’</a:t>
            </a:r>
            <a:r>
              <a:rPr lang="ru-RU" dirty="0"/>
              <a:t>а</a:t>
            </a:r>
          </a:p>
          <a:p>
            <a:r>
              <a:rPr lang="ru-RU" dirty="0"/>
              <a:t>Есть возможность захвата всех основных типов событий: </a:t>
            </a:r>
            <a:r>
              <a:rPr lang="en-US" dirty="0"/>
              <a:t>INSERT, UPDATE, DELETE</a:t>
            </a:r>
            <a:endParaRPr lang="ru-RU" dirty="0"/>
          </a:p>
          <a:p>
            <a:r>
              <a:rPr lang="ru-RU" dirty="0"/>
              <a:t>Достаточно удобно делать первичную выгрузку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AC33A-C99D-CA40-9DFA-E34E438633B9}"/>
              </a:ext>
            </a:extLst>
          </p:cNvPr>
          <p:cNvSpPr txBox="1"/>
          <p:nvPr/>
        </p:nvSpPr>
        <p:spPr>
          <a:xfrm>
            <a:off x="4031478" y="4790907"/>
            <a:ext cx="52279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Ограничения / недостатки:</a:t>
            </a:r>
          </a:p>
          <a:p>
            <a:r>
              <a:rPr lang="ru-RU" dirty="0"/>
              <a:t>Триггеры не бесплатны</a:t>
            </a:r>
          </a:p>
          <a:p>
            <a:r>
              <a:rPr lang="en-US" dirty="0"/>
              <a:t>SELECT’</a:t>
            </a:r>
            <a:r>
              <a:rPr lang="ru-RU" dirty="0"/>
              <a:t>ы тоже (но можно читать с реплик)</a:t>
            </a:r>
          </a:p>
          <a:p>
            <a:r>
              <a:rPr lang="ru-RU" dirty="0"/>
              <a:t>Если без триггеров, то необходимы доработки на клиентской стороне</a:t>
            </a:r>
          </a:p>
          <a:p>
            <a:r>
              <a:rPr lang="ru-RU" dirty="0"/>
              <a:t>Нетривиальный </a:t>
            </a:r>
            <a:r>
              <a:rPr lang="en-US" dirty="0"/>
              <a:t>schema-evolution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9887"/>
            <a:ext cx="10515600" cy="19382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Можно ли получить решение, в котором бы перехватывались все типы изменений, можно было бы жить без триггеров и дополнительных </a:t>
            </a:r>
            <a:r>
              <a:rPr lang="en-US" dirty="0"/>
              <a:t>SELECT’</a:t>
            </a:r>
            <a:r>
              <a:rPr lang="ru-RU" dirty="0" err="1"/>
              <a:t>ов</a:t>
            </a:r>
            <a:r>
              <a:rPr lang="ru-RU" dirty="0"/>
              <a:t>, да еще и не требовало бы изменений в клиентском коде?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0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289" y="2067491"/>
            <a:ext cx="2555421" cy="1361509"/>
          </a:xfrm>
        </p:spPr>
        <p:txBody>
          <a:bodyPr/>
          <a:lstStyle/>
          <a:p>
            <a:r>
              <a:rPr lang="en-US" dirty="0" err="1"/>
              <a:t>Debezium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является очевидным фактом и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Что: </a:t>
            </a:r>
            <a:r>
              <a:rPr lang="en-US" dirty="0"/>
              <a:t>CDC </a:t>
            </a:r>
            <a:r>
              <a:rPr lang="ru-RU" dirty="0"/>
              <a:t>--</a:t>
            </a:r>
            <a:r>
              <a:rPr lang="en-US" dirty="0"/>
              <a:t> </a:t>
            </a:r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r>
              <a:rPr lang="ru-RU" dirty="0"/>
              <a:t>Зачем: получить и обработать изменения на источнике</a:t>
            </a:r>
          </a:p>
          <a:p>
            <a:pPr lvl="1"/>
            <a:r>
              <a:rPr lang="ru-RU" dirty="0"/>
              <a:t>Под обработкой может быть что угодно, начиная от простого реагирования на события, заканчивая сохранением событий в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Стригеррить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29000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Пример решаемой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Задача:</a:t>
            </a:r>
          </a:p>
          <a:p>
            <a:r>
              <a:rPr lang="ru-RU" dirty="0"/>
              <a:t>Захватывать события </a:t>
            </a:r>
            <a:r>
              <a:rPr lang="en-US" dirty="0"/>
              <a:t>create, update, delete</a:t>
            </a:r>
            <a:r>
              <a:rPr lang="ru-RU" dirty="0"/>
              <a:t> для дальнейшей обработки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355A-C7E7-9C4E-9C04-8014F941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2805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1596"/>
            <a:ext cx="10515600" cy="4351338"/>
          </a:xfrm>
        </p:spPr>
        <p:txBody>
          <a:bodyPr/>
          <a:lstStyle/>
          <a:p>
            <a:r>
              <a:rPr lang="ru-RU" dirty="0"/>
              <a:t>Встроенный в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ru-RU" dirty="0"/>
              <a:t>механизм (начиная с версии </a:t>
            </a:r>
            <a:r>
              <a:rPr lang="en-US" dirty="0"/>
              <a:t>7.0</a:t>
            </a:r>
            <a:r>
              <a:rPr lang="ru-RU" dirty="0"/>
              <a:t>)</a:t>
            </a:r>
          </a:p>
          <a:p>
            <a:r>
              <a:rPr lang="ru-RU" dirty="0"/>
              <a:t>Простой в настройке, </a:t>
            </a:r>
            <a:r>
              <a:rPr lang="ru-RU" strike="sngStrike" dirty="0"/>
              <a:t>но несет с собой ряд ограничений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before/after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r>
              <a:rPr lang="ru-RU" dirty="0"/>
              <a:t>и </a:t>
            </a:r>
            <a:r>
              <a:rPr lang="en-US" dirty="0"/>
              <a:t>before (</a:t>
            </a:r>
            <a:r>
              <a:rPr lang="ru-RU" dirty="0"/>
              <a:t>для </a:t>
            </a:r>
            <a:r>
              <a:rPr lang="en-US" dirty="0"/>
              <a:t>delete)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120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в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#2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теряет </a:t>
            </a:r>
            <a:r>
              <a:rPr lang="ru-RU" dirty="0" err="1"/>
              <a:t>милли</a:t>
            </a:r>
            <a:r>
              <a:rPr lang="ru-RU" dirty="0"/>
              <a:t>/микро/нано-секунды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</a:t>
            </a:r>
            <a:r>
              <a:rPr lang="en-US" b="0" i="0" u="sng" dirty="0" err="1">
                <a:solidFill>
                  <a:srgbClr val="333333"/>
                </a:solidFill>
                <a:effectLst/>
                <a:latin typeface="Roboto Mono" pitchFamily="49" charset="0"/>
              </a:rPr>
              <a:t>time.precision.mode</a:t>
            </a:r>
            <a:r>
              <a:rPr lang="ru-RU" dirty="0">
                <a:solidFill>
                  <a:srgbClr val="333333"/>
                </a:solidFill>
                <a:latin typeface="Roboto Mono" pitchFamily="49" charset="0"/>
              </a:rPr>
              <a:t> </a:t>
            </a:r>
            <a:endParaRPr lang="en-US" dirty="0">
              <a:solidFill>
                <a:srgbClr val="333333"/>
              </a:solidFill>
              <a:latin typeface="Roboto Mono" pitchFamily="49" charset="0"/>
            </a:endParaRPr>
          </a:p>
          <a:p>
            <a:pPr lvl="1"/>
            <a:r>
              <a:rPr lang="en-US" dirty="0" err="1"/>
              <a:t>time.precision.mode</a:t>
            </a:r>
            <a:r>
              <a:rPr lang="en-US" dirty="0"/>
              <a:t>=nanoseconds </a:t>
            </a:r>
            <a:r>
              <a:rPr lang="ru-RU" dirty="0"/>
              <a:t>доступен с версии </a:t>
            </a:r>
            <a:r>
              <a:rPr lang="en-US" dirty="0"/>
              <a:t>3.1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61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DDB0E-4974-704C-BA72-5C71187D6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"/>
          <a:stretch/>
        </p:blipFill>
        <p:spPr>
          <a:xfrm>
            <a:off x="363764" y="1627415"/>
            <a:ext cx="11164207" cy="4389664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0F4CB622-284A-DD49-9D70-09EB3818A1A8}"/>
              </a:ext>
            </a:extLst>
          </p:cNvPr>
          <p:cNvSpPr/>
          <p:nvPr/>
        </p:nvSpPr>
        <p:spPr>
          <a:xfrm>
            <a:off x="981981" y="4642754"/>
            <a:ext cx="5236483" cy="361953"/>
          </a:xfrm>
          <a:prstGeom prst="frame">
            <a:avLst>
              <a:gd name="adj1" fmla="val 10369"/>
            </a:avLst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25EFA-7F60-754A-96D5-C5E35A1B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794329"/>
            <a:ext cx="8677276" cy="32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8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2250</Words>
  <Application>Microsoft Macintosh PowerPoint</Application>
  <PresentationFormat>Widescreen</PresentationFormat>
  <Paragraphs>289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acumin-pro</vt:lpstr>
      <vt:lpstr>Arial</vt:lpstr>
      <vt:lpstr>Calibri</vt:lpstr>
      <vt:lpstr>Calibri Light</vt:lpstr>
      <vt:lpstr>Helvetica Neue</vt:lpstr>
      <vt:lpstr>Menlo</vt:lpstr>
      <vt:lpstr>Roboto Mono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[DRAFT]Перед тем, как начнем</vt:lpstr>
      <vt:lpstr>Кратко «что такое и зачем CDC»</vt:lpstr>
      <vt:lpstr>Пример решаемой задачи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Дополнительные требования к задаче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PowerPoint Presentation</vt:lpstr>
      <vt:lpstr>Debezium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у новых таблиц не тригерится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CONTINUE</vt:lpstr>
      <vt:lpstr>Debezium: партиционированные таблицы</vt:lpstr>
      <vt:lpstr>Debezium: hypertable</vt:lpstr>
      <vt:lpstr>Debezium: эволюция схем</vt:lpstr>
      <vt:lpstr>Debezium: cdc для шардов # роутинг</vt:lpstr>
      <vt:lpstr>Debezium: cdc для шардов # schema evolution</vt:lpstr>
      <vt:lpstr>Debezium: transaction boundaries</vt:lpstr>
      <vt:lpstr>Debezium: эвенты с неполным состоянием</vt:lpstr>
      <vt:lpstr>Debezium: before/after diff</vt:lpstr>
      <vt:lpstr>Debezium: timestamp / timestamptz # представление значений</vt:lpstr>
      <vt:lpstr>Debezium: timestamp / timestamptz # потеря точности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168</cp:revision>
  <dcterms:created xsi:type="dcterms:W3CDTF">2025-07-21T17:32:12Z</dcterms:created>
  <dcterms:modified xsi:type="dcterms:W3CDTF">2025-08-29T01:24:29Z</dcterms:modified>
</cp:coreProperties>
</file>