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AD7"/>
          </a:solidFill>
        </a:fill>
      </a:tcStyle>
    </a:wholeTbl>
    <a:band2H>
      <a:tcTxStyle b="def" i="def"/>
      <a:tcStyle>
        <a:tcBdr/>
        <a:fill>
          <a:solidFill>
            <a:srgbClr val="FEED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F3D4"/>
          </a:solidFill>
        </a:fill>
      </a:tcStyle>
    </a:wholeTbl>
    <a:band2H>
      <a:tcTxStyle b="def" i="def"/>
      <a:tcStyle>
        <a:tcBdr/>
        <a:fill>
          <a:solidFill>
            <a:srgbClr val="EEF9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E6"/>
          </a:solidFill>
        </a:fill>
      </a:tcStyle>
    </a:wholeTbl>
    <a:band2H>
      <a:tcTxStyle b="def" i="def"/>
      <a:tcStyle>
        <a:tcBdr/>
        <a:fill>
          <a:solidFill>
            <a:srgbClr val="FE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914377" latinLnBrk="0">
      <a:defRPr sz="1200">
        <a:latin typeface="+mn-lt"/>
        <a:ea typeface="+mn-ea"/>
        <a:cs typeface="+mn-cs"/>
        <a:sym typeface="Arial"/>
      </a:defRPr>
    </a:lvl1pPr>
    <a:lvl2pPr indent="228600" defTabSz="914377" latinLnBrk="0">
      <a:defRPr sz="1200">
        <a:latin typeface="+mn-lt"/>
        <a:ea typeface="+mn-ea"/>
        <a:cs typeface="+mn-cs"/>
        <a:sym typeface="Arial"/>
      </a:defRPr>
    </a:lvl2pPr>
    <a:lvl3pPr indent="457200" defTabSz="914377" latinLnBrk="0">
      <a:defRPr sz="1200">
        <a:latin typeface="+mn-lt"/>
        <a:ea typeface="+mn-ea"/>
        <a:cs typeface="+mn-cs"/>
        <a:sym typeface="Arial"/>
      </a:defRPr>
    </a:lvl3pPr>
    <a:lvl4pPr indent="685800" defTabSz="914377" latinLnBrk="0">
      <a:defRPr sz="1200">
        <a:latin typeface="+mn-lt"/>
        <a:ea typeface="+mn-ea"/>
        <a:cs typeface="+mn-cs"/>
        <a:sym typeface="Arial"/>
      </a:defRPr>
    </a:lvl4pPr>
    <a:lvl5pPr indent="914400" defTabSz="914377" latinLnBrk="0">
      <a:defRPr sz="1200">
        <a:latin typeface="+mn-lt"/>
        <a:ea typeface="+mn-ea"/>
        <a:cs typeface="+mn-cs"/>
        <a:sym typeface="Arial"/>
      </a:defRPr>
    </a:lvl5pPr>
    <a:lvl6pPr indent="1143000" defTabSz="914377" latinLnBrk="0">
      <a:defRPr sz="1200">
        <a:latin typeface="+mn-lt"/>
        <a:ea typeface="+mn-ea"/>
        <a:cs typeface="+mn-cs"/>
        <a:sym typeface="Arial"/>
      </a:defRPr>
    </a:lvl6pPr>
    <a:lvl7pPr indent="1371600" defTabSz="914377" latinLnBrk="0">
      <a:defRPr sz="1200">
        <a:latin typeface="+mn-lt"/>
        <a:ea typeface="+mn-ea"/>
        <a:cs typeface="+mn-cs"/>
        <a:sym typeface="Arial"/>
      </a:defRPr>
    </a:lvl7pPr>
    <a:lvl8pPr indent="1600200" defTabSz="914377" latinLnBrk="0">
      <a:defRPr sz="1200">
        <a:latin typeface="+mn-lt"/>
        <a:ea typeface="+mn-ea"/>
        <a:cs typeface="+mn-cs"/>
        <a:sym typeface="Arial"/>
      </a:defRPr>
    </a:lvl8pPr>
    <a:lvl9pPr indent="1828800" defTabSz="914377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2108998" y="3815345"/>
            <a:ext cx="7974002" cy="7252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685800" indent="-228600" algn="ctr">
              <a:buFontTx/>
              <a:defRPr sz="2400">
                <a:solidFill>
                  <a:srgbClr val="FFFFFF"/>
                </a:solidFill>
              </a:defRPr>
            </a:lvl2pPr>
            <a:lvl3pPr marL="1143000" indent="-228600" algn="ctr">
              <a:buFontTx/>
              <a:defRPr sz="2400">
                <a:solidFill>
                  <a:srgbClr val="FFFFFF"/>
                </a:solidFill>
              </a:defRPr>
            </a:lvl3pPr>
            <a:lvl4pPr marL="1600200" indent="-228600" algn="ctr">
              <a:buFontTx/>
              <a:defRPr sz="2400">
                <a:solidFill>
                  <a:srgbClr val="FFFFFF"/>
                </a:solidFill>
              </a:defRPr>
            </a:lvl4pPr>
            <a:lvl5pPr marL="2057400" indent="-228600" algn="ctr">
              <a:buFontTx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Company &amp; Position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his is my story about howI created this interesting app"/>
          <p:cNvSpPr txBox="1"/>
          <p:nvPr>
            <p:ph type="title" hasCustomPrompt="1"/>
          </p:nvPr>
        </p:nvSpPr>
        <p:spPr>
          <a:xfrm>
            <a:off x="1345800" y="432211"/>
            <a:ext cx="9500400" cy="19440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This is my story about howI created this interesting app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8604113" y="6226739"/>
            <a:ext cx="266974" cy="259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lick for title. Picture + Conten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for title. Picture + Content</a:t>
            </a:r>
          </a:p>
        </p:txBody>
      </p:sp>
      <p:sp>
        <p:nvSpPr>
          <p:cNvPr id="93" name="Body Level One…"/>
          <p:cNvSpPr txBox="1"/>
          <p:nvPr>
            <p:ph type="body" sz="half" idx="1" hasCustomPrompt="1"/>
          </p:nvPr>
        </p:nvSpPr>
        <p:spPr>
          <a:xfrm>
            <a:off x="5763597" y="1220397"/>
            <a:ext cx="5284800" cy="5283335"/>
          </a:xfrm>
          <a:prstGeom prst="rect">
            <a:avLst/>
          </a:prstGeom>
        </p:spPr>
        <p:txBody>
          <a:bodyPr/>
          <a:lstStyle/>
          <a:p>
            <a:pPr/>
            <a:r>
              <a:t>Put your content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4" name="Picture Placeholder 5"/>
          <p:cNvSpPr/>
          <p:nvPr>
            <p:ph type="pic" sz="half" idx="21"/>
          </p:nvPr>
        </p:nvSpPr>
        <p:spPr>
          <a:xfrm>
            <a:off x="356396" y="1220397"/>
            <a:ext cx="5284803" cy="52835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lick to add section separator"/>
          <p:cNvSpPr txBox="1"/>
          <p:nvPr>
            <p:ph type="title" hasCustomPrompt="1"/>
          </p:nvPr>
        </p:nvSpPr>
        <p:spPr>
          <a:xfrm>
            <a:off x="831850" y="2627652"/>
            <a:ext cx="10515600" cy="679547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Click to add section separator</a:t>
            </a:r>
          </a:p>
        </p:txBody>
      </p:sp>
      <p:sp>
        <p:nvSpPr>
          <p:cNvPr id="103" name="Body Level One…"/>
          <p:cNvSpPr txBox="1"/>
          <p:nvPr>
            <p:ph type="body" sz="quarter" idx="1" hasCustomPrompt="1"/>
          </p:nvPr>
        </p:nvSpPr>
        <p:spPr>
          <a:xfrm>
            <a:off x="831850" y="3550804"/>
            <a:ext cx="10515600" cy="143805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Any subfooter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604113" y="6226739"/>
            <a:ext cx="266974" cy="259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604113" y="6226739"/>
            <a:ext cx="266974" cy="259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inal Slid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ease leave your feedback"/>
          <p:cNvSpPr txBox="1"/>
          <p:nvPr>
            <p:ph type="title" hasCustomPrompt="1"/>
          </p:nvPr>
        </p:nvSpPr>
        <p:spPr>
          <a:xfrm>
            <a:off x="1524000" y="1324302"/>
            <a:ext cx="5840627" cy="1698927"/>
          </a:xfrm>
          <a:prstGeom prst="rect">
            <a:avLst/>
          </a:prstGeom>
        </p:spPr>
        <p:txBody>
          <a:bodyPr anchor="ctr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Please leave your feedback</a:t>
            </a:r>
          </a:p>
        </p:txBody>
      </p:sp>
      <p:sp>
        <p:nvSpPr>
          <p:cNvPr id="126" name="Body Level One…"/>
          <p:cNvSpPr txBox="1"/>
          <p:nvPr>
            <p:ph type="body" sz="quarter" idx="1" hasCustomPrompt="1"/>
          </p:nvPr>
        </p:nvSpPr>
        <p:spPr>
          <a:xfrm>
            <a:off x="1524000" y="3602039"/>
            <a:ext cx="5840627" cy="13078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Author NameCompany &amp; Position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Right Arrow 40"/>
          <p:cNvSpPr/>
          <p:nvPr/>
        </p:nvSpPr>
        <p:spPr>
          <a:xfrm>
            <a:off x="7822085" y="1846309"/>
            <a:ext cx="1322173" cy="6549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12700">
            <a:solidFill>
              <a:schemeClr val="accent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Picture Placeholder 12"/>
          <p:cNvSpPr/>
          <p:nvPr>
            <p:ph type="pic" sz="quarter" idx="21"/>
          </p:nvPr>
        </p:nvSpPr>
        <p:spPr>
          <a:xfrm>
            <a:off x="9601713" y="1122767"/>
            <a:ext cx="2102402" cy="2102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604113" y="6226739"/>
            <a:ext cx="266974" cy="259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inal slide v2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ease leave your feedback"/>
          <p:cNvSpPr txBox="1"/>
          <p:nvPr>
            <p:ph type="title" hasCustomPrompt="1"/>
          </p:nvPr>
        </p:nvSpPr>
        <p:spPr>
          <a:xfrm>
            <a:off x="274734" y="1336351"/>
            <a:ext cx="5637725" cy="169893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spcBef>
                <a:spcPts val="1000"/>
              </a:spcBef>
              <a:defRPr b="0" sz="2800">
                <a:solidFill>
                  <a:srgbClr val="FFFFFF"/>
                </a:solidFill>
              </a:defRPr>
            </a:lvl1pPr>
          </a:lstStyle>
          <a:p>
            <a:pPr/>
            <a:r>
              <a:t>Please leave your feedback</a:t>
            </a:r>
          </a:p>
        </p:txBody>
      </p:sp>
      <p:sp>
        <p:nvSpPr>
          <p:cNvPr id="137" name="Body Level One…"/>
          <p:cNvSpPr txBox="1"/>
          <p:nvPr>
            <p:ph type="body" sz="quarter" idx="1" hasCustomPrompt="1"/>
          </p:nvPr>
        </p:nvSpPr>
        <p:spPr>
          <a:xfrm>
            <a:off x="1346274" y="4692091"/>
            <a:ext cx="5840627" cy="130780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Author NameCompany &amp; Position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8" name="Picture Placeholder 12"/>
          <p:cNvSpPr/>
          <p:nvPr>
            <p:ph type="pic" sz="quarter" idx="21"/>
          </p:nvPr>
        </p:nvSpPr>
        <p:spPr>
          <a:xfrm>
            <a:off x="8244939" y="2377800"/>
            <a:ext cx="2102402" cy="2102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Открытые вопросы"/>
          <p:cNvSpPr txBox="1"/>
          <p:nvPr/>
        </p:nvSpPr>
        <p:spPr>
          <a:xfrm>
            <a:off x="274733" y="76886"/>
            <a:ext cx="5637726" cy="1307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850391">
              <a:lnSpc>
                <a:spcPct val="110000"/>
              </a:lnSpc>
              <a:defRPr b="1" sz="4400">
                <a:solidFill>
                  <a:srgbClr val="FFFFFF"/>
                </a:solidFill>
              </a:defRPr>
            </a:lvl1pPr>
          </a:lstStyle>
          <a:p>
            <a:pPr/>
            <a:r>
              <a:t>Открытые вопросы</a:t>
            </a:r>
          </a:p>
        </p:txBody>
      </p:sp>
      <p:sp>
        <p:nvSpPr>
          <p:cNvPr id="140" name="Оценить доклад"/>
          <p:cNvSpPr txBox="1"/>
          <p:nvPr/>
        </p:nvSpPr>
        <p:spPr>
          <a:xfrm>
            <a:off x="6477277" y="136332"/>
            <a:ext cx="5637725" cy="1188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914400">
              <a:lnSpc>
                <a:spcPct val="110000"/>
              </a:lnSpc>
              <a:defRPr b="1" sz="4800">
                <a:solidFill>
                  <a:srgbClr val="FFFFFF"/>
                </a:solidFill>
              </a:defRPr>
            </a:lvl1pPr>
          </a:lstStyle>
          <a:p>
            <a:pPr/>
            <a:r>
              <a:t>Оценить доклад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8604113" y="6226739"/>
            <a:ext cx="266974" cy="259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ody Level One…"/>
          <p:cNvSpPr txBox="1"/>
          <p:nvPr>
            <p:ph type="body" sz="quarter" idx="1" hasCustomPrompt="1"/>
          </p:nvPr>
        </p:nvSpPr>
        <p:spPr>
          <a:xfrm>
            <a:off x="2108998" y="3815345"/>
            <a:ext cx="7974002" cy="7252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685800" indent="-228600" algn="ctr">
              <a:buFontTx/>
              <a:defRPr sz="2400">
                <a:solidFill>
                  <a:srgbClr val="FFFFFF"/>
                </a:solidFill>
              </a:defRPr>
            </a:lvl2pPr>
            <a:lvl3pPr marL="1143000" indent="-228600" algn="ctr">
              <a:buFontTx/>
              <a:defRPr sz="2400">
                <a:solidFill>
                  <a:srgbClr val="FFFFFF"/>
                </a:solidFill>
              </a:defRPr>
            </a:lvl3pPr>
            <a:lvl4pPr marL="1600200" indent="-228600" algn="ctr">
              <a:buFontTx/>
              <a:defRPr sz="2400">
                <a:solidFill>
                  <a:srgbClr val="FFFFFF"/>
                </a:solidFill>
              </a:defRPr>
            </a:lvl4pPr>
            <a:lvl5pPr marL="2057400" indent="-228600" algn="ctr">
              <a:buFontTx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Company &amp; Position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1" name="This is my story about howI created this interesting app"/>
          <p:cNvSpPr txBox="1"/>
          <p:nvPr>
            <p:ph type="title" hasCustomPrompt="1"/>
          </p:nvPr>
        </p:nvSpPr>
        <p:spPr>
          <a:xfrm>
            <a:off x="1345800" y="432211"/>
            <a:ext cx="9500400" cy="1944001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1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This is my story about howI created this interesting app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8604113" y="6226739"/>
            <a:ext cx="266974" cy="259223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lick to add title.  Generic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title.  Generic slide</a:t>
            </a:r>
          </a:p>
        </p:txBody>
      </p:sp>
      <p:sp>
        <p:nvSpPr>
          <p:cNvPr id="3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Put your content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lick to add title.  Use for non-text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title.  Use for non-text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ulti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lick to add title. Use this template if your title is big"/>
          <p:cNvSpPr txBox="1"/>
          <p:nvPr>
            <p:ph type="title" hasCustomPrompt="1"/>
          </p:nvPr>
        </p:nvSpPr>
        <p:spPr>
          <a:xfrm>
            <a:off x="356399" y="219598"/>
            <a:ext cx="10692002" cy="1359092"/>
          </a:xfrm>
          <a:prstGeom prst="rect">
            <a:avLst/>
          </a:prstGeom>
        </p:spPr>
        <p:txBody>
          <a:bodyPr/>
          <a:lstStyle/>
          <a:p>
            <a:pPr/>
            <a:r>
              <a:t>Click to add title. Use this template if your title is big</a:t>
            </a:r>
          </a:p>
        </p:txBody>
      </p:sp>
      <p:sp>
        <p:nvSpPr>
          <p:cNvPr id="47" name="Body Level One…"/>
          <p:cNvSpPr txBox="1"/>
          <p:nvPr>
            <p:ph type="body" idx="1" hasCustomPrompt="1"/>
          </p:nvPr>
        </p:nvSpPr>
        <p:spPr>
          <a:xfrm>
            <a:off x="356399" y="1899942"/>
            <a:ext cx="10692001" cy="4603789"/>
          </a:xfrm>
          <a:prstGeom prst="rect">
            <a:avLst/>
          </a:prstGeom>
        </p:spPr>
        <p:txBody>
          <a:bodyPr/>
          <a:lstStyle/>
          <a:p>
            <a:pPr/>
            <a:r>
              <a:t>Put your content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lick to add title. Use for co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title. Use for code</a:t>
            </a:r>
          </a:p>
        </p:txBody>
      </p:sp>
      <p:sp>
        <p:nvSpPr>
          <p:cNvPr id="56" name="Body Level One…"/>
          <p:cNvSpPr txBox="1"/>
          <p:nvPr>
            <p:ph type="body" idx="1" hasCustomPrompt="1"/>
          </p:nvPr>
        </p:nvSpPr>
        <p:spPr>
          <a:xfrm>
            <a:off x="356396" y="1220400"/>
            <a:ext cx="10692003" cy="49140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>
                <a:latin typeface="Fira Code Medium"/>
                <a:ea typeface="Fira Code Medium"/>
                <a:cs typeface="Fira Code Medium"/>
                <a:sym typeface="Fira Code Medium"/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>
                <a:latin typeface="Fira Code Medium"/>
                <a:ea typeface="Fira Code Medium"/>
                <a:cs typeface="Fira Code Medium"/>
                <a:sym typeface="Fira Code Medium"/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>
                <a:latin typeface="Fira Code Medium"/>
                <a:ea typeface="Fira Code Medium"/>
                <a:cs typeface="Fira Code Medium"/>
                <a:sym typeface="Fira Code Medium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>
                <a:latin typeface="Fira Code Medium"/>
                <a:ea typeface="Fira Code Medium"/>
                <a:cs typeface="Fira Code Medium"/>
                <a:sym typeface="Fira Code Medium"/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buSzTx/>
              <a:buFontTx/>
              <a:buNone/>
              <a:defRPr>
                <a:latin typeface="Fira Code Medium"/>
                <a:ea typeface="Fira Code Medium"/>
                <a:cs typeface="Fira Code Medium"/>
                <a:sym typeface="Fira Code Medium"/>
              </a:defRPr>
            </a:lvl5pPr>
          </a:lstStyle>
          <a:p>
            <a:pPr/>
            <a:r>
              <a:t>// Paste your code snippet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lick to add title. Fullsize pictur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to add title. Fullsize picture</a:t>
            </a:r>
          </a:p>
        </p:txBody>
      </p:sp>
      <p:sp>
        <p:nvSpPr>
          <p:cNvPr id="65" name="Picture Placeholder 4"/>
          <p:cNvSpPr/>
          <p:nvPr>
            <p:ph type="pic" idx="21"/>
          </p:nvPr>
        </p:nvSpPr>
        <p:spPr>
          <a:xfrm>
            <a:off x="356396" y="1220400"/>
            <a:ext cx="10692605" cy="52835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lick for title. Two generic cols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for title. Two generic cols</a:t>
            </a:r>
          </a:p>
        </p:txBody>
      </p:sp>
      <p:sp>
        <p:nvSpPr>
          <p:cNvPr id="74" name="Body Level One…"/>
          <p:cNvSpPr txBox="1"/>
          <p:nvPr>
            <p:ph type="body" sz="half" idx="1" hasCustomPrompt="1"/>
          </p:nvPr>
        </p:nvSpPr>
        <p:spPr>
          <a:xfrm>
            <a:off x="356399" y="1220397"/>
            <a:ext cx="5284800" cy="5283335"/>
          </a:xfrm>
          <a:prstGeom prst="rect">
            <a:avLst/>
          </a:prstGeom>
        </p:spPr>
        <p:txBody>
          <a:bodyPr/>
          <a:lstStyle/>
          <a:p>
            <a:pPr/>
            <a:r>
              <a:t>Put your content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ick for title. Content + Pictur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Click for title. Content + Picture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356399" y="1220397"/>
            <a:ext cx="5284800" cy="5283335"/>
          </a:xfrm>
          <a:prstGeom prst="rect">
            <a:avLst/>
          </a:prstGeom>
        </p:spPr>
        <p:txBody>
          <a:bodyPr/>
          <a:lstStyle/>
          <a:p>
            <a:pPr/>
            <a:r>
              <a:t>Put your content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Picture Placeholder 5"/>
          <p:cNvSpPr/>
          <p:nvPr>
            <p:ph type="pic" sz="half" idx="21"/>
          </p:nvPr>
        </p:nvSpPr>
        <p:spPr>
          <a:xfrm>
            <a:off x="5764200" y="1220397"/>
            <a:ext cx="5284800" cy="52835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add title.  Generic slide"/>
          <p:cNvSpPr txBox="1"/>
          <p:nvPr>
            <p:ph type="title" hasCustomPrompt="1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Click to add title.  Generic slide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Put your content here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623868" y="387914"/>
            <a:ext cx="266973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normAutofit fontScale="100000" lnSpcReduction="0"/>
          </a:bodyPr>
          <a:lstStyle>
            <a:lvl1pPr algn="ctr">
              <a:defRPr>
                <a:solidFill>
                  <a:srgbClr val="838383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9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9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9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9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9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9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9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92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179999" marR="0" indent="-17999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1811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6383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0955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tif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Placeholder 6"/>
          <p:cNvSpPr txBox="1"/>
          <p:nvPr>
            <p:ph type="body" sz="quarter" idx="1"/>
          </p:nvPr>
        </p:nvSpPr>
        <p:spPr>
          <a:xfrm>
            <a:off x="873188" y="3609861"/>
            <a:ext cx="7974001" cy="725264"/>
          </a:xfrm>
          <a:prstGeom prst="rect">
            <a:avLst/>
          </a:prstGeom>
        </p:spPr>
        <p:txBody>
          <a:bodyPr/>
          <a:lstStyle/>
          <a:p>
            <a:pPr algn="l"/>
            <a:r>
              <a:t>Никита Рьянов</a:t>
            </a:r>
            <a:br/>
            <a:r>
              <a:t>TeamLead, Tinkoff</a:t>
            </a:r>
          </a:p>
        </p:txBody>
      </p:sp>
      <p:sp>
        <p:nvSpPr>
          <p:cNvPr id="151" name="Title 4"/>
          <p:cNvSpPr txBox="1"/>
          <p:nvPr>
            <p:ph type="title"/>
          </p:nvPr>
        </p:nvSpPr>
        <p:spPr>
          <a:xfrm>
            <a:off x="873189" y="452760"/>
            <a:ext cx="9500401" cy="1944000"/>
          </a:xfrm>
          <a:prstGeom prst="rect">
            <a:avLst/>
          </a:prstGeom>
        </p:spPr>
        <p:txBody>
          <a:bodyPr/>
          <a:lstStyle>
            <a:lvl1pPr algn="l" defTabSz="594359">
              <a:defRPr sz="3100"/>
            </a:lvl1pPr>
          </a:lstStyle>
          <a:p>
            <a:pPr/>
            <a:r>
              <a:t>Как с помощью event sourcing мы организовали поставку данных и актуализацию структур для более чем 2000 таблиц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184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buChar char="➡"/>
            </a:pPr>
            <a:r>
              <a:t>Текущее решение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Поставляет более 9000 таблиц, используя CDC</a:t>
            </a:r>
          </a:p>
          <a:p>
            <a:pPr lvl="1" marL="637200" indent="-180000">
              <a:buChar char="➡"/>
            </a:pPr>
            <a:r>
              <a:t>Умеет работать с Oracle и Postgres</a:t>
            </a:r>
          </a:p>
        </p:txBody>
      </p:sp>
      <p:sp>
        <p:nvSpPr>
          <p:cNvPr id="185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188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buChar char="➡"/>
            </a:pPr>
            <a:r>
              <a:t>Текущее решение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Поставляет более 9000 таблиц, используя CDC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Умеет работать с Oracle и Postgres</a:t>
            </a:r>
          </a:p>
          <a:p>
            <a:pPr lvl="1" marL="637200" indent="-180000">
              <a:buChar char="➡"/>
            </a:pPr>
            <a:r>
              <a:t>Накоплен большой опыт в эксплуатации</a:t>
            </a:r>
          </a:p>
        </p:txBody>
      </p:sp>
      <p:sp>
        <p:nvSpPr>
          <p:cNvPr id="189" name="Slide Number"/>
          <p:cNvSpPr txBox="1"/>
          <p:nvPr>
            <p:ph type="sldNum" sz="quarter" idx="4294967295"/>
          </p:nvPr>
        </p:nvSpPr>
        <p:spPr>
          <a:xfrm>
            <a:off x="11632351" y="387913"/>
            <a:ext cx="250007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192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buChar char="➡"/>
            </a:pPr>
            <a:r>
              <a:t>С какими задачами не справлялось?</a:t>
            </a:r>
          </a:p>
        </p:txBody>
      </p:sp>
      <p:sp>
        <p:nvSpPr>
          <p:cNvPr id="193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196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buChar char="➡"/>
            </a:pPr>
            <a:r>
              <a:t>С какими задачами не справлялось?</a:t>
            </a:r>
          </a:p>
          <a:p>
            <a:pPr lvl="1" marL="637200" indent="-180000">
              <a:buChar char="➡"/>
            </a:pPr>
            <a:r>
              <a:t>change events — это изменения одной сущности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00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buChar char="➡"/>
            </a:pPr>
            <a:r>
              <a:t>С какими задачами не справлялось?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change events — это изменения одной сущности</a:t>
            </a:r>
          </a:p>
          <a:p>
            <a:pPr lvl="1" marL="637200" indent="-180000">
              <a:buChar char="➡"/>
            </a:pPr>
            <a:r>
              <a:t>Нет контроля над изменениями схем</a:t>
            </a:r>
          </a:p>
        </p:txBody>
      </p:sp>
      <p:sp>
        <p:nvSpPr>
          <p:cNvPr id="201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04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С какими задачами не справлялось?</a:t>
            </a:r>
          </a:p>
          <a:p>
            <a:pPr>
              <a:buChar char="➡"/>
            </a:pPr>
            <a:r>
              <a:t>Поиск нового решения</a:t>
            </a:r>
          </a:p>
        </p:txBody>
      </p:sp>
      <p:sp>
        <p:nvSpPr>
          <p:cNvPr id="205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08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С какими задачами не справлялось?</a:t>
            </a:r>
          </a:p>
          <a:p>
            <a:pPr>
              <a:buChar char="➡"/>
            </a:pPr>
            <a:r>
              <a:t>Поиск нового решения</a:t>
            </a:r>
          </a:p>
          <a:p>
            <a:pPr lvl="1" marL="637200" indent="-180000">
              <a:buChar char="➡"/>
            </a:pPr>
            <a:r>
              <a:t>Как объединить эвенты?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12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С какими задачами не справлялось?</a:t>
            </a:r>
          </a:p>
          <a:p>
            <a:pPr>
              <a:buChar char="➡"/>
            </a:pPr>
            <a:r>
              <a:t>Поиск нового решения</a:t>
            </a:r>
          </a:p>
          <a:p>
            <a:pPr lvl="1" marL="637200" indent="-180000">
              <a:buChar char="➡"/>
            </a:pPr>
            <a:r>
              <a:t>Как объединить эвенты?</a:t>
            </a:r>
          </a:p>
          <a:p>
            <a:pPr lvl="2" marL="1094398" indent="-179998">
              <a:buChar char="➡"/>
            </a:pPr>
            <a:r>
              <a:t>Можем ли объединить потоки?</a:t>
            </a:r>
          </a:p>
        </p:txBody>
      </p:sp>
      <p:sp>
        <p:nvSpPr>
          <p:cNvPr id="213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16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7" name="Picture Placeholder 5" descr="Picture Placeholder 5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202" b="0"/>
          <a:stretch>
            <a:fillRect/>
          </a:stretch>
        </p:blipFill>
        <p:spPr>
          <a:xfrm>
            <a:off x="5784112" y="1220397"/>
            <a:ext cx="5264889" cy="4993879"/>
          </a:xfrm>
          <a:prstGeom prst="rect">
            <a:avLst/>
          </a:prstGeom>
        </p:spPr>
      </p:pic>
      <p:pic>
        <p:nvPicPr>
          <p:cNvPr id="218" name="Picture Placeholder 5" descr="Picture Placeholder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2099" y="2227341"/>
            <a:ext cx="5284802" cy="3269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21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С какими задачами не справлялось?</a:t>
            </a:r>
          </a:p>
          <a:p>
            <a:pPr>
              <a:buChar char="➡"/>
            </a:pPr>
            <a:r>
              <a:t>Поиск нового решения</a:t>
            </a:r>
          </a:p>
          <a:p>
            <a:pPr lvl="1" marL="637200" indent="-180000">
              <a:buChar char="➡"/>
            </a:pPr>
            <a:r>
              <a:t>Как объединить эвенты?</a:t>
            </a:r>
          </a:p>
          <a:p>
            <a:pPr lvl="2" marL="1094398" indent="-179998">
              <a:defRPr>
                <a:solidFill>
                  <a:srgbClr val="A7A7A7"/>
                </a:solidFill>
              </a:defRPr>
            </a:pPr>
            <a:r>
              <a:t>Можем ли объединить потоки?</a:t>
            </a:r>
          </a:p>
          <a:p>
            <a:pPr lvl="2" marL="1094398" indent="-179998">
              <a:buChar char="➡"/>
            </a:pPr>
            <a:r>
              <a:t>Outbox pattern</a:t>
            </a:r>
          </a:p>
        </p:txBody>
      </p:sp>
      <p:sp>
        <p:nvSpPr>
          <p:cNvPr id="222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О чем расскаж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 чем расскажу</a:t>
            </a:r>
          </a:p>
        </p:txBody>
      </p:sp>
      <p:sp>
        <p:nvSpPr>
          <p:cNvPr id="154" name="Что хотели получить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/>
            <a:r>
              <a:t>Что хотели получить</a:t>
            </a:r>
          </a:p>
          <a:p>
            <a:pPr/>
            <a:r>
              <a:t>Что уже было</a:t>
            </a:r>
          </a:p>
          <a:p>
            <a:pPr/>
            <a:r>
              <a:t>Что в итоге получилось</a:t>
            </a:r>
          </a:p>
        </p:txBody>
      </p:sp>
      <p:sp>
        <p:nvSpPr>
          <p:cNvPr id="155" name="Slide Number"/>
          <p:cNvSpPr txBox="1"/>
          <p:nvPr>
            <p:ph type="sldNum" sz="quarter" idx="4294967295"/>
          </p:nvPr>
        </p:nvSpPr>
        <p:spPr>
          <a:xfrm>
            <a:off x="11687436" y="387913"/>
            <a:ext cx="139837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25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6" name="Picture Placeholder 4" descr="Picture Placeholder 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392468" y="1224617"/>
            <a:ext cx="10289638" cy="527515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29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С какими задачами не справлялось?</a:t>
            </a:r>
          </a:p>
          <a:p>
            <a:pPr>
              <a:buChar char="➡"/>
            </a:pPr>
            <a:r>
              <a:t>Поиск нового решения</a:t>
            </a:r>
          </a:p>
          <a:p>
            <a:pPr lvl="1" marL="637200" indent="-180000">
              <a:buChar char="➡"/>
            </a:pPr>
            <a:r>
              <a:t>Как объединить эвенты?</a:t>
            </a:r>
          </a:p>
          <a:p>
            <a:pPr lvl="2" marL="1094398" indent="-179998">
              <a:defRPr>
                <a:solidFill>
                  <a:srgbClr val="A7A7A7"/>
                </a:solidFill>
              </a:defRPr>
            </a:pPr>
            <a:r>
              <a:t>Можем ли объединить потоки?</a:t>
            </a:r>
          </a:p>
          <a:p>
            <a:pPr lvl="2" marL="1094398" indent="-179998">
              <a:buChar char="➡"/>
            </a:pPr>
            <a:r>
              <a:t>Outbox pattern</a:t>
            </a:r>
          </a:p>
          <a:p>
            <a:pPr lvl="3" marL="1551598" indent="-179998">
              <a:buChar char="➡"/>
            </a:pPr>
            <a:r>
              <a:t>Кто должен создавать таблицу-агрегат?</a:t>
            </a:r>
          </a:p>
        </p:txBody>
      </p:sp>
      <p:sp>
        <p:nvSpPr>
          <p:cNvPr id="230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33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С какими задачами не справлялось?</a:t>
            </a:r>
          </a:p>
          <a:p>
            <a:pPr>
              <a:buChar char="➡"/>
            </a:pPr>
            <a:r>
              <a:t>Поиск нового решения</a:t>
            </a:r>
          </a:p>
          <a:p>
            <a:pPr lvl="1" marL="637200" indent="-180000">
              <a:buChar char="➡"/>
            </a:pPr>
            <a:r>
              <a:t>Как объединить эвенты?</a:t>
            </a:r>
          </a:p>
          <a:p>
            <a:pPr lvl="2" marL="1094398" indent="-179998">
              <a:defRPr>
                <a:solidFill>
                  <a:srgbClr val="A7A7A7"/>
                </a:solidFill>
              </a:defRPr>
            </a:pPr>
            <a:r>
              <a:t>Можем ли объединить потоки?</a:t>
            </a:r>
          </a:p>
          <a:p>
            <a:pPr lvl="2" marL="1094398" indent="-179998">
              <a:buChar char="➡"/>
            </a:pPr>
            <a:r>
              <a:t>Outbox pattern</a:t>
            </a:r>
          </a:p>
          <a:p>
            <a:pPr lvl="3" marL="1551598" indent="-179998">
              <a:defRPr>
                <a:solidFill>
                  <a:srgbClr val="A7A7A7"/>
                </a:solidFill>
              </a:defRPr>
            </a:pPr>
            <a:r>
              <a:t>Кто должен создавать таблицу-агрегат?</a:t>
            </a:r>
          </a:p>
          <a:p>
            <a:pPr lvl="3" marL="1551598" indent="-179998">
              <a:buChar char="➡"/>
            </a:pPr>
            <a:r>
              <a:t>Как валидировать изменения?</a:t>
            </a:r>
          </a:p>
        </p:txBody>
      </p:sp>
      <p:sp>
        <p:nvSpPr>
          <p:cNvPr id="234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237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Текущее решение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С какими задачами не справлялось?</a:t>
            </a:r>
          </a:p>
          <a:p>
            <a:pPr>
              <a:buChar char="➡"/>
            </a:pPr>
            <a:r>
              <a:t>Поиск нового решения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Как объединить эвенты?</a:t>
            </a:r>
          </a:p>
          <a:p>
            <a:pPr lvl="1" marL="637200" indent="-180000">
              <a:buChar char="➡"/>
            </a:pPr>
            <a:r>
              <a:t>Основная идея: нужны domain events</a:t>
            </a:r>
          </a:p>
        </p:txBody>
      </p:sp>
      <p:sp>
        <p:nvSpPr>
          <p:cNvPr id="238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vent sourcing"/>
          <p:cNvSpPr txBox="1"/>
          <p:nvPr>
            <p:ph type="title"/>
          </p:nvPr>
        </p:nvSpPr>
        <p:spPr>
          <a:xfrm>
            <a:off x="831850" y="2627652"/>
            <a:ext cx="10515600" cy="679547"/>
          </a:xfrm>
          <a:prstGeom prst="rect">
            <a:avLst/>
          </a:prstGeom>
        </p:spPr>
        <p:txBody>
          <a:bodyPr/>
          <a:lstStyle/>
          <a:p>
            <a:pPr/>
            <a:r>
              <a:t>Event sourcing</a:t>
            </a:r>
          </a:p>
        </p:txBody>
      </p:sp>
      <p:sp>
        <p:nvSpPr>
          <p:cNvPr id="241" name="Any subfooter here"/>
          <p:cNvSpPr txBox="1"/>
          <p:nvPr>
            <p:ph type="body" sz="quarter" idx="1"/>
          </p:nvPr>
        </p:nvSpPr>
        <p:spPr>
          <a:xfrm>
            <a:off x="831850" y="3550804"/>
            <a:ext cx="10515600" cy="14380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44" name="Schema first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>
            <a:lvl1pPr>
              <a:buChar char="➡"/>
            </a:lvl1pPr>
          </a:lstStyle>
          <a:p>
            <a:pPr/>
            <a:r>
              <a:t>Schema first</a:t>
            </a:r>
          </a:p>
        </p:txBody>
      </p:sp>
      <p:sp>
        <p:nvSpPr>
          <p:cNvPr id="245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48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>
            <a:lvl1pPr>
              <a:buChar char="➡"/>
            </a:lvl1pPr>
            <a:lvl2pPr marL="637200" indent="-180000">
              <a:buChar char="➡"/>
            </a:lvl2pPr>
          </a:lstStyle>
          <a:p>
            <a:pPr/>
            <a:r>
              <a:t>Schema first</a:t>
            </a:r>
          </a:p>
          <a:p>
            <a:pPr lvl="1"/>
            <a:r>
              <a:t>Возможность описать связанные сущности (1-1, 1-N)</a:t>
            </a:r>
          </a:p>
        </p:txBody>
      </p:sp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52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buChar char="➡"/>
            </a:pPr>
            <a:r>
              <a:t>Schema first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Возможность описать связанные сущности (1-1, 1-N)</a:t>
            </a:r>
          </a:p>
          <a:p>
            <a:pPr lvl="1" marL="637200" indent="-180000">
              <a:buChar char="➡"/>
            </a:pPr>
            <a:r>
              <a:t>self-documented</a:t>
            </a:r>
          </a:p>
        </p:txBody>
      </p:sp>
      <p:sp>
        <p:nvSpPr>
          <p:cNvPr id="253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56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Schema first</a:t>
            </a:r>
          </a:p>
          <a:p>
            <a:pPr>
              <a:buChar char="➡"/>
            </a:pPr>
            <a:r>
              <a:t>Выбор протокола</a:t>
            </a:r>
          </a:p>
        </p:txBody>
      </p:sp>
      <p:sp>
        <p:nvSpPr>
          <p:cNvPr id="257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60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Schema first</a:t>
            </a:r>
          </a:p>
          <a:p>
            <a:pPr>
              <a:buChar char="➡"/>
            </a:pPr>
            <a:r>
              <a:t>Выбор протокола</a:t>
            </a:r>
          </a:p>
          <a:p>
            <a:pPr lvl="1" marL="637200" indent="-180000">
              <a:buChar char="➡"/>
            </a:pPr>
            <a:r>
              <a:t>Эффективная сериализация</a:t>
            </a:r>
          </a:p>
        </p:txBody>
      </p:sp>
      <p:sp>
        <p:nvSpPr>
          <p:cNvPr id="261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Исходные цели и задачи"/>
          <p:cNvSpPr txBox="1"/>
          <p:nvPr>
            <p:ph type="title"/>
          </p:nvPr>
        </p:nvSpPr>
        <p:spPr>
          <a:xfrm>
            <a:off x="831850" y="2627652"/>
            <a:ext cx="10515600" cy="679547"/>
          </a:xfrm>
          <a:prstGeom prst="rect">
            <a:avLst/>
          </a:prstGeom>
        </p:spPr>
        <p:txBody>
          <a:bodyPr/>
          <a:lstStyle/>
          <a:p>
            <a:pPr/>
            <a:r>
              <a:t>Исходные цели и задачи</a:t>
            </a:r>
          </a:p>
        </p:txBody>
      </p:sp>
      <p:sp>
        <p:nvSpPr>
          <p:cNvPr id="158" name="Any subfooter here"/>
          <p:cNvSpPr txBox="1"/>
          <p:nvPr>
            <p:ph type="body" sz="quarter" idx="1"/>
          </p:nvPr>
        </p:nvSpPr>
        <p:spPr>
          <a:xfrm>
            <a:off x="831850" y="3550804"/>
            <a:ext cx="10515600" cy="14380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64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Schema first</a:t>
            </a:r>
          </a:p>
          <a:p>
            <a:pPr>
              <a:buChar char="➡"/>
            </a:pPr>
            <a:r>
              <a:t>Выбор протокола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Эффективная сериализация</a:t>
            </a:r>
          </a:p>
          <a:p>
            <a:pPr lvl="1" marL="637200" indent="-180000">
              <a:buChar char="➡"/>
            </a:pPr>
            <a:r>
              <a:t>Удобство использования и наличие зрелых инструментов</a:t>
            </a:r>
          </a:p>
        </p:txBody>
      </p:sp>
      <p:sp>
        <p:nvSpPr>
          <p:cNvPr id="265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68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Schema first</a:t>
            </a:r>
          </a:p>
          <a:p>
            <a:pPr>
              <a:buChar char="➡"/>
            </a:pPr>
            <a:r>
              <a:t>Выбор протокола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Эффективная сериализация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Удобство использования и наличие зрелых инструментов</a:t>
            </a:r>
          </a:p>
          <a:p>
            <a:pPr lvl="1" marL="637200" indent="-180000">
              <a:buChar char="➡"/>
            </a:pPr>
            <a:r>
              <a:t>avro + schema registry</a:t>
            </a:r>
          </a:p>
        </p:txBody>
      </p:sp>
      <p:sp>
        <p:nvSpPr>
          <p:cNvPr id="269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2" name="Picture Placeholder 4" descr="Picture Placeholder 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21" t="0" r="13027" b="0"/>
          <a:stretch>
            <a:fillRect/>
          </a:stretch>
        </p:blipFill>
        <p:spPr>
          <a:xfrm>
            <a:off x="-283977" y="1146652"/>
            <a:ext cx="11147367" cy="456469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75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Schema first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Выбор протокола</a:t>
            </a:r>
          </a:p>
          <a:p>
            <a:pPr>
              <a:buChar char="➡"/>
            </a:pPr>
            <a:r>
              <a:t>Формирование каталога схем</a:t>
            </a:r>
          </a:p>
        </p:txBody>
      </p:sp>
      <p:sp>
        <p:nvSpPr>
          <p:cNvPr id="276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79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Schema first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Выбор протокола</a:t>
            </a:r>
          </a:p>
          <a:p>
            <a:pPr>
              <a:buChar char="➡"/>
            </a:pPr>
            <a:r>
              <a:t>Формирование каталога схем</a:t>
            </a:r>
          </a:p>
          <a:p>
            <a:pPr lvl="1" marL="637200" indent="-180000">
              <a:buChar char="➡"/>
            </a:pPr>
            <a:r>
              <a:t>Возможность просматривать историю изменений</a:t>
            </a:r>
          </a:p>
        </p:txBody>
      </p:sp>
      <p:sp>
        <p:nvSpPr>
          <p:cNvPr id="280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83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Schema first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Выбор протокола</a:t>
            </a:r>
          </a:p>
          <a:p>
            <a:pPr>
              <a:buChar char="➡"/>
            </a:pPr>
            <a:r>
              <a:t>Формирование каталога схем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Возможность просматривать историю изменений</a:t>
            </a:r>
          </a:p>
          <a:p>
            <a:pPr lvl="1" marL="637200" indent="-180000">
              <a:buChar char="➡"/>
            </a:pPr>
            <a:r>
              <a:t>Инструментарий для валидации схем</a:t>
            </a:r>
          </a:p>
        </p:txBody>
      </p:sp>
      <p:sp>
        <p:nvSpPr>
          <p:cNvPr id="284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От схемы: 2000 таблиц назад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От схемы: 2000 таблиц назад</a:t>
            </a:r>
          </a:p>
        </p:txBody>
      </p:sp>
      <p:sp>
        <p:nvSpPr>
          <p:cNvPr id="287" name="Schema first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Schema first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Выбор протокола</a:t>
            </a:r>
          </a:p>
          <a:p>
            <a:pPr>
              <a:buChar char="➡"/>
            </a:pPr>
            <a:r>
              <a:t>Формирование каталога схем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Возможность просматривать историю изменений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Инструментарий для валидации схем</a:t>
            </a:r>
          </a:p>
          <a:p>
            <a:pPr lvl="1" marL="637200" indent="-180000">
              <a:buChar char="➡"/>
            </a:pPr>
            <a:r>
              <a:t>Почему бы не хранить в Gitlab?</a:t>
            </a:r>
          </a:p>
        </p:txBody>
      </p:sp>
      <p:sp>
        <p:nvSpPr>
          <p:cNvPr id="288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291" name="Каждое событие — новый стейт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>
            <a:lvl1pPr>
              <a:buChar char="➡"/>
            </a:lvl1pPr>
          </a:lstStyle>
          <a:p>
            <a:pPr/>
            <a:r>
              <a:t>Каждое событие — новый стейт</a:t>
            </a:r>
          </a:p>
        </p:txBody>
      </p:sp>
      <p:sp>
        <p:nvSpPr>
          <p:cNvPr id="292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295" name="Каждое событие — новый стейт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>
            <a:lvl1pPr>
              <a:buChar char="➡"/>
            </a:lvl1pPr>
            <a:lvl2pPr marL="637200" indent="-180000">
              <a:buChar char="➡"/>
            </a:lvl2pPr>
          </a:lstStyle>
          <a:p>
            <a:pPr/>
            <a:r>
              <a:t>Каждое событие — новый стейт</a:t>
            </a:r>
          </a:p>
          <a:p>
            <a:pPr lvl="1"/>
            <a:r>
              <a:t>Можем сформировать лог изменений</a:t>
            </a:r>
          </a:p>
        </p:txBody>
      </p:sp>
      <p:sp>
        <p:nvSpPr>
          <p:cNvPr id="296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299" name="Каждое событие — новый стейт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Каждое событие — новый стейт</a:t>
            </a:r>
          </a:p>
          <a:p>
            <a:pPr>
              <a:buChar char="➡"/>
            </a:pPr>
            <a:r>
              <a:t>Как сохранить данные в Greenplum?</a:t>
            </a:r>
          </a:p>
        </p:txBody>
      </p:sp>
      <p:sp>
        <p:nvSpPr>
          <p:cNvPr id="300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Исходные цели и задачи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Исходные цели и задачи</a:t>
            </a:r>
          </a:p>
        </p:txBody>
      </p:sp>
      <p:sp>
        <p:nvSpPr>
          <p:cNvPr id="161" name="Консистентная поставка связанных сущностей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>
            <a:lvl1pPr>
              <a:buChar char="➡"/>
            </a:lvl1pPr>
          </a:lstStyle>
          <a:p>
            <a:pPr/>
            <a:r>
              <a:t>Консистентная поставка связанных сущностей</a:t>
            </a:r>
          </a:p>
        </p:txBody>
      </p:sp>
      <p:sp>
        <p:nvSpPr>
          <p:cNvPr id="162" name="Slide Number"/>
          <p:cNvSpPr txBox="1"/>
          <p:nvPr>
            <p:ph type="sldNum" sz="quarter" idx="4294967295"/>
          </p:nvPr>
        </p:nvSpPr>
        <p:spPr>
          <a:xfrm>
            <a:off x="11687436" y="387913"/>
            <a:ext cx="139837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303" name="Каждое событие — новый стейт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Каждое событие — новый стейт</a:t>
            </a:r>
          </a:p>
          <a:p>
            <a:pPr>
              <a:buChar char="➡"/>
            </a:pPr>
            <a:r>
              <a:t>Как сохранить данные в Greenplum?</a:t>
            </a:r>
          </a:p>
          <a:p>
            <a:pPr lvl="1" marL="637200" indent="-180000">
              <a:buChar char="➡"/>
            </a:pPr>
            <a:r>
              <a:t>Append-only optimized + gpfdist</a:t>
            </a:r>
          </a:p>
        </p:txBody>
      </p:sp>
      <p:sp>
        <p:nvSpPr>
          <p:cNvPr id="304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307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8" name="Picture Placeholder 4" descr="Picture Placeholder 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50" t="0" r="150" b="0"/>
          <a:stretch>
            <a:fillRect/>
          </a:stretch>
        </p:blipFill>
        <p:spPr>
          <a:xfrm>
            <a:off x="356396" y="1220400"/>
            <a:ext cx="10692606" cy="52835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311" name="Каждое событие — новый стейт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Каждое событие — новый стейт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Как сохранить данные в Greenplum?</a:t>
            </a:r>
          </a:p>
          <a:p>
            <a:pPr>
              <a:buChar char="➡"/>
            </a:pPr>
            <a:r>
              <a:t>Как формируется связь между сущностями на уровне таблиц?</a:t>
            </a:r>
          </a:p>
        </p:txBody>
      </p:sp>
      <p:sp>
        <p:nvSpPr>
          <p:cNvPr id="312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315" name="Каждое событие — новый стейт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Каждое событие — новый стейт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Как сохранить данные в Greenplum?</a:t>
            </a:r>
          </a:p>
          <a:p>
            <a:pPr>
              <a:buChar char="➡"/>
            </a:pPr>
            <a:r>
              <a:t>Как формируется связь между сущностями на уровне таблиц?</a:t>
            </a:r>
          </a:p>
          <a:p>
            <a:pPr lvl="1" marL="637200" indent="-180000">
              <a:buChar char="➡"/>
            </a:pPr>
            <a:r>
              <a:t>Можем сформировать FK на основе avro-схемы</a:t>
            </a:r>
          </a:p>
        </p:txBody>
      </p:sp>
      <p:sp>
        <p:nvSpPr>
          <p:cNvPr id="316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319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20" name="Picture Placeholder 4" descr="Picture Placeholder 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984044" y="1220400"/>
            <a:ext cx="7437310" cy="5283588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323" name="Каждое событие — новый стейт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Каждое событие — новый стейт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Как сохранить данные в Greenplum?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Как формируется связь между сущностями на уровне таблиц?</a:t>
            </a:r>
          </a:p>
          <a:p>
            <a:pPr>
              <a:buChar char="➡"/>
            </a:pPr>
            <a:r>
              <a:t>Повторная обработка одних и тех же данных неизбежна</a:t>
            </a:r>
          </a:p>
        </p:txBody>
      </p:sp>
      <p:sp>
        <p:nvSpPr>
          <p:cNvPr id="324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Доставка данных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Доставка данных</a:t>
            </a:r>
          </a:p>
        </p:txBody>
      </p:sp>
      <p:sp>
        <p:nvSpPr>
          <p:cNvPr id="327" name="Каждое событие — новый стейт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Каждое событие — новый стейт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Как сохранить данные в Greenplum?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Как формируется связь между сущностями на уровне таблиц?</a:t>
            </a:r>
          </a:p>
          <a:p>
            <a:pPr>
              <a:buChar char="➡"/>
            </a:pPr>
            <a:r>
              <a:t>Повторная обработка одних и тех же данных неизбежна</a:t>
            </a:r>
          </a:p>
          <a:p>
            <a:pPr lvl="1" marL="637200" indent="-180000">
              <a:buChar char="➡"/>
            </a:pPr>
            <a:r>
              <a:t>Дубли — плохо </a:t>
            </a:r>
          </a:p>
        </p:txBody>
      </p:sp>
      <p:sp>
        <p:nvSpPr>
          <p:cNvPr id="328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К схеме: 2000 таблиц спустя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К схеме: 2000 таблиц спустя</a:t>
            </a:r>
          </a:p>
        </p:txBody>
      </p:sp>
      <p:sp>
        <p:nvSpPr>
          <p:cNvPr id="331" name="Что может пойти не так?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>
            <a:lvl1pPr>
              <a:buChar char="➡"/>
            </a:lvl1pPr>
          </a:lstStyle>
          <a:p>
            <a:pPr/>
            <a:r>
              <a:t>Что может пойти не так?</a:t>
            </a:r>
          </a:p>
        </p:txBody>
      </p:sp>
      <p:sp>
        <p:nvSpPr>
          <p:cNvPr id="332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К схеме: 2000 таблиц спустя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К схеме: 2000 таблиц спустя</a:t>
            </a:r>
          </a:p>
        </p:txBody>
      </p:sp>
      <p:sp>
        <p:nvSpPr>
          <p:cNvPr id="335" name="Что может пойти не так?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>
            <a:lvl1pPr>
              <a:buChar char="➡"/>
            </a:lvl1pPr>
            <a:lvl2pPr marL="637200" indent="-180000">
              <a:buChar char="➡"/>
            </a:lvl2pPr>
          </a:lstStyle>
          <a:p>
            <a:pPr/>
            <a:r>
              <a:t>Что может пойти не так?</a:t>
            </a:r>
          </a:p>
          <a:p>
            <a:pPr lvl="1"/>
            <a:r>
              <a:t>Регистрация заведомо невалидной схемы в SR</a:t>
            </a:r>
          </a:p>
        </p:txBody>
      </p:sp>
      <p:sp>
        <p:nvSpPr>
          <p:cNvPr id="336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К схеме: 2000 таблиц спустя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К схеме: 2000 таблиц спустя</a:t>
            </a:r>
          </a:p>
        </p:txBody>
      </p:sp>
      <p:sp>
        <p:nvSpPr>
          <p:cNvPr id="339" name="Что может пойти не так?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buChar char="➡"/>
            </a:pPr>
            <a:r>
              <a:t>Что может пойти не так?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Регистрация заведомо невалидной схемы в SR</a:t>
            </a:r>
          </a:p>
          <a:p>
            <a:pPr lvl="1" marL="637200" indent="-180000">
              <a:buChar char="➡"/>
            </a:pPr>
            <a:r>
              <a:t>Некорректные данные</a:t>
            </a:r>
          </a:p>
        </p:txBody>
      </p:sp>
      <p:sp>
        <p:nvSpPr>
          <p:cNvPr id="340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Исходные цели и задачи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Исходные цели и задачи</a:t>
            </a:r>
          </a:p>
        </p:txBody>
      </p:sp>
      <p:sp>
        <p:nvSpPr>
          <p:cNvPr id="165" name="Консистентная поставка связанных сущностей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Консистентная поставка связанных сущностей</a:t>
            </a:r>
          </a:p>
          <a:p>
            <a:pPr>
              <a:buChar char="➡"/>
            </a:pPr>
            <a:r>
              <a:t>Организация каталога источников</a:t>
            </a:r>
          </a:p>
        </p:txBody>
      </p:sp>
      <p:sp>
        <p:nvSpPr>
          <p:cNvPr id="166" name="Slide Number"/>
          <p:cNvSpPr txBox="1"/>
          <p:nvPr>
            <p:ph type="sldNum" sz="quarter" idx="4294967295"/>
          </p:nvPr>
        </p:nvSpPr>
        <p:spPr>
          <a:xfrm>
            <a:off x="11687436" y="387913"/>
            <a:ext cx="139837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К схеме: 2000 таблиц спустя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К схеме: 2000 таблиц спустя</a:t>
            </a:r>
          </a:p>
        </p:txBody>
      </p:sp>
      <p:sp>
        <p:nvSpPr>
          <p:cNvPr id="343" name="Что может пойти не так?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buChar char="➡"/>
            </a:pPr>
            <a:r>
              <a:t>Что может пойти не так?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Регистрация заведомо невалидной схемы в SR</a:t>
            </a:r>
          </a:p>
          <a:p>
            <a:pPr lvl="1" marL="637200" indent="-180000">
              <a:buChar char="➡"/>
            </a:pPr>
            <a:r>
              <a:t>Некорректные данные</a:t>
            </a:r>
          </a:p>
        </p:txBody>
      </p:sp>
      <p:sp>
        <p:nvSpPr>
          <p:cNvPr id="344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К схеме: 2000 таблиц спустя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К схеме: 2000 таблиц спустя</a:t>
            </a:r>
          </a:p>
        </p:txBody>
      </p:sp>
      <p:sp>
        <p:nvSpPr>
          <p:cNvPr id="347" name="Что может пойти не так?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buChar char="➡"/>
            </a:pPr>
            <a:r>
              <a:t>Что может пойти не так?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Регистрация заведомо невалидной схемы в SR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Некорректные данные</a:t>
            </a:r>
          </a:p>
          <a:p>
            <a:pPr lvl="1" marL="637200" indent="-180000">
              <a:buChar char="➡"/>
            </a:pPr>
            <a:r>
              <a:t>Чем больше сущность, тем больше затраты</a:t>
            </a:r>
          </a:p>
        </p:txBody>
      </p:sp>
      <p:sp>
        <p:nvSpPr>
          <p:cNvPr id="348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К схеме: 2000 таблиц спустя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К схеме: 2000 таблиц спустя</a:t>
            </a:r>
          </a:p>
        </p:txBody>
      </p:sp>
      <p:sp>
        <p:nvSpPr>
          <p:cNvPr id="351" name="Что может пойти не так?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buChar char="➡"/>
            </a:pPr>
            <a:r>
              <a:t>Что может пойти не так?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Регистрация заведомо невалидной схемы в SR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Некорректные данные</a:t>
            </a:r>
          </a:p>
          <a:p>
            <a:pPr lvl="1" marL="637200" indent="-180000">
              <a:buChar char="➡"/>
            </a:pPr>
            <a:r>
              <a:t>Чем больше сущность, тем больше затраты</a:t>
            </a:r>
          </a:p>
          <a:p>
            <a:pPr lvl="2" marL="1094398" indent="-179998">
              <a:buChar char="➡"/>
            </a:pPr>
            <a:r>
              <a:t>Каждая дочерняя сущность — отдельная таблица</a:t>
            </a:r>
          </a:p>
        </p:txBody>
      </p:sp>
      <p:sp>
        <p:nvSpPr>
          <p:cNvPr id="352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К схеме: 2000 таблиц спустя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К схеме: 2000 таблиц спустя</a:t>
            </a:r>
          </a:p>
        </p:txBody>
      </p:sp>
      <p:sp>
        <p:nvSpPr>
          <p:cNvPr id="355" name="Что может пойти не так?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buChar char="➡"/>
            </a:pPr>
            <a:r>
              <a:t>Что может пойти не так?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Регистрация заведомо невалидной схемы в SR</a:t>
            </a:r>
          </a:p>
          <a:p>
            <a:pPr lvl="1" marL="637200" indent="-180000">
              <a:defRPr>
                <a:solidFill>
                  <a:srgbClr val="A7A7A7"/>
                </a:solidFill>
              </a:defRPr>
            </a:pPr>
            <a:r>
              <a:t>Некорректные данные</a:t>
            </a:r>
          </a:p>
          <a:p>
            <a:pPr lvl="1" marL="637200" indent="-180000">
              <a:buChar char="➡"/>
            </a:pPr>
            <a:r>
              <a:t>Чем больше сущность, тем больше затраты</a:t>
            </a:r>
          </a:p>
          <a:p>
            <a:pPr lvl="2" marL="1094398" indent="-179998">
              <a:defRPr>
                <a:solidFill>
                  <a:srgbClr val="A7A7A7"/>
                </a:solidFill>
              </a:defRPr>
            </a:pPr>
            <a:r>
              <a:t>Каждая дочерняя сущность — отдельная таблица</a:t>
            </a:r>
          </a:p>
          <a:p>
            <a:pPr lvl="2" marL="1094398" indent="-179998">
              <a:buChar char="➡"/>
            </a:pPr>
            <a:r>
              <a:t>1-N — может быть не просто дорого, а очень дорого</a:t>
            </a:r>
          </a:p>
        </p:txBody>
      </p:sp>
      <p:sp>
        <p:nvSpPr>
          <p:cNvPr id="356" name="Slide Number"/>
          <p:cNvSpPr txBox="1"/>
          <p:nvPr>
            <p:ph type="sldNum" sz="quarter" idx="4294967295"/>
          </p:nvPr>
        </p:nvSpPr>
        <p:spPr>
          <a:xfrm>
            <a:off x="11623868" y="387913"/>
            <a:ext cx="266973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Итоги"/>
          <p:cNvSpPr txBox="1"/>
          <p:nvPr>
            <p:ph type="title"/>
          </p:nvPr>
        </p:nvSpPr>
        <p:spPr>
          <a:xfrm>
            <a:off x="831850" y="2627652"/>
            <a:ext cx="10515600" cy="679547"/>
          </a:xfrm>
          <a:prstGeom prst="rect">
            <a:avLst/>
          </a:prstGeom>
        </p:spPr>
        <p:txBody>
          <a:bodyPr/>
          <a:lstStyle/>
          <a:p>
            <a:pPr/>
            <a:r>
              <a:t>Итоги</a:t>
            </a:r>
          </a:p>
        </p:txBody>
      </p:sp>
      <p:sp>
        <p:nvSpPr>
          <p:cNvPr id="359" name="Any subfooter here"/>
          <p:cNvSpPr txBox="1"/>
          <p:nvPr>
            <p:ph type="body" sz="quarter" idx="1"/>
          </p:nvPr>
        </p:nvSpPr>
        <p:spPr>
          <a:xfrm>
            <a:off x="831850" y="3550804"/>
            <a:ext cx="10515600" cy="14380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Можно ли достичь exactly-once в нетранзакционных хранилищах?…"/>
          <p:cNvSpPr txBox="1"/>
          <p:nvPr>
            <p:ph type="title"/>
          </p:nvPr>
        </p:nvSpPr>
        <p:spPr>
          <a:xfrm>
            <a:off x="274734" y="1336352"/>
            <a:ext cx="7744146" cy="3664420"/>
          </a:xfrm>
          <a:prstGeom prst="rect">
            <a:avLst/>
          </a:prstGeom>
        </p:spPr>
        <p:txBody>
          <a:bodyPr/>
          <a:lstStyle/>
          <a:p>
            <a:pPr marL="280735" indent="-280735">
              <a:buSzPct val="100000"/>
              <a:buChar char="•"/>
            </a:pPr>
            <a:r>
              <a:t>Можно ли достичь exactly-once в нетранзакционных хранилищах?</a:t>
            </a:r>
          </a:p>
          <a:p>
            <a:pPr marL="280735" indent="-280735"/>
            <a:r>
              <a:t>Как обрабатывать сложные схемы?</a:t>
            </a:r>
          </a:p>
          <a:p>
            <a:pPr marL="280735" indent="-280735"/>
            <a:r>
              <a:t>Как обрабатывать обратно-несовместимые изменения? И нужно ли?</a:t>
            </a:r>
          </a:p>
          <a:p>
            <a:pPr marL="280735" indent="-280735"/>
            <a:r>
              <a:t>Может ли ES заменить CDC? Или два подхода дополняют друг друга? </a:t>
            </a:r>
          </a:p>
        </p:txBody>
      </p:sp>
      <p:sp>
        <p:nvSpPr>
          <p:cNvPr id="362" name="Никита Рьянов, Tinkoff https://github.com/nryanov https://www.linkedin.com/in/nryanov @nryanov"/>
          <p:cNvSpPr txBox="1"/>
          <p:nvPr>
            <p:ph type="body" sz="quarter" idx="1"/>
          </p:nvPr>
        </p:nvSpPr>
        <p:spPr>
          <a:xfrm>
            <a:off x="503162" y="5059391"/>
            <a:ext cx="6273791" cy="1574025"/>
          </a:xfrm>
          <a:prstGeom prst="rect">
            <a:avLst/>
          </a:prstGeom>
        </p:spPr>
        <p:txBody>
          <a:bodyPr/>
          <a:lstStyle/>
          <a:p>
            <a:pPr/>
            <a:r>
              <a:t>Никита Рьянов, Tinkoff</a:t>
            </a:r>
            <a:br/>
            <a:r>
              <a:t>https://github.com/nryanov</a:t>
            </a:r>
            <a:br/>
            <a:r>
              <a:t>https://www.linkedin.com/in/nryanov</a:t>
            </a:r>
            <a:br/>
            <a:r>
              <a:t>@nryanov</a:t>
            </a:r>
          </a:p>
        </p:txBody>
      </p:sp>
      <p:pic>
        <p:nvPicPr>
          <p:cNvPr id="363" name="Picture Placeholder 12" descr="Picture Placeholder 1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Исходные цели и задачи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Исходные цели и задачи</a:t>
            </a:r>
          </a:p>
        </p:txBody>
      </p:sp>
      <p:sp>
        <p:nvSpPr>
          <p:cNvPr id="169" name="Консистентная поставка связанных сущностей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A7A7A7"/>
                </a:solidFill>
              </a:defRPr>
            </a:pPr>
            <a:r>
              <a:t>Консистентная поставка связанных сущностей</a:t>
            </a:r>
          </a:p>
          <a:p>
            <a:pPr>
              <a:defRPr>
                <a:solidFill>
                  <a:srgbClr val="A7A7A7"/>
                </a:solidFill>
              </a:defRPr>
            </a:pPr>
            <a:r>
              <a:t>Организация каталога источников</a:t>
            </a:r>
          </a:p>
          <a:p>
            <a:pPr>
              <a:buChar char="➡"/>
            </a:pPr>
            <a:r>
              <a:t>Разработать self-service </a:t>
            </a:r>
          </a:p>
        </p:txBody>
      </p:sp>
      <p:sp>
        <p:nvSpPr>
          <p:cNvPr id="170" name="Slide Number"/>
          <p:cNvSpPr txBox="1"/>
          <p:nvPr>
            <p:ph type="sldNum" sz="quarter" idx="4294967295"/>
          </p:nvPr>
        </p:nvSpPr>
        <p:spPr>
          <a:xfrm>
            <a:off x="11687436" y="387913"/>
            <a:ext cx="139837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Предпосылки к новому проекту"/>
          <p:cNvSpPr txBox="1"/>
          <p:nvPr>
            <p:ph type="title"/>
          </p:nvPr>
        </p:nvSpPr>
        <p:spPr>
          <a:xfrm>
            <a:off x="831850" y="2627652"/>
            <a:ext cx="10515600" cy="679547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173" name="Any subfooter here"/>
          <p:cNvSpPr txBox="1"/>
          <p:nvPr>
            <p:ph type="body" sz="quarter" idx="1"/>
          </p:nvPr>
        </p:nvSpPr>
        <p:spPr>
          <a:xfrm>
            <a:off x="831850" y="3550804"/>
            <a:ext cx="10515600" cy="143805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176" name="Текущее решение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>
            <a:lvl1pPr>
              <a:buChar char="➡"/>
            </a:lvl1pPr>
          </a:lstStyle>
          <a:p>
            <a:pPr/>
            <a:r>
              <a:t>Текущее решение</a:t>
            </a:r>
          </a:p>
        </p:txBody>
      </p:sp>
      <p:sp>
        <p:nvSpPr>
          <p:cNvPr id="177" name="Slide Number"/>
          <p:cNvSpPr txBox="1"/>
          <p:nvPr>
            <p:ph type="sldNum" sz="quarter" idx="4294967295"/>
          </p:nvPr>
        </p:nvSpPr>
        <p:spPr>
          <a:xfrm>
            <a:off x="11687436" y="387913"/>
            <a:ext cx="139837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Предпосылки к новому проекту"/>
          <p:cNvSpPr txBox="1"/>
          <p:nvPr>
            <p:ph type="title"/>
          </p:nvPr>
        </p:nvSpPr>
        <p:spPr>
          <a:xfrm>
            <a:off x="356399" y="219598"/>
            <a:ext cx="10692002" cy="679548"/>
          </a:xfrm>
          <a:prstGeom prst="rect">
            <a:avLst/>
          </a:prstGeom>
        </p:spPr>
        <p:txBody>
          <a:bodyPr/>
          <a:lstStyle/>
          <a:p>
            <a:pPr/>
            <a:r>
              <a:t>Предпосылки к новому проекту</a:t>
            </a:r>
          </a:p>
        </p:txBody>
      </p:sp>
      <p:sp>
        <p:nvSpPr>
          <p:cNvPr id="180" name="Текущее решение…"/>
          <p:cNvSpPr txBox="1"/>
          <p:nvPr>
            <p:ph type="body" idx="1"/>
          </p:nvPr>
        </p:nvSpPr>
        <p:spPr>
          <a:xfrm>
            <a:off x="356399" y="1220400"/>
            <a:ext cx="10692001" cy="5283333"/>
          </a:xfrm>
          <a:prstGeom prst="rect">
            <a:avLst/>
          </a:prstGeom>
        </p:spPr>
        <p:txBody>
          <a:bodyPr/>
          <a:lstStyle>
            <a:lvl1pPr>
              <a:buChar char="➡"/>
            </a:lvl1pPr>
            <a:lvl2pPr marL="637200" indent="-180000">
              <a:buChar char="➡"/>
            </a:lvl2pPr>
          </a:lstStyle>
          <a:p>
            <a:pPr/>
            <a:r>
              <a:t>Текущее решение</a:t>
            </a:r>
          </a:p>
          <a:p>
            <a:pPr lvl="1"/>
            <a:r>
              <a:t>Поставляет более 9000 таблиц, используя CDC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1687436" y="387913"/>
            <a:ext cx="139837" cy="25922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98D7E"/>
      </a:accent1>
      <a:accent2>
        <a:srgbClr val="4FBAFC"/>
      </a:accent2>
      <a:accent3>
        <a:srgbClr val="92DF70"/>
      </a:accent3>
      <a:accent4>
        <a:srgbClr val="FEE170"/>
      </a:accent4>
      <a:accent5>
        <a:srgbClr val="67EBDA"/>
      </a:accent5>
      <a:accent6>
        <a:srgbClr val="F876B8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98D7E"/>
      </a:accent1>
      <a:accent2>
        <a:srgbClr val="4FBAFC"/>
      </a:accent2>
      <a:accent3>
        <a:srgbClr val="92DF70"/>
      </a:accent3>
      <a:accent4>
        <a:srgbClr val="FEE170"/>
      </a:accent4>
      <a:accent5>
        <a:srgbClr val="67EBDA"/>
      </a:accent5>
      <a:accent6>
        <a:srgbClr val="F876B8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